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handoutMasterIdLst>
    <p:handoutMasterId r:id="rId21"/>
  </p:handoutMasterIdLst>
  <p:sldIdLst>
    <p:sldId id="646" r:id="rId2"/>
    <p:sldId id="323" r:id="rId3"/>
    <p:sldId id="635" r:id="rId4"/>
    <p:sldId id="618" r:id="rId5"/>
    <p:sldId id="637" r:id="rId6"/>
    <p:sldId id="655" r:id="rId7"/>
    <p:sldId id="657" r:id="rId8"/>
    <p:sldId id="652" r:id="rId9"/>
    <p:sldId id="366" r:id="rId10"/>
    <p:sldId id="493" r:id="rId11"/>
    <p:sldId id="641" r:id="rId12"/>
    <p:sldId id="636" r:id="rId13"/>
    <p:sldId id="656" r:id="rId14"/>
    <p:sldId id="633" r:id="rId15"/>
    <p:sldId id="653" r:id="rId16"/>
    <p:sldId id="639" r:id="rId17"/>
    <p:sldId id="651" r:id="rId18"/>
    <p:sldId id="650" r:id="rId19"/>
  </p:sldIdLst>
  <p:sldSz cx="9144000" cy="6858000" type="screen4x3"/>
  <p:notesSz cx="9872663" cy="679767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94F42BBA-4273-4D7B-AEB7-7B8AD18EA0DF}">
          <p14:sldIdLst/>
        </p14:section>
        <p14:section name="Inndeling uten navn" id="{EBBAFEFF-FC71-43CC-8FA5-53C2AE087A1D}">
          <p14:sldIdLst/>
        </p14:section>
        <p14:section name="Inndeling uten navn" id="{8F942CC1-3923-40E5-B472-9F4C6A25E466}">
          <p14:sldIdLst>
            <p14:sldId id="646"/>
            <p14:sldId id="323"/>
            <p14:sldId id="635"/>
            <p14:sldId id="618"/>
            <p14:sldId id="637"/>
            <p14:sldId id="655"/>
            <p14:sldId id="657"/>
            <p14:sldId id="652"/>
            <p14:sldId id="366"/>
            <p14:sldId id="493"/>
            <p14:sldId id="641"/>
            <p14:sldId id="636"/>
            <p14:sldId id="656"/>
            <p14:sldId id="633"/>
            <p14:sldId id="653"/>
            <p14:sldId id="639"/>
            <p14:sldId id="651"/>
            <p14:sldId id="6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3">
          <p15:clr>
            <a:srgbClr val="A4A3A4"/>
          </p15:clr>
        </p15:guide>
        <p15:guide id="2" pos="31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77428" autoAdjust="0"/>
  </p:normalViewPr>
  <p:slideViewPr>
    <p:cSldViewPr>
      <p:cViewPr varScale="1">
        <p:scale>
          <a:sx n="85" d="100"/>
          <a:sy n="85" d="100"/>
        </p:scale>
        <p:origin x="13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4" d="100"/>
          <a:sy n="44" d="100"/>
        </p:scale>
        <p:origin x="-72" y="-1018"/>
      </p:cViewPr>
      <p:guideLst>
        <p:guide orient="horz" pos="2143"/>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6"/>
            <a:ext cx="4278313" cy="339723"/>
          </a:xfrm>
          <a:prstGeom prst="rect">
            <a:avLst/>
          </a:prstGeom>
        </p:spPr>
        <p:txBody>
          <a:bodyPr vert="horz" lIns="91021" tIns="45510" rIns="91021" bIns="45510" rtlCol="0"/>
          <a:lstStyle>
            <a:lvl1pPr algn="l">
              <a:defRPr sz="1100"/>
            </a:lvl1pPr>
          </a:lstStyle>
          <a:p>
            <a:endParaRPr lang="nb-NO"/>
          </a:p>
        </p:txBody>
      </p:sp>
      <p:sp>
        <p:nvSpPr>
          <p:cNvPr id="3" name="Plassholder for dato 2"/>
          <p:cNvSpPr>
            <a:spLocks noGrp="1"/>
          </p:cNvSpPr>
          <p:nvPr>
            <p:ph type="dt" sz="quarter" idx="1"/>
          </p:nvPr>
        </p:nvSpPr>
        <p:spPr>
          <a:xfrm>
            <a:off x="5592769" y="6"/>
            <a:ext cx="4278312" cy="339723"/>
          </a:xfrm>
          <a:prstGeom prst="rect">
            <a:avLst/>
          </a:prstGeom>
        </p:spPr>
        <p:txBody>
          <a:bodyPr vert="horz" lIns="91021" tIns="45510" rIns="91021" bIns="45510" rtlCol="0"/>
          <a:lstStyle>
            <a:lvl1pPr algn="r">
              <a:defRPr sz="1100"/>
            </a:lvl1pPr>
          </a:lstStyle>
          <a:p>
            <a:fld id="{B24960D3-6A88-463C-9B61-449CBD256996}" type="datetimeFigureOut">
              <a:rPr lang="nb-NO" smtClean="0"/>
              <a:t>09.03.2019</a:t>
            </a:fld>
            <a:endParaRPr lang="nb-NO"/>
          </a:p>
        </p:txBody>
      </p:sp>
      <p:sp>
        <p:nvSpPr>
          <p:cNvPr id="4" name="Plassholder for bunntekst 3"/>
          <p:cNvSpPr>
            <a:spLocks noGrp="1"/>
          </p:cNvSpPr>
          <p:nvPr>
            <p:ph type="ftr" sz="quarter" idx="2"/>
          </p:nvPr>
        </p:nvSpPr>
        <p:spPr>
          <a:xfrm>
            <a:off x="2" y="6456368"/>
            <a:ext cx="4278313" cy="339723"/>
          </a:xfrm>
          <a:prstGeom prst="rect">
            <a:avLst/>
          </a:prstGeom>
        </p:spPr>
        <p:txBody>
          <a:bodyPr vert="horz" lIns="91021" tIns="45510" rIns="91021" bIns="45510" rtlCol="0" anchor="b"/>
          <a:lstStyle>
            <a:lvl1pPr algn="l">
              <a:defRPr sz="1100"/>
            </a:lvl1pPr>
          </a:lstStyle>
          <a:p>
            <a:endParaRPr lang="nb-NO"/>
          </a:p>
        </p:txBody>
      </p:sp>
      <p:sp>
        <p:nvSpPr>
          <p:cNvPr id="5" name="Plassholder for lysbildenummer 4"/>
          <p:cNvSpPr>
            <a:spLocks noGrp="1"/>
          </p:cNvSpPr>
          <p:nvPr>
            <p:ph type="sldNum" sz="quarter" idx="3"/>
          </p:nvPr>
        </p:nvSpPr>
        <p:spPr>
          <a:xfrm>
            <a:off x="5592769" y="6456368"/>
            <a:ext cx="4278312" cy="339723"/>
          </a:xfrm>
          <a:prstGeom prst="rect">
            <a:avLst/>
          </a:prstGeom>
        </p:spPr>
        <p:txBody>
          <a:bodyPr vert="horz" lIns="91021" tIns="45510" rIns="91021" bIns="45510" rtlCol="0" anchor="b"/>
          <a:lstStyle>
            <a:lvl1pPr algn="r">
              <a:defRPr sz="1100"/>
            </a:lvl1pPr>
          </a:lstStyle>
          <a:p>
            <a:fld id="{B7B3BB41-30CE-4D2F-A4D9-733F3C1386BC}" type="slidenum">
              <a:rPr lang="nb-NO" smtClean="0"/>
              <a:t>‹#›</a:t>
            </a:fld>
            <a:endParaRPr lang="nb-NO"/>
          </a:p>
        </p:txBody>
      </p:sp>
    </p:spTree>
    <p:extLst>
      <p:ext uri="{BB962C8B-B14F-4D97-AF65-F5344CB8AC3E}">
        <p14:creationId xmlns:p14="http://schemas.microsoft.com/office/powerpoint/2010/main" val="3966687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3" y="5"/>
            <a:ext cx="4278154" cy="339882"/>
          </a:xfrm>
          <a:prstGeom prst="rect">
            <a:avLst/>
          </a:prstGeom>
        </p:spPr>
        <p:txBody>
          <a:bodyPr vert="horz" lIns="91021" tIns="45510" rIns="91021" bIns="45510" rtlCol="0"/>
          <a:lstStyle>
            <a:lvl1pPr algn="l">
              <a:defRPr sz="1100"/>
            </a:lvl1pPr>
          </a:lstStyle>
          <a:p>
            <a:endParaRPr lang="nb-NO"/>
          </a:p>
        </p:txBody>
      </p:sp>
      <p:sp>
        <p:nvSpPr>
          <p:cNvPr id="3" name="Plassholder for dato 2"/>
          <p:cNvSpPr>
            <a:spLocks noGrp="1"/>
          </p:cNvSpPr>
          <p:nvPr>
            <p:ph type="dt" idx="1"/>
          </p:nvPr>
        </p:nvSpPr>
        <p:spPr>
          <a:xfrm>
            <a:off x="5592231" y="5"/>
            <a:ext cx="4278154" cy="339882"/>
          </a:xfrm>
          <a:prstGeom prst="rect">
            <a:avLst/>
          </a:prstGeom>
        </p:spPr>
        <p:txBody>
          <a:bodyPr vert="horz" lIns="91021" tIns="45510" rIns="91021" bIns="45510" rtlCol="0"/>
          <a:lstStyle>
            <a:lvl1pPr algn="r">
              <a:defRPr sz="1100"/>
            </a:lvl1pPr>
          </a:lstStyle>
          <a:p>
            <a:fld id="{A3E2996C-EDB7-4D66-820D-0FE512E49316}" type="datetime6">
              <a:rPr lang="nb-NO" smtClean="0"/>
              <a:t>mars 19</a:t>
            </a:fld>
            <a:endParaRPr lang="nb-NO"/>
          </a:p>
        </p:txBody>
      </p:sp>
      <p:sp>
        <p:nvSpPr>
          <p:cNvPr id="4" name="Plassholder for lysbilde 3"/>
          <p:cNvSpPr>
            <a:spLocks noGrp="1" noRot="1" noChangeAspect="1"/>
          </p:cNvSpPr>
          <p:nvPr>
            <p:ph type="sldImg" idx="2"/>
          </p:nvPr>
        </p:nvSpPr>
        <p:spPr>
          <a:xfrm>
            <a:off x="3235325" y="508000"/>
            <a:ext cx="3402013" cy="2551113"/>
          </a:xfrm>
          <a:prstGeom prst="rect">
            <a:avLst/>
          </a:prstGeom>
          <a:noFill/>
          <a:ln w="12700">
            <a:solidFill>
              <a:prstClr val="black"/>
            </a:solidFill>
          </a:ln>
        </p:spPr>
        <p:txBody>
          <a:bodyPr vert="horz" lIns="91021" tIns="45510" rIns="91021" bIns="45510" rtlCol="0" anchor="ctr"/>
          <a:lstStyle/>
          <a:p>
            <a:endParaRPr lang="nb-NO"/>
          </a:p>
        </p:txBody>
      </p:sp>
      <p:sp>
        <p:nvSpPr>
          <p:cNvPr id="5" name="Plassholder for notater 4"/>
          <p:cNvSpPr>
            <a:spLocks noGrp="1"/>
          </p:cNvSpPr>
          <p:nvPr>
            <p:ph type="body" sz="quarter" idx="3"/>
          </p:nvPr>
        </p:nvSpPr>
        <p:spPr>
          <a:xfrm>
            <a:off x="987267" y="3228898"/>
            <a:ext cx="7898130" cy="3058954"/>
          </a:xfrm>
          <a:prstGeom prst="rect">
            <a:avLst/>
          </a:prstGeom>
        </p:spPr>
        <p:txBody>
          <a:bodyPr vert="horz" lIns="91021" tIns="45510" rIns="91021" bIns="4551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3" y="6456619"/>
            <a:ext cx="4278154" cy="339882"/>
          </a:xfrm>
          <a:prstGeom prst="rect">
            <a:avLst/>
          </a:prstGeom>
        </p:spPr>
        <p:txBody>
          <a:bodyPr vert="horz" lIns="91021" tIns="45510" rIns="91021" bIns="45510" rtlCol="0" anchor="b"/>
          <a:lstStyle>
            <a:lvl1pPr algn="l">
              <a:defRPr sz="1100"/>
            </a:lvl1pPr>
          </a:lstStyle>
          <a:p>
            <a:r>
              <a:rPr lang="nb-NO"/>
              <a:t>Seminar over Ekteskapserklæringen</a:t>
            </a:r>
          </a:p>
        </p:txBody>
      </p:sp>
      <p:sp>
        <p:nvSpPr>
          <p:cNvPr id="7" name="Plassholder for lysbildenummer 6"/>
          <p:cNvSpPr>
            <a:spLocks noGrp="1"/>
          </p:cNvSpPr>
          <p:nvPr>
            <p:ph type="sldNum" sz="quarter" idx="5"/>
          </p:nvPr>
        </p:nvSpPr>
        <p:spPr>
          <a:xfrm>
            <a:off x="5592231" y="6456619"/>
            <a:ext cx="4278154" cy="339882"/>
          </a:xfrm>
          <a:prstGeom prst="rect">
            <a:avLst/>
          </a:prstGeom>
        </p:spPr>
        <p:txBody>
          <a:bodyPr vert="horz" lIns="91021" tIns="45510" rIns="91021" bIns="45510" rtlCol="0" anchor="b"/>
          <a:lstStyle>
            <a:lvl1pPr algn="r">
              <a:defRPr sz="1100"/>
            </a:lvl1pPr>
          </a:lstStyle>
          <a:p>
            <a:fld id="{C8593401-7213-4FA8-8723-86291B2E8693}" type="slidenum">
              <a:rPr lang="nb-NO" smtClean="0"/>
              <a:t>‹#›</a:t>
            </a:fld>
            <a:endParaRPr lang="nb-NO"/>
          </a:p>
        </p:txBody>
      </p:sp>
    </p:spTree>
    <p:extLst>
      <p:ext uri="{BB962C8B-B14F-4D97-AF65-F5344CB8AC3E}">
        <p14:creationId xmlns:p14="http://schemas.microsoft.com/office/powerpoint/2010/main" val="315224301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amlivsbanken.no/ledertip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umpu.com/no/document/view/18269033/samlivsetikk-og-kristen-tro-lunde-forla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sz="1200" kern="1200" dirty="0">
                <a:solidFill>
                  <a:schemeClr val="tx1"/>
                </a:solidFill>
                <a:effectLst/>
                <a:latin typeface="+mn-lt"/>
                <a:ea typeface="+mn-ea"/>
                <a:cs typeface="+mn-cs"/>
              </a:rPr>
              <a:t>Les </a:t>
            </a:r>
            <a:r>
              <a:rPr lang="nb-NO" sz="1200" kern="1200">
                <a:solidFill>
                  <a:schemeClr val="tx1"/>
                </a:solidFill>
                <a:effectLst/>
                <a:latin typeface="+mn-lt"/>
                <a:ea typeface="+mn-ea"/>
                <a:cs typeface="+mn-cs"/>
              </a:rPr>
              <a:t>disse fem rådene </a:t>
            </a:r>
            <a:r>
              <a:rPr lang="nb-NO" sz="1200" kern="1200" dirty="0">
                <a:solidFill>
                  <a:schemeClr val="tx1"/>
                </a:solidFill>
                <a:effectLst/>
                <a:latin typeface="+mn-lt"/>
                <a:ea typeface="+mn-ea"/>
                <a:cs typeface="+mn-cs"/>
              </a:rPr>
              <a:t>nøye.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Flere viktige tips og forslag </a:t>
            </a:r>
            <a:r>
              <a:rPr lang="nb-NO" sz="1200" kern="1200" dirty="0">
                <a:solidFill>
                  <a:schemeClr val="tx1"/>
                </a:solidFill>
                <a:effectLst/>
                <a:latin typeface="+mn-lt"/>
                <a:ea typeface="+mn-ea"/>
                <a:cs typeface="+mn-cs"/>
              </a:rPr>
              <a:t>til dem som skal undervise i materiellet, finner du i dokumentet </a:t>
            </a:r>
            <a:r>
              <a:rPr lang="nb-NO" sz="1200" b="1" i="1" kern="1200" dirty="0">
                <a:solidFill>
                  <a:schemeClr val="tx1"/>
                </a:solidFill>
                <a:effectLst/>
                <a:latin typeface="+mn-lt"/>
                <a:ea typeface="+mn-ea"/>
                <a:cs typeface="+mn-cs"/>
              </a:rPr>
              <a:t>«Tips og anbefalinger til talere og ledere»</a:t>
            </a:r>
            <a:r>
              <a:rPr lang="nb-NO" sz="1200" kern="1200" dirty="0">
                <a:solidFill>
                  <a:schemeClr val="tx1"/>
                </a:solidFill>
                <a:effectLst/>
                <a:latin typeface="+mn-lt"/>
                <a:ea typeface="+mn-ea"/>
                <a:cs typeface="+mn-cs"/>
              </a:rPr>
              <a:t> som ligger i hovedmenyen </a:t>
            </a:r>
            <a:r>
              <a:rPr lang="nb-NO" sz="1200" b="1" u="sng" kern="1200" dirty="0">
                <a:solidFill>
                  <a:schemeClr val="tx1"/>
                </a:solidFill>
                <a:effectLst/>
                <a:latin typeface="+mn-lt"/>
                <a:ea typeface="+mn-ea"/>
                <a:cs typeface="+mn-cs"/>
                <a:hlinkClick r:id="rId3"/>
              </a:rPr>
              <a:t>Ledertips</a:t>
            </a:r>
            <a:r>
              <a:rPr lang="nb-NO" sz="1200" kern="1200" dirty="0">
                <a:solidFill>
                  <a:schemeClr val="tx1"/>
                </a:solidFill>
                <a:effectLst/>
                <a:latin typeface="+mn-lt"/>
                <a:ea typeface="+mn-ea"/>
                <a:cs typeface="+mn-cs"/>
              </a:rPr>
              <a:t> øverst i skjermbildet på Samlivsbanken.no.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Vi anbefaler sterkt at du leser informasjonen, rådene og anbefalingene i det dokumentet før du begynner å forberede undervisningen.</a:t>
            </a: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a:t>
            </a:fld>
            <a:endParaRPr lang="nb-NO"/>
          </a:p>
        </p:txBody>
      </p:sp>
    </p:spTree>
    <p:extLst>
      <p:ext uri="{BB962C8B-B14F-4D97-AF65-F5344CB8AC3E}">
        <p14:creationId xmlns:p14="http://schemas.microsoft.com/office/powerpoint/2010/main" val="2887864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baseline="0" dirty="0"/>
              <a:t>TIPS OG MOMENTER TIL TALEREN</a:t>
            </a:r>
          </a:p>
          <a:p>
            <a:pPr marL="0" indent="0">
              <a:buNone/>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b="1" dirty="0"/>
              <a:t>1. </a:t>
            </a:r>
            <a:r>
              <a:rPr lang="nb-NO" dirty="0"/>
              <a:t>Instruksene</a:t>
            </a:r>
            <a:r>
              <a:rPr lang="nb-NO" baseline="0" dirty="0"/>
              <a:t> som alle departementer jobber etter, sier at det ved større lovendringer skal gjennomføres en offentlig utredning (med en såkalt NOU: Norsk Offentlig Utredning), en konsekvensanalyse og en stortingsmelding. I </a:t>
            </a:r>
            <a:r>
              <a:rPr lang="nb-NO" baseline="0" dirty="0" err="1"/>
              <a:t>lovprosessen</a:t>
            </a:r>
            <a:r>
              <a:rPr lang="nb-NO" baseline="0" dirty="0"/>
              <a:t> med ekteskapsloven manglet alt dette.</a:t>
            </a:r>
            <a:br>
              <a:rPr lang="nb-NO" baseline="0" dirty="0"/>
            </a:br>
            <a:br>
              <a:rPr lang="nb-NO" baseline="0" dirty="0"/>
            </a:br>
            <a:r>
              <a:rPr lang="nb-NO" baseline="0" dirty="0"/>
              <a:t>Da de fem radikale lovendringene ble vedtatt i 2008, hoppet man bukk over vanlige prosedyrer og ansvarlig saksbehandling. Regjeringspartiene mente at i denne saken var det unødvendig å følge vanlige rutiner for ansvarlig saksbehandling. </a:t>
            </a:r>
            <a:br>
              <a:rPr lang="nb-NO" baseline="0" dirty="0"/>
            </a:br>
            <a:br>
              <a:rPr lang="nb-NO" baseline="0" dirty="0"/>
            </a:br>
            <a:r>
              <a:rPr lang="nb-NO" sz="1200" kern="1200" dirty="0">
                <a:solidFill>
                  <a:schemeClr val="tx1"/>
                </a:solidFill>
                <a:effectLst/>
                <a:latin typeface="+mn-lt"/>
                <a:ea typeface="+mn-ea"/>
                <a:cs typeface="+mn-cs"/>
              </a:rPr>
              <a:t>Politikerne som var uenig i de nye lovene, brukte ofte den uforsvarlige saksbehandlingen som et viktig argument i debatten. Inge Lønning for eksempel, stortingsrepresentant fra Høyre, uttalte at han i hele sin politiske karriere aldri hadde vært med på en så «undermåls saksbehandling» i en viktig lovsak.</a:t>
            </a:r>
          </a:p>
          <a:p>
            <a:pPr marL="0" indent="0">
              <a:buNone/>
            </a:pPr>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b="1" baseline="0" dirty="0"/>
              <a:t>2. </a:t>
            </a:r>
            <a:r>
              <a:rPr lang="nb-NO" sz="1200" b="1" dirty="0">
                <a:latin typeface="Arial" panose="020B0604020202020204" pitchFamily="34" charset="0"/>
                <a:cs typeface="Arial" panose="020B0604020202020204" pitchFamily="34" charset="0"/>
              </a:rPr>
              <a:t>FNs Barnekonvensjon: </a:t>
            </a:r>
            <a:br>
              <a:rPr lang="nb-NO" sz="1200" dirty="0">
                <a:latin typeface="Arial" panose="020B0604020202020204" pitchFamily="34" charset="0"/>
                <a:cs typeface="Arial" panose="020B0604020202020204" pitchFamily="34" charset="0"/>
              </a:rPr>
            </a:br>
            <a:r>
              <a:rPr lang="nb-NO" sz="1200" i="1" dirty="0">
                <a:latin typeface="Arial" panose="020B0604020202020204" pitchFamily="34" charset="0"/>
                <a:cs typeface="Arial" panose="020B0604020202020204" pitchFamily="34" charset="0"/>
              </a:rPr>
              <a:t>«Barnet skal, så langt det er mulig, ha rett til å kjenne sine foreldre og få omsorg  fra dem. [...] Begge foreldre har et felles </a:t>
            </a:r>
            <a:br>
              <a:rPr lang="nb-NO" sz="1200" i="1" dirty="0">
                <a:latin typeface="Arial" panose="020B0604020202020204" pitchFamily="34" charset="0"/>
                <a:cs typeface="Arial" panose="020B0604020202020204" pitchFamily="34" charset="0"/>
              </a:rPr>
            </a:br>
            <a:r>
              <a:rPr lang="nb-NO" sz="1200" i="1" dirty="0">
                <a:latin typeface="Arial" panose="020B0604020202020204" pitchFamily="34" charset="0"/>
                <a:cs typeface="Arial" panose="020B0604020202020204" pitchFamily="34" charset="0"/>
              </a:rPr>
              <a:t>ansvar for barnets oppdragelse og  utvikling» </a:t>
            </a:r>
            <a:r>
              <a:rPr lang="nb-NO" sz="1200" dirty="0">
                <a:latin typeface="Arial" panose="020B0604020202020204" pitchFamily="34" charset="0"/>
                <a:cs typeface="Arial" panose="020B0604020202020204" pitchFamily="34" charset="0"/>
              </a:rPr>
              <a:t>(Artikkel 7.1 og 18.1 i FNs Barnekonvensjon).</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latin typeface="Arial" panose="020B0604020202020204" pitchFamily="34" charset="0"/>
                <a:cs typeface="Arial" panose="020B0604020202020204" pitchFamily="34" charset="0"/>
              </a:rPr>
              <a:t>Se også kapittel 4 i Ekteskapserklæringen, avsnitt 3.</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1" dirty="0">
              <a:latin typeface="Arial" panose="020B0604020202020204" pitchFamily="34" charset="0"/>
              <a:cs typeface="Arial" panose="020B0604020202020204" pitchFamily="34" charset="0"/>
              <a:sym typeface="Wingdings"/>
            </a:endParaRPr>
          </a:p>
          <a:p>
            <a:pPr marL="0" indent="0">
              <a:buNone/>
            </a:pPr>
            <a:r>
              <a:rPr lang="nb-NO" baseline="0" dirty="0"/>
              <a:t>Stortinget har lovfestet at ingen lovgivning som angår barn, skal bryte med FNs Barnekonvensjon. Mange mener at Stortinget ved disse lovendringene brøt med denne regelen. Et viktig prinsipp i Barnekonvensjonen er «barnets beste». Er det til barns beste å bli født planlagt farløs, slik som lovendringene legger til rette for? </a:t>
            </a:r>
          </a:p>
          <a:p>
            <a:pPr marL="0" indent="0">
              <a:buNone/>
            </a:pPr>
            <a:endParaRPr lang="nb-NO" baseline="0" dirty="0"/>
          </a:p>
          <a:p>
            <a:r>
              <a:rPr lang="nb-NO" sz="1200" b="1" kern="1200" dirty="0">
                <a:solidFill>
                  <a:schemeClr val="tx1"/>
                </a:solidFill>
                <a:effectLst/>
                <a:latin typeface="+mn-lt"/>
                <a:ea typeface="+mn-ea"/>
                <a:cs typeface="+mn-cs"/>
              </a:rPr>
              <a:t>3. Avstemningen.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Ap, SV og Venstre hadde programfestet kjønnsnøytral ekteskapslov på sine landsmøter i 2005. Men at Stortingets endelige vedtak i 2008 skulle angå fem forskjellige lover og inkludere ordningen med assistert befruktning for kvinnelige par, planlagt farløshet og institusjonen «</a:t>
            </a:r>
            <a:r>
              <a:rPr lang="nb-NO" sz="1200" kern="1200" dirty="0" err="1">
                <a:solidFill>
                  <a:schemeClr val="tx1"/>
                </a:solidFill>
                <a:effectLst/>
                <a:latin typeface="+mn-lt"/>
                <a:ea typeface="+mn-ea"/>
                <a:cs typeface="+mn-cs"/>
              </a:rPr>
              <a:t>medmor</a:t>
            </a:r>
            <a:r>
              <a:rPr lang="nb-NO" sz="1200" kern="1200" dirty="0">
                <a:solidFill>
                  <a:schemeClr val="tx1"/>
                </a:solidFill>
                <a:effectLst/>
                <a:latin typeface="+mn-lt"/>
                <a:ea typeface="+mn-ea"/>
                <a:cs typeface="+mn-cs"/>
              </a:rPr>
              <a:t>», var ikke kjent i 2005. Disse lovendringene kom til underveis.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Verken Høyre eller Senterpartiet hadde programfestet</a:t>
            </a:r>
            <a:r>
              <a:rPr lang="nb-NO" sz="1200" kern="1200" baseline="0" dirty="0">
                <a:solidFill>
                  <a:schemeClr val="tx1"/>
                </a:solidFill>
                <a:effectLst/>
                <a:latin typeface="+mn-lt"/>
                <a:ea typeface="+mn-ea"/>
                <a:cs typeface="+mn-cs"/>
              </a:rPr>
              <a:t> noe om endringer i ekteskapsloven, og ingen av de to partiene </a:t>
            </a:r>
            <a:r>
              <a:rPr lang="nb-NO" sz="1200" kern="1200" dirty="0">
                <a:solidFill>
                  <a:schemeClr val="tx1"/>
                </a:solidFill>
                <a:effectLst/>
                <a:latin typeface="+mn-lt"/>
                <a:ea typeface="+mn-ea"/>
                <a:cs typeface="+mn-cs"/>
              </a:rPr>
              <a:t>støttet forslaget om kjønnsnøytral ekteskapslov i valgkampen før Stortingsvalget i 2005, heller tvert imot. Men til slutt stemte over halvparten av stortingskandidatene i begge partier sammen med flertallet.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Lovendringene trådte i kraft 1. januar 2009.</a:t>
            </a:r>
            <a:endParaRPr lang="nb-NO" baseline="0" dirty="0"/>
          </a:p>
          <a:p>
            <a:pPr marL="0" indent="0">
              <a:buNone/>
            </a:pPr>
            <a:endParaRPr lang="nb-NO" altLang="nb-NO" dirty="0">
              <a:cs typeface="Arial" panose="020B0604020202020204" pitchFamily="34" charset="0"/>
            </a:endParaRPr>
          </a:p>
          <a:p>
            <a:pPr marL="0" indent="0">
              <a:buNone/>
            </a:pPr>
            <a:endParaRPr lang="nb-NO" baseline="0" dirty="0">
              <a:latin typeface="+mn-lt"/>
            </a:endParaRP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10</a:t>
            </a:fld>
            <a:endParaRPr lang="nb-NO"/>
          </a:p>
        </p:txBody>
      </p:sp>
    </p:spTree>
    <p:extLst>
      <p:ext uri="{BB962C8B-B14F-4D97-AF65-F5344CB8AC3E}">
        <p14:creationId xmlns:p14="http://schemas.microsoft.com/office/powerpoint/2010/main" val="3448910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sz="1200" b="1" baseline="0" dirty="0"/>
              <a:t>TIPS OG MOMENTER TIL TALEREN</a:t>
            </a:r>
          </a:p>
          <a:p>
            <a:pPr eaLnBrk="1" hangingPunct="1">
              <a:spcBef>
                <a:spcPct val="0"/>
              </a:spcBef>
            </a:pPr>
            <a:endParaRPr lang="nb-NO" altLang="nb-NO" dirty="0"/>
          </a:p>
          <a:p>
            <a:pPr eaLnBrk="1" hangingPunct="1">
              <a:spcBef>
                <a:spcPct val="0"/>
              </a:spcBef>
            </a:pPr>
            <a:r>
              <a:rPr lang="nb-NO" altLang="nb-NO" dirty="0"/>
              <a:t>Teksten i de tre </a:t>
            </a:r>
            <a:r>
              <a:rPr lang="nb-NO" altLang="nb-NO" baseline="0" dirty="0"/>
              <a:t>punktene på lysbildet er ikke sitater fra noen lovtekst, men beskriver forutsetninger, premisser og tankegangen bak lovene som ble endret og vedtatt i 2008. </a:t>
            </a:r>
          </a:p>
          <a:p>
            <a:pPr eaLnBrk="1" hangingPunct="1">
              <a:spcBef>
                <a:spcPct val="0"/>
              </a:spcBef>
            </a:pPr>
            <a:endParaRPr lang="nb-NO" altLang="nb-NO" baseline="0" dirty="0"/>
          </a:p>
          <a:p>
            <a:pPr eaLnBrk="1" hangingPunct="1">
              <a:spcBef>
                <a:spcPct val="0"/>
              </a:spcBef>
            </a:pPr>
            <a:r>
              <a:rPr lang="nb-NO" altLang="nb-NO" baseline="0" dirty="0"/>
              <a:t>Taleren kan kort kommentere hvert punkt, eller la deltakerne samtale om innholdet i smågrupper:</a:t>
            </a:r>
          </a:p>
          <a:p>
            <a:pPr eaLnBrk="1" hangingPunct="1">
              <a:spcBef>
                <a:spcPct val="0"/>
              </a:spcBef>
            </a:pPr>
            <a:endParaRPr lang="nb-NO" altLang="nb-NO" baseline="0" dirty="0"/>
          </a:p>
          <a:p>
            <a:pPr marL="0" marR="0" indent="0" algn="l" defTabSz="914400" rtl="0" eaLnBrk="1" fontAlgn="auto" latinLnBrk="0" hangingPunct="1">
              <a:lnSpc>
                <a:spcPct val="100000"/>
              </a:lnSpc>
              <a:spcBef>
                <a:spcPct val="0"/>
              </a:spcBef>
              <a:spcAft>
                <a:spcPts val="0"/>
              </a:spcAft>
              <a:buClrTx/>
              <a:buSzTx/>
              <a:buFontTx/>
              <a:buNone/>
              <a:tabLst/>
              <a:defRPr/>
            </a:pPr>
            <a:r>
              <a:rPr lang="nb-NO" sz="1200" b="1" kern="1200" dirty="0">
                <a:solidFill>
                  <a:schemeClr val="tx1"/>
                </a:solidFill>
                <a:effectLst/>
                <a:latin typeface="+mn-lt"/>
                <a:ea typeface="+mn-ea"/>
                <a:cs typeface="+mn-cs"/>
                <a:sym typeface="Wingdings" panose="05000000000000000000" pitchFamily="2" charset="2"/>
              </a:rPr>
              <a:t> </a:t>
            </a:r>
            <a:r>
              <a:rPr lang="nb-NO" sz="1200" b="1" kern="1200" dirty="0">
                <a:solidFill>
                  <a:schemeClr val="tx1"/>
                </a:solidFill>
                <a:effectLst/>
                <a:latin typeface="+mn-lt"/>
                <a:ea typeface="+mn-ea"/>
                <a:cs typeface="+mn-cs"/>
              </a:rPr>
              <a:t>«Hvilket</a:t>
            </a:r>
            <a:r>
              <a:rPr lang="nb-NO" sz="1200" b="1" kern="1200" baseline="0" dirty="0">
                <a:solidFill>
                  <a:schemeClr val="tx1"/>
                </a:solidFill>
                <a:effectLst/>
                <a:latin typeface="+mn-lt"/>
                <a:ea typeface="+mn-ea"/>
                <a:cs typeface="+mn-cs"/>
              </a:rPr>
              <a:t> av de tre punktene </a:t>
            </a:r>
            <a:r>
              <a:rPr lang="nb-NO" sz="1200" b="1" kern="1200" dirty="0">
                <a:solidFill>
                  <a:schemeClr val="tx1"/>
                </a:solidFill>
                <a:effectLst/>
                <a:latin typeface="+mn-lt"/>
                <a:ea typeface="+mn-ea"/>
                <a:cs typeface="+mn-cs"/>
              </a:rPr>
              <a:t>mener dere er det mest alvorlige? Hvorfor?»</a:t>
            </a:r>
            <a:endParaRPr lang="nb-NO" sz="1200" kern="1200" dirty="0">
              <a:solidFill>
                <a:schemeClr val="tx1"/>
              </a:solidFill>
              <a:effectLst/>
              <a:latin typeface="+mn-lt"/>
              <a:ea typeface="+mn-ea"/>
              <a:cs typeface="+mn-cs"/>
            </a:endParaRPr>
          </a:p>
          <a:p>
            <a:pPr eaLnBrk="1" hangingPunct="1">
              <a:spcBef>
                <a:spcPct val="0"/>
              </a:spcBef>
            </a:pPr>
            <a:endParaRPr lang="nb-NO" altLang="nb-NO" baseline="0" dirty="0"/>
          </a:p>
        </p:txBody>
      </p:sp>
      <p:sp>
        <p:nvSpPr>
          <p:cNvPr id="28676"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C13AD0-8A39-43C7-B3C1-498C59372EFB}" type="slidenum">
              <a:rPr lang="nb-NO" smtClean="0"/>
              <a:pPr fontAlgn="base">
                <a:spcBef>
                  <a:spcPct val="0"/>
                </a:spcBef>
                <a:spcAft>
                  <a:spcPct val="0"/>
                </a:spcAft>
                <a:defRPr/>
              </a:pPr>
              <a:t>11</a:t>
            </a:fld>
            <a:endParaRPr 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900" b="1" baseline="0" dirty="0"/>
              <a:t>TIPS OG MOMENTER TIL TALEREN</a:t>
            </a:r>
          </a:p>
          <a:p>
            <a:endParaRPr lang="nb-NO" sz="900" b="1" dirty="0"/>
          </a:p>
          <a:p>
            <a:pPr marL="0" marR="0" indent="0" algn="l" defTabSz="914400" rtl="0" eaLnBrk="1" fontAlgn="auto" latinLnBrk="0" hangingPunct="1">
              <a:lnSpc>
                <a:spcPct val="100000"/>
              </a:lnSpc>
              <a:spcBef>
                <a:spcPts val="0"/>
              </a:spcBef>
              <a:spcAft>
                <a:spcPts val="0"/>
              </a:spcAft>
              <a:buClrTx/>
              <a:buSzTx/>
              <a:buFontTx/>
              <a:buNone/>
              <a:tabLst/>
              <a:defRPr/>
            </a:pPr>
            <a:r>
              <a:rPr lang="nb-NO" sz="900" b="1" dirty="0">
                <a:cs typeface="Arial" panose="020B0604020202020204" pitchFamily="34" charset="0"/>
              </a:rPr>
              <a:t>Teksten nedenfor inneholder mer informasjon enn de fleste vil bruke i undervisningen. Taleren velger selv ut hva som er mest relevant for tilhørerne.</a:t>
            </a:r>
          </a:p>
          <a:p>
            <a:br>
              <a:rPr lang="nb-NO" sz="900" b="1" dirty="0"/>
            </a:br>
            <a:r>
              <a:rPr lang="nb-NO" sz="1200" b="1" kern="1200" dirty="0">
                <a:solidFill>
                  <a:schemeClr val="tx1"/>
                </a:solidFill>
                <a:effectLst/>
                <a:latin typeface="+mn-lt"/>
                <a:ea typeface="+mn-ea"/>
                <a:cs typeface="+mn-cs"/>
              </a:rPr>
              <a:t>Fra </a:t>
            </a:r>
            <a:r>
              <a:rPr lang="nb-NO" sz="1200" b="1" kern="1200" dirty="0" err="1">
                <a:solidFill>
                  <a:schemeClr val="tx1"/>
                </a:solidFill>
                <a:effectLst/>
                <a:latin typeface="+mn-lt"/>
                <a:ea typeface="+mn-ea"/>
                <a:cs typeface="+mn-cs"/>
              </a:rPr>
              <a:t>ca</a:t>
            </a:r>
            <a:r>
              <a:rPr lang="nb-NO" sz="1200" b="1" kern="1200" dirty="0">
                <a:solidFill>
                  <a:schemeClr val="tx1"/>
                </a:solidFill>
                <a:effectLst/>
                <a:latin typeface="+mn-lt"/>
                <a:ea typeface="+mn-ea"/>
                <a:cs typeface="+mn-cs"/>
              </a:rPr>
              <a:t> 1990: </a:t>
            </a:r>
            <a:r>
              <a:rPr lang="nb-NO" sz="1200" kern="1200" dirty="0">
                <a:solidFill>
                  <a:schemeClr val="tx1"/>
                </a:solidFill>
                <a:effectLst/>
                <a:latin typeface="+mn-lt"/>
                <a:ea typeface="+mn-ea"/>
                <a:cs typeface="+mn-cs"/>
              </a:rPr>
              <a:t>Fra begynnelsen av 1990-tallet ble debatten om homofilt samliv et stadig tilbakevendende tema i ulike organer i Den norske kirke. Fram til da hadde tematikken fått behandling i et par uttalelser fra Bispemøtet (f.eks. i 1977), men den kirkelige debatten foregikk for en stor del i den kristne dagspressen.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På 1990-tallet ble forholdet mellom kristen etikk og homofilt samliv ved flere anledninger behandlet på bispemøter, i Kirkemøtet og i kirkelige utredninger. I 1995 kom det f.eks. en utredning med tittelen «Homofile i kirken». Fokus i debatten lå ikke på ekteskapet, men på følgende spørsmål: «Er homofilt samliv forenlig med kristen tro og etikk?»</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1997: </a:t>
            </a:r>
            <a:r>
              <a:rPr lang="nb-NO" sz="1200" kern="1200" dirty="0">
                <a:solidFill>
                  <a:schemeClr val="tx1"/>
                </a:solidFill>
                <a:effectLst/>
                <a:latin typeface="+mn-lt"/>
                <a:ea typeface="+mn-ea"/>
                <a:cs typeface="+mn-cs"/>
              </a:rPr>
              <a:t>Tre biskoper (Sigurd Osberg, Odd Bondevik og Halvor Bergan) skrev i 1997 en 30 siders utredning om samlivsetikk for Bispemøtet: «Kirkens enhet og troens fundamenter». Utredningen tok også opp spørsmålet om homofilt samliv kan defineres på linje med «ekteskap». En av konklusjonene i utredningen lyder slik: </a:t>
            </a:r>
            <a:r>
              <a:rPr lang="nb-NO" sz="1200" b="1" kern="1200" dirty="0">
                <a:solidFill>
                  <a:schemeClr val="tx1"/>
                </a:solidFill>
                <a:effectLst/>
                <a:latin typeface="+mn-lt"/>
                <a:ea typeface="+mn-ea"/>
                <a:cs typeface="+mn-cs"/>
              </a:rPr>
              <a:t>«Å sidestille heterofilt ekteskap med homofilt samliv er i strid med grunnleggende etiske prinsipper i Bibelen og må anses som kirkesplittende vranglære.»</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2004-2007:</a:t>
            </a:r>
            <a:r>
              <a:rPr lang="nb-NO" sz="1200" kern="1200" dirty="0">
                <a:solidFill>
                  <a:schemeClr val="tx1"/>
                </a:solidFill>
                <a:effectLst/>
                <a:latin typeface="+mn-lt"/>
                <a:ea typeface="+mn-ea"/>
                <a:cs typeface="+mn-cs"/>
              </a:rPr>
              <a:t> Både Bispemøtet i 2004 og i 2005 uttalte </a:t>
            </a:r>
            <a:r>
              <a:rPr lang="nb-NO" sz="1200" i="1" kern="1200" dirty="0">
                <a:solidFill>
                  <a:schemeClr val="tx1"/>
                </a:solidFill>
                <a:effectLst/>
                <a:latin typeface="+mn-lt"/>
                <a:ea typeface="+mn-ea"/>
                <a:cs typeface="+mn-cs"/>
              </a:rPr>
              <a:t>enstemmig</a:t>
            </a:r>
            <a:r>
              <a:rPr lang="nb-NO" sz="1200" kern="1200" dirty="0">
                <a:solidFill>
                  <a:schemeClr val="tx1"/>
                </a:solidFill>
                <a:effectLst/>
                <a:latin typeface="+mn-lt"/>
                <a:ea typeface="+mn-ea"/>
                <a:cs typeface="+mn-cs"/>
              </a:rPr>
              <a:t> at ekteskapet ifølge kristen teologi er for mann og kvinne. De avviste derfor en kjønnsnøytral ekteskapsforståelse. Flere av biskopene var positive til homofilt samliv, men de var klare på at et slikt samliv ikke er et kristent ekteskap. I 2006 avviste 16 av 20 medlemmer i Den norsker kirkes Lærenemnd at ekteskapet kan være kjønnsnøytralt. I 2007 stemte 83% av Kirkemøtet for en uttalelse som sa et klart nei til ekteskap mellom to av samme kjønn.</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2007: </a:t>
            </a:r>
            <a:r>
              <a:rPr lang="nb-NO" sz="1200" kern="1200" dirty="0">
                <a:solidFill>
                  <a:schemeClr val="tx1"/>
                </a:solidFill>
                <a:effectLst/>
                <a:latin typeface="+mn-lt"/>
                <a:ea typeface="+mn-ea"/>
                <a:cs typeface="+mn-cs"/>
              </a:rPr>
              <a:t>Flertallet i Kirkemøtet dette året åpnet for at homofile i registrert partnerskap skulle kunne vigsles prest og annet kirkelig tjeneste i Den norske kirke. Det samme kirkemøtet vedtok imidlertid med overveldende flertall (83%) at ekteskap er forbeholdt mann og kvinne. (Se siste setning i forrige avsnitt.)</a:t>
            </a:r>
          </a:p>
          <a:p>
            <a:endParaRPr lang="nb-NO" sz="900" dirty="0"/>
          </a:p>
          <a:p>
            <a:r>
              <a:rPr lang="nb-NO" sz="900" b="1" dirty="0"/>
              <a:t>2013:</a:t>
            </a:r>
            <a:r>
              <a:rPr lang="nb-NO" sz="900" dirty="0"/>
              <a:t> I februar dette året leverte et kirkelig samlivsutvalg sin utredning. Utvalget var blitt nedsatt av Bispemøtet i 2009. Flertallet i dette utvalget anbefalte at Den norske kirke burde omdefinere ekteskapet og åpne for at to av samme kjønn kunne inngå ekteskap i kirken. </a:t>
            </a:r>
          </a:p>
          <a:p>
            <a:endParaRPr lang="nb-NO" sz="900" dirty="0"/>
          </a:p>
          <a:p>
            <a:r>
              <a:rPr lang="nb-NO" sz="1200" kern="1200" dirty="0">
                <a:solidFill>
                  <a:schemeClr val="tx1"/>
                </a:solidFill>
                <a:effectLst/>
                <a:latin typeface="+mn-lt"/>
                <a:ea typeface="+mn-ea"/>
                <a:cs typeface="+mn-cs"/>
              </a:rPr>
              <a:t>Mellom 2009 og 2013 var samlivsdebatten i Den norske kirke svært lavmælt. Alle gikk og ventet på at Samlivsutvalget skulle legge fram sin utredning. Først da denne kom i februar 2013, skjøt debatten om kirkens ekteskapsteologi fart. Fram til da hadde debatten primært handlet om hvordan kristne skulle forholde seg til homofilt samliv som sådan, og ikke om to av samme kjønn kunne inngå ekteskap. Fram til 2013 hadde alle uttalelser og vedtak fra kirkelige organer vært tydelige på at ekteskapet er for mann og kvinne. Fra 2013 endret dette seg dramatisk. I løpet av 4 år gjorde Den norske kirke en helomvending i spørsmålet om hva som er et kristent ekteskap.</a:t>
            </a:r>
          </a:p>
          <a:p>
            <a:endParaRPr lang="nb-NO" sz="900" dirty="0"/>
          </a:p>
          <a:p>
            <a:r>
              <a:rPr lang="nb-NO" sz="900" b="1" dirty="0"/>
              <a:t>2017: </a:t>
            </a:r>
            <a:r>
              <a:rPr lang="nb-NO" sz="1200" kern="1200" dirty="0">
                <a:solidFill>
                  <a:schemeClr val="tx1"/>
                </a:solidFill>
                <a:effectLst/>
                <a:latin typeface="+mn-lt"/>
                <a:ea typeface="+mn-ea"/>
                <a:cs typeface="+mn-cs"/>
              </a:rPr>
              <a:t>I januar 2017 vedtok Kirkemøtet å innføre likekjønnet teologi og liturgi i Den norske kirke. Den nye liturgien er kjønnsnøytral og kan brukes av alle typer par, men både prester og ektepar kan fortsatt velge å benytte den «gamle» liturgien for ekteskap mellom</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mann og kvinne. </a:t>
            </a:r>
            <a:br>
              <a:rPr lang="nb-NO" sz="1200" kern="1200" dirty="0">
                <a:solidFill>
                  <a:schemeClr val="tx1"/>
                </a:solidFill>
                <a:effectLst/>
                <a:latin typeface="+mn-lt"/>
                <a:ea typeface="+mn-ea"/>
                <a:cs typeface="+mn-cs"/>
              </a:rPr>
            </a:b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På Kirkemøtet i 2014 hadde et forslag om å innføre likekjønnet teologi og liturgi blitt nedstemt. Etter dette ble organisasjonen «Åpen folkekirke» stiftet. I 2015 mobiliserte så Åpen folkekirke ved Kirkevalget og fikk flertall på Kirkemøtet. På Kirkemøtet i 2016 stemte et flertall for at Kirkerådet skulle forberede en liturgi for likekjønnet ekteskapsinngåelse. Denne ble presentert, diskutert og vedtatt</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på Kirkemøtet i 2017.</a:t>
            </a:r>
          </a:p>
        </p:txBody>
      </p:sp>
      <p:sp>
        <p:nvSpPr>
          <p:cNvPr id="4" name="Plassholder for lysbildenummer 3"/>
          <p:cNvSpPr>
            <a:spLocks noGrp="1"/>
          </p:cNvSpPr>
          <p:nvPr>
            <p:ph type="sldNum" sz="quarter" idx="10"/>
          </p:nvPr>
        </p:nvSpPr>
        <p:spPr/>
        <p:txBody>
          <a:bodyPr/>
          <a:lstStyle/>
          <a:p>
            <a:fld id="{C8593401-7213-4FA8-8723-86291B2E8693}" type="slidenum">
              <a:rPr lang="nb-NO" smtClean="0"/>
              <a:t>12</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34206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36913" y="509588"/>
            <a:ext cx="3398837" cy="2549525"/>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TIPS OG MOMENTER TIL TALEREN</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Som en kontrast til det</a:t>
            </a:r>
            <a:r>
              <a:rPr lang="nb-NO" sz="1200" kern="1200" baseline="0" dirty="0">
                <a:solidFill>
                  <a:schemeClr val="tx1"/>
                </a:solidFill>
                <a:effectLst/>
                <a:latin typeface="+mn-lt"/>
                <a:ea typeface="+mn-ea"/>
                <a:cs typeface="+mn-cs"/>
              </a:rPr>
              <a:t> som flertallet på Kirkemøtet 2017 vedtok, kan taleren vise denne enkle, men tankevekkende presentasjonen av Bibelens lære om ekteskapet. </a:t>
            </a: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Dette verset har vært en av kjernetekstene i alle kristne bryllup i alle kirkesamfunn til alle tider. </a:t>
            </a:r>
            <a:r>
              <a:rPr lang="nb-NO" sz="1200" kern="1200" dirty="0">
                <a:solidFill>
                  <a:schemeClr val="tx1"/>
                </a:solidFill>
                <a:effectLst/>
                <a:latin typeface="+mn-lt"/>
                <a:ea typeface="+mn-ea"/>
                <a:cs typeface="+mn-cs"/>
              </a:rPr>
              <a:t>Det er essensen av den bibelske læren om ekteskapet.</a:t>
            </a:r>
            <a:endParaRPr lang="nb-NO" sz="1200" kern="1200" baseline="0" dirty="0">
              <a:solidFill>
                <a:schemeClr val="tx1"/>
              </a:solidFill>
              <a:effectLst/>
              <a:latin typeface="+mn-lt"/>
              <a:ea typeface="+mn-ea"/>
              <a:cs typeface="+mn-cs"/>
            </a:endParaRP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At ekteskapet er Guds skaperordning for én mann og én kvinne, har gjennom hele kirkehistorien vært et av de lærepunktene som det har vært størst enighet om – på tvers </a:t>
            </a:r>
            <a:r>
              <a:rPr lang="nb-NO" sz="1200" kern="1200" baseline="0">
                <a:solidFill>
                  <a:schemeClr val="tx1"/>
                </a:solidFill>
                <a:effectLst/>
                <a:latin typeface="+mn-lt"/>
                <a:ea typeface="+mn-ea"/>
                <a:cs typeface="+mn-cs"/>
              </a:rPr>
              <a:t>av kirkesamfunnene. </a:t>
            </a:r>
            <a:r>
              <a:rPr lang="nb-NO" sz="1200" kern="1200" baseline="0" dirty="0">
                <a:solidFill>
                  <a:schemeClr val="tx1"/>
                </a:solidFill>
                <a:effectLst/>
                <a:latin typeface="+mn-lt"/>
                <a:ea typeface="+mn-ea"/>
                <a:cs typeface="+mn-cs"/>
              </a:rPr>
              <a:t>Og det er det fortsatt. I verden i dag er det faktisk bare 2-3 prosent av de kristne som tilhører et kirkesamfunn som har omdefinert ekteskapet i sine grunnvoller, slik Den norske kirke har gjort.</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Når du kommenterer de forskjellige</a:t>
            </a:r>
            <a:r>
              <a:rPr lang="nb-NO" sz="1200" kern="1200" baseline="0" dirty="0">
                <a:solidFill>
                  <a:schemeClr val="tx1"/>
                </a:solidFill>
                <a:effectLst/>
                <a:latin typeface="+mn-lt"/>
                <a:ea typeface="+mn-ea"/>
                <a:cs typeface="+mn-cs"/>
              </a:rPr>
              <a:t> delene av verset, kan det være interessant å nevne </a:t>
            </a:r>
            <a:r>
              <a:rPr lang="nb-NO" sz="1200" kern="1200" dirty="0">
                <a:solidFill>
                  <a:schemeClr val="tx1"/>
                </a:solidFill>
                <a:effectLst/>
                <a:latin typeface="+mn-lt"/>
                <a:ea typeface="+mn-ea"/>
                <a:cs typeface="+mn-cs"/>
              </a:rPr>
              <a:t>at uttrykket </a:t>
            </a:r>
            <a:r>
              <a:rPr lang="nb-NO" sz="1200" b="1" kern="1200" dirty="0">
                <a:solidFill>
                  <a:schemeClr val="tx1"/>
                </a:solidFill>
                <a:effectLst/>
                <a:latin typeface="+mn-lt"/>
                <a:ea typeface="+mn-ea"/>
                <a:cs typeface="+mn-cs"/>
              </a:rPr>
              <a:t>«holde fast ved» </a:t>
            </a:r>
            <a:r>
              <a:rPr lang="nb-NO" sz="1200" kern="1200" dirty="0">
                <a:solidFill>
                  <a:schemeClr val="tx1"/>
                </a:solidFill>
                <a:effectLst/>
                <a:latin typeface="+mn-lt"/>
                <a:ea typeface="+mn-ea"/>
                <a:cs typeface="+mn-cs"/>
              </a:rPr>
              <a:t>(</a:t>
            </a:r>
            <a:r>
              <a:rPr lang="nb-NO" sz="1200" i="1" kern="1200" dirty="0" err="1">
                <a:solidFill>
                  <a:schemeClr val="tx1"/>
                </a:solidFill>
                <a:effectLst/>
                <a:latin typeface="+mn-lt"/>
                <a:ea typeface="+mn-ea"/>
                <a:cs typeface="+mn-cs"/>
              </a:rPr>
              <a:t>dabaq</a:t>
            </a:r>
            <a:r>
              <a:rPr lang="nb-NO" sz="1200" kern="1200" dirty="0">
                <a:solidFill>
                  <a:schemeClr val="tx1"/>
                </a:solidFill>
                <a:effectLst/>
                <a:latin typeface="+mn-lt"/>
                <a:ea typeface="+mn-ea"/>
                <a:cs typeface="+mn-cs"/>
              </a:rPr>
              <a:t> på hebraisk) også har betydningen å «være limt sammen med».</a:t>
            </a:r>
          </a:p>
          <a:p>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Bibeloversettelsen som blir brukt på lysbildet, er Bibel 2011, utgitt av Det norske bibelselskap. Dersom taleren ønsker å bruke en annen oversettelse, er det enkelt å endre verset på lysbildet:</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t>
            </a:r>
          </a:p>
          <a:p>
            <a:pPr marL="228600" indent="-228600">
              <a:buAutoNum type="alphaLcParenR"/>
            </a:pPr>
            <a:r>
              <a:rPr lang="nb-NO" sz="1200" kern="1200" dirty="0">
                <a:solidFill>
                  <a:schemeClr val="tx1"/>
                </a:solidFill>
                <a:effectLst/>
                <a:latin typeface="+mn-lt"/>
                <a:ea typeface="+mn-ea"/>
                <a:cs typeface="+mn-cs"/>
              </a:rPr>
              <a:t>Bibel 88/07, utgitt av Norsk Bibel: </a:t>
            </a:r>
            <a:r>
              <a:rPr lang="nb-NO" sz="1200" b="1" i="1" kern="1200" dirty="0">
                <a:solidFill>
                  <a:schemeClr val="tx1"/>
                </a:solidFill>
                <a:effectLst/>
                <a:latin typeface="+mn-lt"/>
                <a:ea typeface="+mn-ea"/>
                <a:cs typeface="+mn-cs"/>
              </a:rPr>
              <a:t>«Derfor skal mannen forlate far og mor og holde seg til sin hustru, og de to skal være ett kjød.»</a:t>
            </a:r>
            <a:br>
              <a:rPr lang="nb-NO" sz="1200" b="1" i="1" kern="1200" dirty="0">
                <a:solidFill>
                  <a:schemeClr val="tx1"/>
                </a:solidFill>
                <a:effectLst/>
                <a:latin typeface="+mn-lt"/>
                <a:ea typeface="+mn-ea"/>
                <a:cs typeface="+mn-cs"/>
              </a:rPr>
            </a:br>
            <a:endParaRPr lang="nb-NO" sz="1200" b="1" i="1" kern="1200" dirty="0">
              <a:solidFill>
                <a:schemeClr val="tx1"/>
              </a:solidFill>
              <a:effectLst/>
              <a:latin typeface="+mn-lt"/>
              <a:ea typeface="+mn-ea"/>
              <a:cs typeface="+mn-cs"/>
            </a:endParaRPr>
          </a:p>
          <a:p>
            <a:pPr marL="228600" indent="-228600">
              <a:buAutoNum type="alphaLcParenR"/>
            </a:pPr>
            <a:r>
              <a:rPr lang="nb-NO" sz="1200" kern="1200" dirty="0">
                <a:solidFill>
                  <a:schemeClr val="tx1"/>
                </a:solidFill>
                <a:effectLst/>
                <a:latin typeface="+mn-lt"/>
                <a:ea typeface="+mn-ea"/>
                <a:cs typeface="+mn-cs"/>
              </a:rPr>
              <a:t>Bibelen – Guds Ord, utgitt av Bibelforlaget: </a:t>
            </a:r>
            <a:r>
              <a:rPr lang="nb-NO" sz="1200" b="1" i="1" kern="1200" dirty="0">
                <a:solidFill>
                  <a:schemeClr val="tx1"/>
                </a:solidFill>
                <a:effectLst/>
                <a:latin typeface="+mn-lt"/>
                <a:ea typeface="+mn-ea"/>
                <a:cs typeface="+mn-cs"/>
              </a:rPr>
              <a:t>«Derfor skal mannen forlate sin far og sin mor og være knyttet til sin hustru, og de to skal være ett legeme.»</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C8593401-7213-4FA8-8723-86291B2E8693}" type="slidenum">
              <a:rPr lang="nb-NO" smtClean="0"/>
              <a:t>13</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1425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800" b="1" baseline="0" dirty="0"/>
              <a:t>TIPS OG MOMENTER TIL TALEREN</a:t>
            </a:r>
          </a:p>
          <a:p>
            <a:endParaRPr lang="nb-NO" sz="800" b="0" dirty="0">
              <a:latin typeface="Arial" panose="020B0604020202020204" pitchFamily="34" charset="0"/>
              <a:cs typeface="Arial" panose="020B0604020202020204" pitchFamily="34" charset="0"/>
            </a:endParaRPr>
          </a:p>
          <a:p>
            <a:r>
              <a:rPr lang="nb-NO" sz="800" b="0" dirty="0">
                <a:latin typeface="Arial" panose="020B0604020202020204" pitchFamily="34" charset="0"/>
                <a:cs typeface="Arial" panose="020B0604020202020204" pitchFamily="34" charset="0"/>
              </a:rPr>
              <a:t>En radikalt ny måte å tenke på er i ferd med å innta de fleste samfunnsarenaer – fra barnehage og skole til kultur, politikk og lovverk. Denne nye ideologien vil bli en stadig mer krevende utfordring for kristne mennesker, menigheter og organisasjoner.</a:t>
            </a:r>
          </a:p>
          <a:p>
            <a:endParaRPr lang="nb-NO" sz="800" b="0" dirty="0">
              <a:latin typeface="Arial" panose="020B0604020202020204" pitchFamily="34" charset="0"/>
              <a:cs typeface="Arial" panose="020B0604020202020204" pitchFamily="34" charset="0"/>
            </a:endParaRPr>
          </a:p>
          <a:p>
            <a:r>
              <a:rPr lang="nb-NO" sz="800" b="0" dirty="0">
                <a:latin typeface="Arial" panose="020B0604020202020204" pitchFamily="34" charset="0"/>
                <a:cs typeface="Arial" panose="020B0604020202020204" pitchFamily="34" charset="0"/>
              </a:rPr>
              <a:t>Stadig større deler av befolkningen er i ferd med å endre sitt syn på: </a:t>
            </a:r>
          </a:p>
          <a:p>
            <a:br>
              <a:rPr lang="nb-NO" sz="800" b="0" dirty="0">
                <a:latin typeface="Arial" panose="020B0604020202020204" pitchFamily="34" charset="0"/>
                <a:cs typeface="Arial" panose="020B0604020202020204" pitchFamily="34" charset="0"/>
              </a:rPr>
            </a:br>
            <a:r>
              <a:rPr lang="nb-NO" b="1" dirty="0">
                <a:latin typeface="Arial" panose="020B0604020202020204" pitchFamily="34" charset="0"/>
                <a:cs typeface="Arial" panose="020B0604020202020204" pitchFamily="34" charset="0"/>
              </a:rPr>
              <a:t>1. Kjønn. </a:t>
            </a:r>
            <a:r>
              <a:rPr lang="nb-NO" b="0" dirty="0">
                <a:latin typeface="Arial" panose="020B0604020202020204" pitchFamily="34" charset="0"/>
                <a:cs typeface="Arial" panose="020B0604020202020204" pitchFamily="34" charset="0"/>
              </a:rPr>
              <a:t>Betydningen av mann og kvinne, mor og far, blir</a:t>
            </a:r>
            <a:r>
              <a:rPr lang="nb-NO" b="0" baseline="0" dirty="0">
                <a:latin typeface="Arial" panose="020B0604020202020204" pitchFamily="34" charset="0"/>
                <a:cs typeface="Arial" panose="020B0604020202020204" pitchFamily="34" charset="0"/>
              </a:rPr>
              <a:t> bagatellisert og bortforklart</a:t>
            </a:r>
            <a:r>
              <a:rPr lang="nb-NO" b="0" dirty="0">
                <a:latin typeface="Arial" panose="020B0604020202020204" pitchFamily="34" charset="0"/>
                <a:cs typeface="Arial" panose="020B0604020202020204" pitchFamily="34" charset="0"/>
              </a:rPr>
              <a:t>. </a:t>
            </a:r>
            <a:br>
              <a:rPr lang="nb-NO" b="0" dirty="0">
                <a:latin typeface="Arial" panose="020B0604020202020204" pitchFamily="34" charset="0"/>
                <a:cs typeface="Arial" panose="020B0604020202020204" pitchFamily="34" charset="0"/>
              </a:rPr>
            </a:br>
            <a:endParaRPr lang="nb-NO" b="0" dirty="0">
              <a:latin typeface="Arial" panose="020B0604020202020204" pitchFamily="34" charset="0"/>
              <a:cs typeface="Arial" panose="020B0604020202020204" pitchFamily="34" charset="0"/>
            </a:endParaRPr>
          </a:p>
          <a:p>
            <a:r>
              <a:rPr lang="nb-NO" b="0" dirty="0">
                <a:latin typeface="Arial" panose="020B0604020202020204" pitchFamily="34" charset="0"/>
                <a:cs typeface="Arial" panose="020B0604020202020204" pitchFamily="34" charset="0"/>
              </a:rPr>
              <a:t>Det finnes ikke bare to kjønn. T</a:t>
            </a:r>
            <a:r>
              <a:rPr lang="nb-NO" b="0" baseline="0" dirty="0">
                <a:latin typeface="Arial" panose="020B0604020202020204" pitchFamily="34" charset="0"/>
                <a:cs typeface="Arial" panose="020B0604020202020204" pitchFamily="34" charset="0"/>
              </a:rPr>
              <a:t>vert imot, sier Foreningen Fri (og mange andre)</a:t>
            </a:r>
            <a:r>
              <a:rPr lang="nb-NO" b="0" dirty="0">
                <a:latin typeface="Arial" panose="020B0604020202020204" pitchFamily="34" charset="0"/>
                <a:cs typeface="Arial" panose="020B0604020202020204" pitchFamily="34" charset="0"/>
              </a:rPr>
              <a:t>: «Det finnes et mangfold av kjønn,» skriver Foreningen</a:t>
            </a:r>
            <a:r>
              <a:rPr lang="nb-NO" b="0" baseline="0" dirty="0">
                <a:latin typeface="Arial" panose="020B0604020202020204" pitchFamily="34" charset="0"/>
                <a:cs typeface="Arial" panose="020B0604020202020204" pitchFamily="34" charset="0"/>
              </a:rPr>
              <a:t> Fri i sin </a:t>
            </a:r>
            <a:r>
              <a:rPr lang="nb-NO" b="0" dirty="0">
                <a:latin typeface="Arial" panose="020B0604020202020204" pitchFamily="34" charset="0"/>
                <a:cs typeface="Arial" panose="020B0604020202020204" pitchFamily="34" charset="0"/>
              </a:rPr>
              <a:t>Politiske plattform.</a:t>
            </a:r>
            <a:r>
              <a:rPr lang="nb-NO" b="0" baseline="0" dirty="0">
                <a:latin typeface="Arial" panose="020B0604020202020204" pitchFamily="34" charset="0"/>
                <a:cs typeface="Arial" panose="020B0604020202020204" pitchFamily="34" charset="0"/>
              </a:rPr>
              <a:t> Også foreningens navn uttrykker det samme: Fri – Foreningen for kjønns- og seksualitetsmangfold.</a:t>
            </a:r>
            <a:endParaRPr lang="nb-NO" b="0" dirty="0">
              <a:latin typeface="Arial" panose="020B0604020202020204" pitchFamily="34" charset="0"/>
              <a:cs typeface="Arial" panose="020B0604020202020204" pitchFamily="34" charset="0"/>
            </a:endParaRPr>
          </a:p>
          <a:p>
            <a:r>
              <a:rPr lang="nb-NO" b="0" dirty="0">
                <a:latin typeface="Arial" panose="020B0604020202020204" pitchFamily="34" charset="0"/>
                <a:cs typeface="Arial" panose="020B0604020202020204" pitchFamily="34" charset="0"/>
              </a:rPr>
              <a:t> </a:t>
            </a:r>
          </a:p>
          <a:p>
            <a:r>
              <a:rPr lang="nb-NO" b="0" dirty="0">
                <a:latin typeface="Arial" panose="020B0604020202020204" pitchFamily="34" charset="0"/>
                <a:cs typeface="Arial" panose="020B0604020202020204" pitchFamily="34" charset="0"/>
              </a:rPr>
              <a:t>I dagens Norge er forståelsen</a:t>
            </a:r>
            <a:r>
              <a:rPr lang="nb-NO" b="0" baseline="0" dirty="0">
                <a:latin typeface="Arial" panose="020B0604020202020204" pitchFamily="34" charset="0"/>
                <a:cs typeface="Arial" panose="020B0604020202020204" pitchFamily="34" charset="0"/>
              </a:rPr>
              <a:t> av kjønn i full oppløsning. I 2016 vedtok Stortinget «Lov om endring av juridisk kjønn». Hvem som helst kan nå endre sitt juridiske kjønn ved å fylle ut et skjema som de printer ut fra internett. Det er ikke nødvendig å ha kontakt med helsevesenet eller andre instanser. </a:t>
            </a:r>
            <a:r>
              <a:rPr lang="nb-NO" sz="1200" kern="1200" dirty="0">
                <a:solidFill>
                  <a:schemeClr val="tx1"/>
                </a:solidFill>
                <a:effectLst/>
                <a:latin typeface="+mn-lt"/>
                <a:ea typeface="+mn-ea"/>
                <a:cs typeface="+mn-cs"/>
              </a:rPr>
              <a:t>Alt er basert på subjektive opplevelser, ønsker og følelser.</a:t>
            </a:r>
            <a:br>
              <a:rPr lang="nb-NO" sz="1200" kern="1200" dirty="0">
                <a:solidFill>
                  <a:schemeClr val="tx1"/>
                </a:solidFill>
                <a:effectLst/>
                <a:latin typeface="+mn-lt"/>
                <a:ea typeface="+mn-ea"/>
                <a:cs typeface="+mn-cs"/>
              </a:rPr>
            </a:br>
            <a:endParaRPr lang="nb-NO" b="0" baseline="0" dirty="0">
              <a:latin typeface="Arial" panose="020B0604020202020204" pitchFamily="34" charset="0"/>
              <a:cs typeface="Arial" panose="020B0604020202020204" pitchFamily="34" charset="0"/>
            </a:endParaRPr>
          </a:p>
          <a:p>
            <a:r>
              <a:rPr lang="nb-NO" sz="1200" kern="1200" dirty="0">
                <a:solidFill>
                  <a:schemeClr val="tx1"/>
                </a:solidFill>
                <a:effectLst/>
                <a:latin typeface="+mn-lt"/>
                <a:ea typeface="+mn-ea"/>
                <a:cs typeface="+mn-cs"/>
              </a:rPr>
              <a:t>Noen uker senere får man tilsendt nytt personnummer og kan skaffe seg et nytt pass. I alle offentlige sammenhenger regnes man nå som det motsatte kjønn, selv om kroppen og biologien er den samme som før.</a:t>
            </a:r>
          </a:p>
          <a:p>
            <a:endParaRPr lang="nb-NO" b="0" baseline="0" dirty="0">
              <a:latin typeface="Arial" panose="020B0604020202020204" pitchFamily="34" charset="0"/>
              <a:cs typeface="Arial" panose="020B0604020202020204" pitchFamily="34" charset="0"/>
            </a:endParaRPr>
          </a:p>
          <a:p>
            <a:r>
              <a:rPr lang="nb-NO" b="0" baseline="0" dirty="0">
                <a:latin typeface="Arial" panose="020B0604020202020204" pitchFamily="34" charset="0"/>
                <a:cs typeface="Arial" panose="020B0604020202020204" pitchFamily="34" charset="0"/>
              </a:rPr>
              <a:t>Stadig flere mener at kjønn ikke nødvendigvis er basert på biologi, men på følelser. En person er det kjønnet man føler seg som, uavhengig av gener og kromosomer, kjønnsorganer og utseende. Resultatet er blant annet at mange nå opererer med dusinvis av ulike kjønnsidentiteter.</a:t>
            </a:r>
            <a:endParaRPr lang="nb-NO" b="0" dirty="0">
              <a:latin typeface="Arial" panose="020B0604020202020204" pitchFamily="34" charset="0"/>
              <a:cs typeface="Arial" panose="020B0604020202020204" pitchFamily="34" charset="0"/>
            </a:endParaRPr>
          </a:p>
          <a:p>
            <a:endParaRPr lang="nb-NO" b="0" dirty="0">
              <a:latin typeface="Arial" panose="020B0604020202020204" pitchFamily="34" charset="0"/>
              <a:cs typeface="Arial" panose="020B0604020202020204" pitchFamily="34" charset="0"/>
            </a:endParaRPr>
          </a:p>
          <a:p>
            <a:r>
              <a:rPr lang="nb-NO" b="1" dirty="0">
                <a:latin typeface="Arial" panose="020B0604020202020204" pitchFamily="34" charset="0"/>
                <a:cs typeface="Arial" panose="020B0604020202020204" pitchFamily="34" charset="0"/>
              </a:rPr>
              <a:t>2. Seksualitet. </a:t>
            </a:r>
            <a:r>
              <a:rPr lang="nb-NO" b="0" dirty="0">
                <a:latin typeface="Arial" panose="020B0604020202020204" pitchFamily="34" charset="0"/>
                <a:cs typeface="Arial" panose="020B0604020202020204" pitchFamily="34" charset="0"/>
              </a:rPr>
              <a:t>Forståelsen</a:t>
            </a:r>
            <a:r>
              <a:rPr lang="nb-NO" b="0" baseline="0" dirty="0">
                <a:latin typeface="Arial" panose="020B0604020202020204" pitchFamily="34" charset="0"/>
                <a:cs typeface="Arial" panose="020B0604020202020204" pitchFamily="34" charset="0"/>
              </a:rPr>
              <a:t> av </a:t>
            </a:r>
            <a:r>
              <a:rPr lang="nb-NO" b="0" dirty="0">
                <a:latin typeface="Arial" panose="020B0604020202020204" pitchFamily="34" charset="0"/>
                <a:cs typeface="Arial" panose="020B0604020202020204" pitchFamily="34" charset="0"/>
              </a:rPr>
              <a:t>seksualitetens mening og rammer blir radikalt omdefinert. Forbindelsen</a:t>
            </a:r>
            <a:r>
              <a:rPr lang="nb-NO" b="0" baseline="0" dirty="0">
                <a:latin typeface="Arial" panose="020B0604020202020204" pitchFamily="34" charset="0"/>
                <a:cs typeface="Arial" panose="020B0604020202020204" pitchFamily="34" charset="0"/>
              </a:rPr>
              <a:t> og sammenhengen mellom seksualitet og kjærlighet, seksualitet og kjønn, seksualitet og samliv, seksualitet og foreldreskap, seksualitet og barn er opphevet.</a:t>
            </a:r>
            <a:endParaRPr lang="nb-NO" b="0" dirty="0">
              <a:latin typeface="Arial" panose="020B0604020202020204" pitchFamily="34" charset="0"/>
              <a:cs typeface="Arial" panose="020B0604020202020204" pitchFamily="34" charset="0"/>
            </a:endParaRPr>
          </a:p>
          <a:p>
            <a:endParaRPr lang="nb-NO" b="0" dirty="0">
              <a:latin typeface="Arial" panose="020B0604020202020204" pitchFamily="34" charset="0"/>
              <a:cs typeface="Arial" panose="020B0604020202020204" pitchFamily="34" charset="0"/>
            </a:endParaRPr>
          </a:p>
          <a:p>
            <a:r>
              <a:rPr lang="nb-NO" b="1" dirty="0">
                <a:latin typeface="Arial" panose="020B0604020202020204" pitchFamily="34" charset="0"/>
                <a:cs typeface="Arial" panose="020B0604020202020204" pitchFamily="34" charset="0"/>
              </a:rPr>
              <a:t>3. Foreldreskap. </a:t>
            </a:r>
            <a:r>
              <a:rPr lang="nb-NO" b="0" dirty="0">
                <a:latin typeface="Arial" panose="020B0604020202020204" pitchFamily="34" charset="0"/>
                <a:cs typeface="Arial" panose="020B0604020202020204" pitchFamily="34" charset="0"/>
              </a:rPr>
              <a:t>Foreldre er ikke nødvendigvis mor og far. Mor og «</a:t>
            </a:r>
            <a:r>
              <a:rPr lang="nb-NO" b="0" dirty="0" err="1">
                <a:latin typeface="Arial" panose="020B0604020202020204" pitchFamily="34" charset="0"/>
                <a:cs typeface="Arial" panose="020B0604020202020204" pitchFamily="34" charset="0"/>
              </a:rPr>
              <a:t>medmor</a:t>
            </a:r>
            <a:r>
              <a:rPr lang="nb-NO" b="0" dirty="0">
                <a:latin typeface="Arial" panose="020B0604020202020204" pitchFamily="34" charset="0"/>
                <a:cs typeface="Arial" panose="020B0604020202020204" pitchFamily="34" charset="0"/>
              </a:rPr>
              <a:t>», far og «medfar» er like naturlig og bra – både for barn og foreldre, for slekt og for samfunn. Hvem er et barns foreldre? Det</a:t>
            </a:r>
            <a:r>
              <a:rPr lang="nb-NO" b="0" baseline="0" dirty="0">
                <a:latin typeface="Arial" panose="020B0604020202020204" pitchFamily="34" charset="0"/>
                <a:cs typeface="Arial" panose="020B0604020202020204" pitchFamily="34" charset="0"/>
              </a:rPr>
              <a:t> finnes det nå mange forskjellige svar på, og alle typer foreldreskap skal betraktes som like gyldige, barnevennlige og bærekraftige – både for enkeltmennesker og for samfunnet.</a:t>
            </a:r>
            <a:br>
              <a:rPr lang="nb-NO" b="0" dirty="0">
                <a:latin typeface="Arial" panose="020B0604020202020204" pitchFamily="34" charset="0"/>
                <a:cs typeface="Arial" panose="020B0604020202020204" pitchFamily="34" charset="0"/>
              </a:rPr>
            </a:br>
            <a:endParaRPr lang="nb-NO" b="0" dirty="0">
              <a:latin typeface="Arial" panose="020B0604020202020204" pitchFamily="34" charset="0"/>
              <a:cs typeface="Arial" panose="020B0604020202020204" pitchFamily="34" charset="0"/>
            </a:endParaRPr>
          </a:p>
          <a:p>
            <a:r>
              <a:rPr lang="nb-NO" b="1" dirty="0">
                <a:latin typeface="Arial" panose="020B0604020202020204" pitchFamily="34" charset="0"/>
                <a:cs typeface="Arial" panose="020B0604020202020204" pitchFamily="34" charset="0"/>
              </a:rPr>
              <a:t>4. Barn. </a:t>
            </a:r>
            <a:r>
              <a:rPr lang="nb-NO" b="0" dirty="0">
                <a:latin typeface="Arial" panose="020B0604020202020204" pitchFamily="34" charset="0"/>
                <a:cs typeface="Arial" panose="020B0604020202020204" pitchFamily="34" charset="0"/>
              </a:rPr>
              <a:t>Barn har ikke lenger en gudgitt rett til sin egen mor og far. Planlagt farløshet og </a:t>
            </a:r>
            <a:r>
              <a:rPr lang="nb-NO" b="0" dirty="0" err="1">
                <a:latin typeface="Arial" panose="020B0604020202020204" pitchFamily="34" charset="0"/>
                <a:cs typeface="Arial" panose="020B0604020202020204" pitchFamily="34" charset="0"/>
              </a:rPr>
              <a:t>morløshet</a:t>
            </a:r>
            <a:r>
              <a:rPr lang="nb-NO" b="0" dirty="0">
                <a:latin typeface="Arial" panose="020B0604020202020204" pitchFamily="34" charset="0"/>
                <a:cs typeface="Arial" panose="020B0604020202020204" pitchFamily="34" charset="0"/>
              </a:rPr>
              <a:t> blir definert som etisk forsvarlig og høyverdig. Barn</a:t>
            </a:r>
            <a:r>
              <a:rPr lang="nb-NO" b="0" baseline="0" dirty="0">
                <a:latin typeface="Arial" panose="020B0604020202020204" pitchFamily="34" charset="0"/>
                <a:cs typeface="Arial" panose="020B0604020202020204" pitchFamily="34" charset="0"/>
              </a:rPr>
              <a:t> er ikke lenger en gave, men en rettighet. Stadig flere synes det er helt OK å få barn ved å benytte det internasjonale og kommersielle fertilitetsmarkedet (barnemarkedet), der man handler med sæd og egg, donorer og surrogatmødre.</a:t>
            </a:r>
            <a:endParaRPr lang="nb-NO" b="0" dirty="0">
              <a:latin typeface="Arial" panose="020B0604020202020204" pitchFamily="34" charset="0"/>
              <a:cs typeface="Arial" panose="020B0604020202020204" pitchFamily="34" charset="0"/>
            </a:endParaRPr>
          </a:p>
          <a:p>
            <a:endParaRPr lang="nb-NO" b="0" dirty="0">
              <a:latin typeface="Arial" panose="020B0604020202020204" pitchFamily="34" charset="0"/>
              <a:cs typeface="Arial" panose="020B0604020202020204" pitchFamily="34" charset="0"/>
            </a:endParaRPr>
          </a:p>
          <a:p>
            <a:r>
              <a:rPr lang="nb-NO" sz="1200" b="1" kern="1200" dirty="0">
                <a:solidFill>
                  <a:schemeClr val="tx1"/>
                </a:solidFill>
                <a:effectLst/>
                <a:latin typeface="+mn-lt"/>
                <a:ea typeface="+mn-ea"/>
                <a:cs typeface="+mn-cs"/>
              </a:rPr>
              <a:t>5. Ekteskap. </a:t>
            </a:r>
            <a:r>
              <a:rPr lang="nb-NO" sz="1200" kern="1200" dirty="0">
                <a:solidFill>
                  <a:schemeClr val="tx1"/>
                </a:solidFill>
                <a:effectLst/>
                <a:latin typeface="+mn-lt"/>
                <a:ea typeface="+mn-ea"/>
                <a:cs typeface="+mn-cs"/>
              </a:rPr>
              <a:t>Ekteskapet blir ikke forstått som en (Guds) skaperordning for mann og kvinne, men som en «sosial konstruksjon», altså en menneskelig oppfinnelse som kan endres når politikerne måtte ønske det. Det finnes ikke lenger en objektiv og fastlagt definisjon av ekteskapet. Definisjonen av ekteskapet kan endres når nye grupper får gjennomslag, slik f.eks. organisasjonen </a:t>
            </a:r>
            <a:r>
              <a:rPr lang="nb-NO" sz="1200" kern="1200" dirty="0" err="1">
                <a:solidFill>
                  <a:schemeClr val="tx1"/>
                </a:solidFill>
                <a:effectLst/>
                <a:latin typeface="+mn-lt"/>
                <a:ea typeface="+mn-ea"/>
                <a:cs typeface="+mn-cs"/>
              </a:rPr>
              <a:t>PolyNorge</a:t>
            </a:r>
            <a:r>
              <a:rPr lang="nb-NO" sz="1200" kern="1200" dirty="0">
                <a:solidFill>
                  <a:schemeClr val="tx1"/>
                </a:solidFill>
                <a:effectLst/>
                <a:latin typeface="+mn-lt"/>
                <a:ea typeface="+mn-ea"/>
                <a:cs typeface="+mn-cs"/>
              </a:rPr>
              <a:t> jobber for. Et spørsmål stadig flere stiller seg, er f.eks. av denne typen: Hvis to kvinner kan inngå ekteskap, hvorfor kan ikke tre kvinner gjøre det?</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b="1" dirty="0">
                <a:latin typeface="Arial" panose="020B0604020202020204" pitchFamily="34" charset="0"/>
                <a:cs typeface="Arial" panose="020B0604020202020204" pitchFamily="34" charset="0"/>
              </a:rPr>
              <a:t>6. Familie. </a:t>
            </a:r>
            <a:r>
              <a:rPr lang="nb-NO" b="0" dirty="0">
                <a:latin typeface="Arial" panose="020B0604020202020204" pitchFamily="34" charset="0"/>
                <a:cs typeface="Arial" panose="020B0604020202020204" pitchFamily="34" charset="0"/>
              </a:rPr>
              <a:t>Forståelsen av familie, slekt og relasjoner endres i sine grunnvoller. Mor-far-barn-relasjonen er ikke lenger unik, og står ikke lenger i</a:t>
            </a:r>
            <a:r>
              <a:rPr lang="nb-NO" b="0" baseline="0" dirty="0">
                <a:latin typeface="Arial" panose="020B0604020202020204" pitchFamily="34" charset="0"/>
                <a:cs typeface="Arial" panose="020B0604020202020204" pitchFamily="34" charset="0"/>
              </a:rPr>
              <a:t> noen særstilling</a:t>
            </a:r>
            <a:r>
              <a:rPr lang="nb-NO" b="0" dirty="0">
                <a:latin typeface="Arial" panose="020B0604020202020204" pitchFamily="34" charset="0"/>
                <a:cs typeface="Arial" panose="020B0604020202020204" pitchFamily="34" charset="0"/>
              </a:rPr>
              <a:t>, men er bare én variant blant mange andre sidestilte «normalvarianter» av familie. Begrepet «kjernefamilie» med mor, far og barn har fått en negativ klang</a:t>
            </a:r>
            <a:r>
              <a:rPr lang="nb-NO" b="0" baseline="0" dirty="0">
                <a:latin typeface="Arial" panose="020B0604020202020204" pitchFamily="34" charset="0"/>
                <a:cs typeface="Arial" panose="020B0604020202020204" pitchFamily="34" charset="0"/>
              </a:rPr>
              <a:t> i mange miljøer, og kjernefamilien blir ikke lenger regnet som samfunnets grunncelle og viktigste byggekloss. </a:t>
            </a:r>
          </a:p>
          <a:p>
            <a:endParaRPr lang="nb-NO" b="0" dirty="0">
              <a:latin typeface="Arial" panose="020B0604020202020204" pitchFamily="34" charset="0"/>
              <a:cs typeface="Arial" panose="020B0604020202020204" pitchFamily="34" charset="0"/>
            </a:endParaRP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14</a:t>
            </a:fld>
            <a:endParaRPr lang="nb-NO"/>
          </a:p>
        </p:txBody>
      </p:sp>
    </p:spTree>
    <p:extLst>
      <p:ext uri="{BB962C8B-B14F-4D97-AF65-F5344CB8AC3E}">
        <p14:creationId xmlns:p14="http://schemas.microsoft.com/office/powerpoint/2010/main" val="2886192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36913" y="509588"/>
            <a:ext cx="3398837" cy="2549525"/>
          </a:xfrm>
        </p:spPr>
      </p:sp>
      <p:sp>
        <p:nvSpPr>
          <p:cNvPr id="3" name="Plassholder for notater 2"/>
          <p:cNvSpPr>
            <a:spLocks noGrp="1"/>
          </p:cNvSpPr>
          <p:nvPr>
            <p:ph type="body" idx="1"/>
          </p:nvPr>
        </p:nvSpPr>
        <p:spPr/>
        <p:txBody>
          <a:bodyPr/>
          <a:lstStyle/>
          <a:p>
            <a:r>
              <a:rPr lang="nb-NO" sz="1200" b="1" baseline="0" dirty="0"/>
              <a:t>TIPS OG MOMENTER TIL TALEREN</a:t>
            </a:r>
          </a:p>
          <a:p>
            <a:endParaRPr lang="nb-NO" baseline="0" dirty="0"/>
          </a:p>
          <a:p>
            <a:r>
              <a:rPr lang="nb-NO" baseline="0" dirty="0"/>
              <a:t>Kristne blir ofte anklaget for å være intolerante. Stemmer det? Noen ganger stemmer det sikkert, men svært ofte stemmer det ikke. Det går nemlig utmerket godt an å være dypt uenige og allikevel vise stor og gjensidig toleranse. Det er jo nettopp det toleranse handler om.</a:t>
            </a:r>
          </a:p>
          <a:p>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b="1" i="1" kern="1200" dirty="0">
                <a:solidFill>
                  <a:schemeClr val="tx1"/>
                </a:solidFill>
                <a:effectLst/>
                <a:latin typeface="+mn-lt"/>
                <a:ea typeface="+mn-ea"/>
                <a:cs typeface="+mn-cs"/>
              </a:rPr>
              <a:t>I tillegg til teksten på lysbildet bør taleren bruke momenter fra avsnittet om TOLERANSE på side 2 i Ekteskapserklæringen. </a:t>
            </a:r>
            <a:endParaRPr lang="nb-NO" sz="1200" kern="1200" dirty="0">
              <a:solidFill>
                <a:schemeClr val="tx1"/>
              </a:solidFill>
              <a:effectLst/>
              <a:latin typeface="+mn-lt"/>
              <a:ea typeface="+mn-ea"/>
              <a:cs typeface="+mn-cs"/>
            </a:endParaRPr>
          </a:p>
          <a:p>
            <a:endParaRPr lang="nb-NO" baseline="0" dirty="0"/>
          </a:p>
          <a:p>
            <a:pPr marL="228600" indent="-228600">
              <a:buAutoNum type="alphaUcPeriod"/>
            </a:pPr>
            <a:r>
              <a:rPr lang="nb-NO" b="1" baseline="0" dirty="0"/>
              <a:t>Misforstått oppfatning av toleranse</a:t>
            </a:r>
          </a:p>
          <a:p>
            <a:pPr marL="0" indent="0">
              <a:buNone/>
            </a:pPr>
            <a:r>
              <a:rPr lang="nb-NO" baseline="0" dirty="0"/>
              <a:t>Ordet toleranse blir i dag ofte misforstått og forvekslet med relativisme, altså at det ikke finnes allmenngyldige sannheter, men at alt egentlig er like bra. («Alt er relativt.»)</a:t>
            </a:r>
          </a:p>
          <a:p>
            <a:endParaRPr lang="nb-NO" baseline="0" dirty="0"/>
          </a:p>
          <a:p>
            <a:r>
              <a:rPr lang="nb-NO" b="1" baseline="0" dirty="0"/>
              <a:t>B. Ekte toleranse</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a:t>En klassisk definisjon av begrepet toleranse lyder slik: </a:t>
            </a:r>
            <a:r>
              <a:rPr lang="nb-NO" sz="1200" i="1" dirty="0">
                <a:latin typeface="Arial" panose="020B0604020202020204" pitchFamily="34" charset="0"/>
                <a:cs typeface="Arial" panose="020B0604020202020204" pitchFamily="34" charset="0"/>
              </a:rPr>
              <a:t>«Jeg er dypt uenig i hva du sier, men jeg vil inntil døden forsvare din rett til å si det».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i="1"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a:t>(Sitatet blir ofte tillagt den franske filosofen og forfatteren Voltaire, som var en viktig aktør under Opplysningstiden på 1700-tallet. Ettersom dette sitatet ikke finnes ordrett hos Voltaire, er det trolig en fri gjengivelse av ting han skrev om toleranse i ulike sammenhenger.)</a:t>
            </a:r>
          </a:p>
          <a:p>
            <a:pPr marL="0" marR="0" indent="0" algn="l" defTabSz="914400" rtl="0" eaLnBrk="1" fontAlgn="auto" latinLnBrk="0" hangingPunct="1">
              <a:lnSpc>
                <a:spcPct val="100000"/>
              </a:lnSpc>
              <a:spcBef>
                <a:spcPts val="0"/>
              </a:spcBef>
              <a:spcAft>
                <a:spcPts val="0"/>
              </a:spcAft>
              <a:buClrTx/>
              <a:buSzTx/>
              <a:buFontTx/>
              <a:buNone/>
              <a:tabLst/>
              <a:defRPr/>
            </a:pPr>
            <a:endParaRPr lang="nn-NO" sz="1200" b="0" i="0" kern="1200" baseline="0" dirty="0">
              <a:solidFill>
                <a:schemeClr val="tx1"/>
              </a:solidFill>
              <a:effectLst/>
              <a:latin typeface="+mn-lt"/>
              <a:ea typeface="+mn-ea"/>
              <a:cs typeface="+mn-cs"/>
            </a:endParaRPr>
          </a:p>
          <a:p>
            <a:r>
              <a:rPr lang="nn-NO" sz="1200" b="0" i="0" kern="1200" baseline="0" dirty="0">
                <a:solidFill>
                  <a:schemeClr val="tx1"/>
                </a:solidFill>
                <a:effectLst/>
                <a:latin typeface="+mn-lt"/>
                <a:ea typeface="+mn-ea"/>
                <a:cs typeface="+mn-cs"/>
              </a:rPr>
              <a:t>Ekte toleranse </a:t>
            </a:r>
            <a:r>
              <a:rPr lang="nn-NO" sz="1200" b="0" i="0" kern="1200" baseline="0" dirty="0" err="1">
                <a:solidFill>
                  <a:schemeClr val="tx1"/>
                </a:solidFill>
                <a:effectLst/>
                <a:latin typeface="+mn-lt"/>
                <a:ea typeface="+mn-ea"/>
                <a:cs typeface="+mn-cs"/>
              </a:rPr>
              <a:t>handler</a:t>
            </a:r>
            <a:r>
              <a:rPr lang="nn-NO" sz="1200" b="0" i="0" kern="1200" baseline="0" dirty="0">
                <a:solidFill>
                  <a:schemeClr val="tx1"/>
                </a:solidFill>
                <a:effectLst/>
                <a:latin typeface="+mn-lt"/>
                <a:ea typeface="+mn-ea"/>
                <a:cs typeface="+mn-cs"/>
              </a:rPr>
              <a:t> altså </a:t>
            </a:r>
            <a:r>
              <a:rPr lang="nn-NO" sz="1200" b="0" i="0" kern="1200" baseline="0" dirty="0" err="1">
                <a:solidFill>
                  <a:schemeClr val="tx1"/>
                </a:solidFill>
                <a:effectLst/>
                <a:latin typeface="+mn-lt"/>
                <a:ea typeface="+mn-ea"/>
                <a:cs typeface="+mn-cs"/>
              </a:rPr>
              <a:t>ikke</a:t>
            </a:r>
            <a:r>
              <a:rPr lang="nn-NO" sz="1200" b="0" i="0" kern="1200" baseline="0" dirty="0">
                <a:solidFill>
                  <a:schemeClr val="tx1"/>
                </a:solidFill>
                <a:effectLst/>
                <a:latin typeface="+mn-lt"/>
                <a:ea typeface="+mn-ea"/>
                <a:cs typeface="+mn-cs"/>
              </a:rPr>
              <a:t> om å være </a:t>
            </a:r>
            <a:r>
              <a:rPr lang="nn-NO" sz="1200" b="0" i="0" kern="1200" baseline="0" dirty="0" err="1">
                <a:solidFill>
                  <a:schemeClr val="tx1"/>
                </a:solidFill>
                <a:effectLst/>
                <a:latin typeface="+mn-lt"/>
                <a:ea typeface="+mn-ea"/>
                <a:cs typeface="+mn-cs"/>
              </a:rPr>
              <a:t>enige</a:t>
            </a:r>
            <a:r>
              <a:rPr lang="nn-NO" sz="1200" b="0" i="0" kern="1200" baseline="0" dirty="0">
                <a:solidFill>
                  <a:schemeClr val="tx1"/>
                </a:solidFill>
                <a:effectLst/>
                <a:latin typeface="+mn-lt"/>
                <a:ea typeface="+mn-ea"/>
                <a:cs typeface="+mn-cs"/>
              </a:rPr>
              <a:t> eller å mene at alt er like bra, sant og gyldig. Ekte toleranse betyr at man respekterer og forsvarer sine </a:t>
            </a:r>
            <a:r>
              <a:rPr lang="nn-NO" sz="1200" b="0" i="0" kern="1200" baseline="0" dirty="0" err="1">
                <a:solidFill>
                  <a:schemeClr val="tx1"/>
                </a:solidFill>
                <a:effectLst/>
                <a:latin typeface="+mn-lt"/>
                <a:ea typeface="+mn-ea"/>
                <a:cs typeface="+mn-cs"/>
              </a:rPr>
              <a:t>meningsmotstanderes</a:t>
            </a:r>
            <a:r>
              <a:rPr lang="nn-NO" sz="1200" b="0" i="0" kern="1200" baseline="0" dirty="0">
                <a:solidFill>
                  <a:schemeClr val="tx1"/>
                </a:solidFill>
                <a:effectLst/>
                <a:latin typeface="+mn-lt"/>
                <a:ea typeface="+mn-ea"/>
                <a:cs typeface="+mn-cs"/>
              </a:rPr>
              <a:t> </a:t>
            </a:r>
            <a:r>
              <a:rPr lang="nn-NO" sz="1200" b="0" i="0" kern="1200" baseline="0" dirty="0" err="1">
                <a:solidFill>
                  <a:schemeClr val="tx1"/>
                </a:solidFill>
                <a:effectLst/>
                <a:latin typeface="+mn-lt"/>
                <a:ea typeface="+mn-ea"/>
                <a:cs typeface="+mn-cs"/>
              </a:rPr>
              <a:t>frihet</a:t>
            </a:r>
            <a:r>
              <a:rPr lang="nn-NO" sz="1200" b="0" i="0" kern="1200" baseline="0" dirty="0">
                <a:solidFill>
                  <a:schemeClr val="tx1"/>
                </a:solidFill>
                <a:effectLst/>
                <a:latin typeface="+mn-lt"/>
                <a:ea typeface="+mn-ea"/>
                <a:cs typeface="+mn-cs"/>
              </a:rPr>
              <a:t> og rett til å ha en </a:t>
            </a:r>
            <a:r>
              <a:rPr lang="nn-NO" sz="1200" b="0" i="0" kern="1200" baseline="0" dirty="0" err="1">
                <a:solidFill>
                  <a:schemeClr val="tx1"/>
                </a:solidFill>
                <a:effectLst/>
                <a:latin typeface="+mn-lt"/>
                <a:ea typeface="+mn-ea"/>
                <a:cs typeface="+mn-cs"/>
              </a:rPr>
              <a:t>annen</a:t>
            </a:r>
            <a:r>
              <a:rPr lang="nn-NO" sz="1200" b="0" i="0" kern="1200" baseline="0" dirty="0">
                <a:solidFill>
                  <a:schemeClr val="tx1"/>
                </a:solidFill>
                <a:effectLst/>
                <a:latin typeface="+mn-lt"/>
                <a:ea typeface="+mn-ea"/>
                <a:cs typeface="+mn-cs"/>
              </a:rPr>
              <a:t> </a:t>
            </a:r>
            <a:r>
              <a:rPr lang="nn-NO" sz="1200" b="0" i="0" kern="1200" baseline="0" dirty="0" err="1">
                <a:solidFill>
                  <a:schemeClr val="tx1"/>
                </a:solidFill>
                <a:effectLst/>
                <a:latin typeface="+mn-lt"/>
                <a:ea typeface="+mn-ea"/>
                <a:cs typeface="+mn-cs"/>
              </a:rPr>
              <a:t>overbevisning</a:t>
            </a:r>
            <a:r>
              <a:rPr lang="nn-NO" sz="1200" b="0" i="0" kern="1200" baseline="0" dirty="0">
                <a:solidFill>
                  <a:schemeClr val="tx1"/>
                </a:solidFill>
                <a:effectLst/>
                <a:latin typeface="+mn-lt"/>
                <a:ea typeface="+mn-ea"/>
                <a:cs typeface="+mn-cs"/>
              </a:rPr>
              <a:t> enn man </a:t>
            </a:r>
            <a:r>
              <a:rPr lang="nn-NO" sz="1200" b="0" i="0" kern="1200" baseline="0" dirty="0" err="1">
                <a:solidFill>
                  <a:schemeClr val="tx1"/>
                </a:solidFill>
                <a:effectLst/>
                <a:latin typeface="+mn-lt"/>
                <a:ea typeface="+mn-ea"/>
                <a:cs typeface="+mn-cs"/>
              </a:rPr>
              <a:t>selv</a:t>
            </a:r>
            <a:r>
              <a:rPr lang="nn-NO" sz="1200" b="0" i="0" kern="1200" baseline="0" dirty="0">
                <a:solidFill>
                  <a:schemeClr val="tx1"/>
                </a:solidFill>
                <a:effectLst/>
                <a:latin typeface="+mn-lt"/>
                <a:ea typeface="+mn-ea"/>
                <a:cs typeface="+mn-cs"/>
              </a:rPr>
              <a:t> har.</a:t>
            </a:r>
          </a:p>
          <a:p>
            <a:endParaRPr lang="nn-NO" sz="1200" b="0" i="0" kern="1200" baseline="0" dirty="0">
              <a:solidFill>
                <a:schemeClr val="tx1"/>
              </a:solidFill>
              <a:effectLst/>
              <a:latin typeface="+mn-lt"/>
              <a:ea typeface="+mn-ea"/>
              <a:cs typeface="+mn-cs"/>
            </a:endParaRPr>
          </a:p>
          <a:p>
            <a:r>
              <a:rPr lang="nb-NO" baseline="0" dirty="0"/>
              <a:t>Kristne personer og menigheter har ikke noe ønske om å tvinge andre til å leve på tvers av sin overbevisning, eller å diktere samfunnets lover. Men vi må ha rett til å argumentere og kjempe for det vi mener er sant og godt og rett, og til beste for samfunnet, uten å bli anklaget for intoleranse, dømmesyke, ukjærlighet o.l. Toleranse kan ikke være enveiskjørt, den må gå begge veier. Til tider ser det ut til at det er de som mener at de selv er svært tolerante, som kan være sterkest i fordømmelsen av sine meningsmotstandere.</a:t>
            </a:r>
          </a:p>
          <a:p>
            <a:endParaRPr lang="nb-NO" baseline="0"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15</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3814678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baseline="0" dirty="0"/>
              <a:t>TIPS OG MOMENTER TIL TALEREN</a:t>
            </a:r>
          </a:p>
          <a:p>
            <a:endParaRPr lang="nb-NO" dirty="0"/>
          </a:p>
          <a:p>
            <a:r>
              <a:rPr lang="nb-NO" dirty="0"/>
              <a:t>Etter at taleren har lest</a:t>
            </a:r>
            <a:r>
              <a:rPr lang="nb-NO" baseline="0" dirty="0"/>
              <a:t> sitatet høyt og eventuelt kommentert det kort, kan man gjerne åpne for innspill fra deltakerne, eller la dem snakke sammen i smågrupper: </a:t>
            </a:r>
          </a:p>
          <a:p>
            <a:endParaRPr lang="nb-NO" b="1" i="1" baseline="0" dirty="0"/>
          </a:p>
          <a:p>
            <a:pPr marL="171450" indent="-171450">
              <a:buFont typeface="Wingdings" panose="05000000000000000000" pitchFamily="2" charset="2"/>
              <a:buChar char="à"/>
            </a:pPr>
            <a:r>
              <a:rPr lang="nb-NO" b="1" i="1" baseline="0" dirty="0"/>
              <a:t>«Hva tenker dere om det Rick Warren sier?</a:t>
            </a:r>
          </a:p>
          <a:p>
            <a:pPr marL="0" indent="0">
              <a:buFont typeface="Wingdings" panose="05000000000000000000" pitchFamily="2" charset="2"/>
              <a:buNone/>
            </a:pPr>
            <a:r>
              <a:rPr lang="nb-NO" sz="1200" b="1" i="1" kern="1200" dirty="0">
                <a:solidFill>
                  <a:schemeClr val="tx1"/>
                </a:solidFill>
                <a:effectLst/>
                <a:latin typeface="+mn-lt"/>
                <a:ea typeface="+mn-ea"/>
                <a:cs typeface="+mn-cs"/>
              </a:rPr>
              <a:t>Har dere noen eksempler eller egne erfaringer?</a:t>
            </a:r>
            <a:r>
              <a:rPr lang="nb-NO" b="1" i="1" baseline="0" dirty="0"/>
              <a:t>»</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16</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949108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TIPS</a:t>
            </a:r>
            <a:r>
              <a:rPr lang="nb-NO" b="1" baseline="0" dirty="0"/>
              <a:t> OG MOMENTER TIL TALEREN</a:t>
            </a:r>
          </a:p>
          <a:p>
            <a:endParaRPr lang="nb-NO" baseline="0" dirty="0"/>
          </a:p>
          <a:p>
            <a:r>
              <a:rPr lang="nb-NO" sz="1200" kern="1200" dirty="0">
                <a:solidFill>
                  <a:schemeClr val="tx1"/>
                </a:solidFill>
                <a:effectLst/>
                <a:latin typeface="+mn-lt"/>
                <a:ea typeface="+mn-ea"/>
                <a:cs typeface="+mn-cs"/>
              </a:rPr>
              <a:t>Å holde fast på Bibelens budskap om seksualitet og kjønn, ekteskap og barn i dagens åndsklima er svært krevende – både i det offentlige rom, på arbeidsplassen og privat.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denne situasjonen er det utrolig viktig å kommunisere vår overbevisning på en </a:t>
            </a:r>
            <a:r>
              <a:rPr lang="nb-NO" sz="1200" i="1" kern="1200" dirty="0">
                <a:solidFill>
                  <a:schemeClr val="tx1"/>
                </a:solidFill>
                <a:effectLst/>
                <a:latin typeface="+mn-lt"/>
                <a:ea typeface="+mn-ea"/>
                <a:cs typeface="+mn-cs"/>
              </a:rPr>
              <a:t>konstruktiv</a:t>
            </a:r>
            <a:r>
              <a:rPr lang="nb-NO" sz="1200" kern="1200" dirty="0">
                <a:solidFill>
                  <a:schemeClr val="tx1"/>
                </a:solidFill>
                <a:effectLst/>
                <a:latin typeface="+mn-lt"/>
                <a:ea typeface="+mn-ea"/>
                <a:cs typeface="+mn-cs"/>
              </a:rPr>
              <a:t> måte med </a:t>
            </a:r>
            <a:r>
              <a:rPr lang="nb-NO" sz="1200" i="1" kern="1200" dirty="0">
                <a:solidFill>
                  <a:schemeClr val="tx1"/>
                </a:solidFill>
                <a:effectLst/>
                <a:latin typeface="+mn-lt"/>
                <a:ea typeface="+mn-ea"/>
                <a:cs typeface="+mn-cs"/>
              </a:rPr>
              <a:t>kunnskap</a:t>
            </a:r>
            <a:r>
              <a:rPr lang="nb-NO" sz="1200" kern="1200" dirty="0">
                <a:solidFill>
                  <a:schemeClr val="tx1"/>
                </a:solidFill>
                <a:effectLst/>
                <a:latin typeface="+mn-lt"/>
                <a:ea typeface="+mn-ea"/>
                <a:cs typeface="+mn-cs"/>
              </a:rPr>
              <a:t> og med ekte kristen </a:t>
            </a:r>
            <a:r>
              <a:rPr lang="nb-NO" sz="1200" i="1" kern="1200" dirty="0">
                <a:solidFill>
                  <a:schemeClr val="tx1"/>
                </a:solidFill>
                <a:effectLst/>
                <a:latin typeface="+mn-lt"/>
                <a:ea typeface="+mn-ea"/>
                <a:cs typeface="+mn-cs"/>
              </a:rPr>
              <a:t>kjærlighet</a:t>
            </a:r>
            <a:r>
              <a:rPr lang="nb-NO" sz="1200" kern="1200" dirty="0">
                <a:solidFill>
                  <a:schemeClr val="tx1"/>
                </a:solidFill>
                <a:effectLst/>
                <a:latin typeface="+mn-lt"/>
                <a:ea typeface="+mn-ea"/>
                <a:cs typeface="+mn-cs"/>
              </a:rPr>
              <a:t> inspirert av Jesus selv. Se f.eks. de viktige JA-budskapene på baksiden av Ekteskapserklæringen, samt et eget ressursark kalt «Det kristne Ja-budskapet».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Når vi som kristne møter anklager og fordømmelser, maktspråk og hersketeknikker er det helt avgjørende at vi møter dette med Jesu sinnelag og i tråd med hans bud om å elske våre (menings)motstandere og våre «fiender».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Som kristne vil mange av oss kunne vitne om at vi ikke kjenner noen som vi definerer som fiender, men det kan godt hende at andre ser på </a:t>
            </a:r>
            <a:r>
              <a:rPr lang="nb-NO" sz="1200" i="1" kern="1200" dirty="0">
                <a:solidFill>
                  <a:schemeClr val="tx1"/>
                </a:solidFill>
                <a:effectLst/>
                <a:latin typeface="+mn-lt"/>
                <a:ea typeface="+mn-ea"/>
                <a:cs typeface="+mn-cs"/>
              </a:rPr>
              <a:t>oss</a:t>
            </a:r>
            <a:r>
              <a:rPr lang="nb-NO" sz="1200" kern="1200" dirty="0">
                <a:solidFill>
                  <a:schemeClr val="tx1"/>
                </a:solidFill>
                <a:effectLst/>
                <a:latin typeface="+mn-lt"/>
                <a:ea typeface="+mn-ea"/>
                <a:cs typeface="+mn-cs"/>
              </a:rPr>
              <a:t> som sine fiender. Og om de ikke anser enkeltkristne som fiender, er det nok en del som definerer kristenfolket (og ikke minst kristne i bedehus og frikirker) som fiender.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denne situasjonen er det av stor betydning at vi tar Jesu radikale budskap om kjærlighet på alvor. Det er et budskap som er unikt i forhold til så å si alle andre religioner.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Denne kjærligheten kan vi ikke produsere selv, den er en frukt av en levende relasjon til Jesus. </a:t>
            </a:r>
          </a:p>
          <a:p>
            <a:r>
              <a:rPr lang="nb-NO" sz="1200" kern="1200" dirty="0">
                <a:solidFill>
                  <a:schemeClr val="tx1"/>
                </a:solidFill>
                <a:effectLst/>
                <a:latin typeface="+mn-lt"/>
                <a:ea typeface="+mn-ea"/>
                <a:cs typeface="+mn-cs"/>
              </a:rPr>
              <a:t>Mange forfulgte kristne er et eksempel på medkristne som viser at en slik kjærlighet er mulig, med Guds hjelp, når vi er grener på hans vintre, </a:t>
            </a:r>
            <a:r>
              <a:rPr lang="nb-NO" sz="1200" kern="1200" dirty="0" err="1">
                <a:solidFill>
                  <a:schemeClr val="tx1"/>
                </a:solidFill>
                <a:effectLst/>
                <a:latin typeface="+mn-lt"/>
                <a:ea typeface="+mn-ea"/>
                <a:cs typeface="+mn-cs"/>
              </a:rPr>
              <a:t>Joh</a:t>
            </a:r>
            <a:r>
              <a:rPr lang="nb-NO" sz="1200" kern="1200" dirty="0">
                <a:solidFill>
                  <a:schemeClr val="tx1"/>
                </a:solidFill>
                <a:effectLst/>
                <a:latin typeface="+mn-lt"/>
                <a:ea typeface="+mn-ea"/>
                <a:cs typeface="+mn-cs"/>
              </a:rPr>
              <a:t> 15,1-17. Det er for øvrig svært tankevekkende at Jesus i vers 18 kommer med følgende sterke utsagn: «Om verden hater dere, skal dere vite at den har hatet meg først.»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Kristen tro er dypest sett ikke en RELIGION med regler og ritualer, men en RELASJON til den oppstandne og levende Jesus Kristus.</a:t>
            </a:r>
          </a:p>
          <a:p>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Som kristne må vi ta på alvor at bibeltroskap også handler om vår kjærlighet til medmennesker. Uten kjærlighet vil rette meninger og sunn lære bli kraftløs og selvmotsigende. Kjærlighetens høysang i 1 </a:t>
            </a:r>
            <a:r>
              <a:rPr lang="nb-NO" sz="1200" kern="1200" dirty="0" err="1">
                <a:solidFill>
                  <a:schemeClr val="tx1"/>
                </a:solidFill>
                <a:effectLst/>
                <a:latin typeface="+mn-lt"/>
                <a:ea typeface="+mn-ea"/>
                <a:cs typeface="+mn-cs"/>
              </a:rPr>
              <a:t>Korinterbrev</a:t>
            </a:r>
            <a:r>
              <a:rPr lang="nb-NO" sz="1200" kern="1200" dirty="0">
                <a:solidFill>
                  <a:schemeClr val="tx1"/>
                </a:solidFill>
                <a:effectLst/>
                <a:latin typeface="+mn-lt"/>
                <a:ea typeface="+mn-ea"/>
                <a:cs typeface="+mn-cs"/>
              </a:rPr>
              <a:t> 13 gir et krystallklart og ransakende budskap om dette: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Om jeg taler med menneskers og englers tunger, men ikke har kjærlighet, </a:t>
            </a:r>
          </a:p>
          <a:p>
            <a:r>
              <a:rPr lang="nb-NO" sz="1200" kern="1200" dirty="0">
                <a:solidFill>
                  <a:schemeClr val="tx1"/>
                </a:solidFill>
                <a:effectLst/>
                <a:latin typeface="+mn-lt"/>
                <a:ea typeface="+mn-ea"/>
                <a:cs typeface="+mn-cs"/>
              </a:rPr>
              <a:t>da er jeg bare drønnende malm eller en klingende bjelle. </a:t>
            </a:r>
          </a:p>
          <a:p>
            <a:r>
              <a:rPr lang="nb-NO" sz="1200" kern="1200" dirty="0">
                <a:solidFill>
                  <a:schemeClr val="tx1"/>
                </a:solidFill>
                <a:effectLst/>
                <a:latin typeface="+mn-lt"/>
                <a:ea typeface="+mn-ea"/>
                <a:cs typeface="+mn-cs"/>
              </a:rPr>
              <a:t>Om jeg har profetisk gave, kjenner alle hemmeligheter og eier all kunnskap, </a:t>
            </a:r>
          </a:p>
          <a:p>
            <a:r>
              <a:rPr lang="nb-NO" sz="1200" kern="1200" dirty="0">
                <a:solidFill>
                  <a:schemeClr val="tx1"/>
                </a:solidFill>
                <a:effectLst/>
                <a:latin typeface="+mn-lt"/>
                <a:ea typeface="+mn-ea"/>
                <a:cs typeface="+mn-cs"/>
              </a:rPr>
              <a:t>om jeg har all tro så jeg kan flytte fjell, </a:t>
            </a:r>
          </a:p>
          <a:p>
            <a:r>
              <a:rPr lang="nb-NO" sz="1200" kern="1200" dirty="0">
                <a:solidFill>
                  <a:schemeClr val="tx1"/>
                </a:solidFill>
                <a:effectLst/>
                <a:latin typeface="+mn-lt"/>
                <a:ea typeface="+mn-ea"/>
                <a:cs typeface="+mn-cs"/>
              </a:rPr>
              <a:t>men ikke har kjærlighet, da er jeg intet. </a:t>
            </a:r>
          </a:p>
          <a:p>
            <a:r>
              <a:rPr lang="nb-NO" sz="1200" kern="1200" dirty="0">
                <a:solidFill>
                  <a:schemeClr val="tx1"/>
                </a:solidFill>
                <a:effectLst/>
                <a:latin typeface="+mn-lt"/>
                <a:ea typeface="+mn-ea"/>
                <a:cs typeface="+mn-cs"/>
              </a:rPr>
              <a:t>Om jeg gir alt jeg eier til brød for de fattige, </a:t>
            </a:r>
          </a:p>
          <a:p>
            <a:r>
              <a:rPr lang="nb-NO" sz="1200" kern="1200" dirty="0">
                <a:solidFill>
                  <a:schemeClr val="tx1"/>
                </a:solidFill>
                <a:effectLst/>
                <a:latin typeface="+mn-lt"/>
                <a:ea typeface="+mn-ea"/>
                <a:cs typeface="+mn-cs"/>
              </a:rPr>
              <a:t>ja, om jeg gir meg selv til å brennes, men ikke har kjærlighet, </a:t>
            </a:r>
          </a:p>
          <a:p>
            <a:r>
              <a:rPr lang="nb-NO" sz="1200" kern="1200" dirty="0">
                <a:solidFill>
                  <a:schemeClr val="tx1"/>
                </a:solidFill>
                <a:effectLst/>
                <a:latin typeface="+mn-lt"/>
                <a:ea typeface="+mn-ea"/>
                <a:cs typeface="+mn-cs"/>
              </a:rPr>
              <a:t>da har jeg ingen ting vunnet. </a:t>
            </a:r>
          </a:p>
          <a:p>
            <a:r>
              <a:rPr lang="nb-NO" sz="1200" kern="1200" dirty="0">
                <a:solidFill>
                  <a:schemeClr val="tx1"/>
                </a:solidFill>
                <a:effectLst/>
                <a:latin typeface="+mn-lt"/>
                <a:ea typeface="+mn-ea"/>
                <a:cs typeface="+mn-cs"/>
              </a:rPr>
              <a:t>(1 Kor 13,1-3)</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møte med en kultur som på flere områder kolliderer med vår dypeste overbevisning, er også denne påminnelsen av Paulus i 2 Tim 1,7 av grunnleggende betydning:</a:t>
            </a:r>
          </a:p>
          <a:p>
            <a:endParaRPr lang="nb-NO" sz="1200" kern="1200" dirty="0">
              <a:solidFill>
                <a:schemeClr val="tx1"/>
              </a:solidFill>
              <a:effectLst/>
              <a:latin typeface="+mn-lt"/>
              <a:ea typeface="+mn-ea"/>
              <a:cs typeface="+mn-cs"/>
            </a:endParaRPr>
          </a:p>
          <a:p>
            <a:r>
              <a:rPr lang="nb-NO" sz="1200" i="1" kern="1200" dirty="0">
                <a:solidFill>
                  <a:schemeClr val="tx1"/>
                </a:solidFill>
                <a:effectLst/>
                <a:latin typeface="+mn-lt"/>
                <a:ea typeface="+mn-ea"/>
                <a:cs typeface="+mn-cs"/>
              </a:rPr>
              <a:t>«Gud ga oss ikke en ånd som gjør motløs; vi fikk Ånden som gir </a:t>
            </a:r>
            <a:r>
              <a:rPr lang="nb-NO" sz="1200" b="1" i="1" kern="1200" dirty="0">
                <a:solidFill>
                  <a:schemeClr val="tx1"/>
                </a:solidFill>
                <a:effectLst/>
                <a:latin typeface="+mn-lt"/>
                <a:ea typeface="+mn-ea"/>
                <a:cs typeface="+mn-cs"/>
              </a:rPr>
              <a:t>kraft</a:t>
            </a:r>
            <a:r>
              <a:rPr lang="nb-NO" sz="1200" i="1" kern="1200" dirty="0">
                <a:solidFill>
                  <a:schemeClr val="tx1"/>
                </a:solidFill>
                <a:effectLst/>
                <a:latin typeface="+mn-lt"/>
                <a:ea typeface="+mn-ea"/>
                <a:cs typeface="+mn-cs"/>
              </a:rPr>
              <a:t>, </a:t>
            </a:r>
            <a:r>
              <a:rPr lang="nb-NO" sz="1200" b="1" i="1" kern="1200" dirty="0">
                <a:solidFill>
                  <a:schemeClr val="tx1"/>
                </a:solidFill>
                <a:effectLst/>
                <a:latin typeface="+mn-lt"/>
                <a:ea typeface="+mn-ea"/>
                <a:cs typeface="+mn-cs"/>
              </a:rPr>
              <a:t>kjærlighet</a:t>
            </a:r>
            <a:r>
              <a:rPr lang="nb-NO" sz="1200" i="1" kern="1200" dirty="0">
                <a:solidFill>
                  <a:schemeClr val="tx1"/>
                </a:solidFill>
                <a:effectLst/>
                <a:latin typeface="+mn-lt"/>
                <a:ea typeface="+mn-ea"/>
                <a:cs typeface="+mn-cs"/>
              </a:rPr>
              <a:t> og </a:t>
            </a:r>
            <a:r>
              <a:rPr lang="nb-NO" sz="1200" b="1" i="1" kern="1200" dirty="0">
                <a:solidFill>
                  <a:schemeClr val="tx1"/>
                </a:solidFill>
                <a:effectLst/>
                <a:latin typeface="+mn-lt"/>
                <a:ea typeface="+mn-ea"/>
                <a:cs typeface="+mn-cs"/>
              </a:rPr>
              <a:t>visdom</a:t>
            </a:r>
            <a:r>
              <a:rPr lang="nb-NO" sz="1200" b="0" i="1" kern="1200" dirty="0">
                <a:solidFill>
                  <a:schemeClr val="tx1"/>
                </a:solidFill>
                <a:effectLst/>
                <a:latin typeface="+mn-lt"/>
                <a:ea typeface="+mn-ea"/>
                <a:cs typeface="+mn-cs"/>
              </a:rPr>
              <a:t>.</a:t>
            </a:r>
            <a:r>
              <a:rPr lang="nb-NO" sz="1200" i="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(Bibel 2011).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Dette er tre kvaliteter og verdier vi er helt avhengige av i tiden som ligger foran.</a:t>
            </a:r>
          </a:p>
          <a:p>
            <a:r>
              <a:rPr lang="nb-NO" sz="1200" kern="1200" dirty="0">
                <a:solidFill>
                  <a:schemeClr val="tx1"/>
                </a:solidFill>
                <a:effectLst/>
                <a:latin typeface="+mn-lt"/>
                <a:ea typeface="+mn-ea"/>
                <a:cs typeface="+mn-cs"/>
              </a:rPr>
              <a:t>Det er grunn til å be om, minne hverandre på og støtte hverandre i følgende sannhet: Gud vil ikke at vi skal være </a:t>
            </a:r>
            <a:r>
              <a:rPr lang="nb-NO" sz="1200" b="1" kern="1200" dirty="0">
                <a:solidFill>
                  <a:schemeClr val="tx1"/>
                </a:solidFill>
                <a:effectLst/>
                <a:latin typeface="+mn-lt"/>
                <a:ea typeface="+mn-ea"/>
                <a:cs typeface="+mn-cs"/>
              </a:rPr>
              <a:t>mismodige </a:t>
            </a:r>
            <a:r>
              <a:rPr lang="nb-NO" sz="1200" kern="1200" dirty="0">
                <a:solidFill>
                  <a:schemeClr val="tx1"/>
                </a:solidFill>
                <a:effectLst/>
                <a:latin typeface="+mn-lt"/>
                <a:ea typeface="+mn-ea"/>
                <a:cs typeface="+mn-cs"/>
              </a:rPr>
              <a:t>eller </a:t>
            </a:r>
            <a:r>
              <a:rPr lang="nb-NO" sz="1200" b="1" kern="1200" dirty="0">
                <a:solidFill>
                  <a:schemeClr val="tx1"/>
                </a:solidFill>
                <a:effectLst/>
                <a:latin typeface="+mn-lt"/>
                <a:ea typeface="+mn-ea"/>
                <a:cs typeface="+mn-cs"/>
              </a:rPr>
              <a:t>hovmodige</a:t>
            </a:r>
            <a:r>
              <a:rPr lang="nb-NO" sz="1200" kern="1200" dirty="0">
                <a:solidFill>
                  <a:schemeClr val="tx1"/>
                </a:solidFill>
                <a:effectLst/>
                <a:latin typeface="+mn-lt"/>
                <a:ea typeface="+mn-ea"/>
                <a:cs typeface="+mn-cs"/>
              </a:rPr>
              <a:t>, men </a:t>
            </a:r>
            <a:r>
              <a:rPr lang="nb-NO" sz="1200" b="1" kern="1200" dirty="0">
                <a:solidFill>
                  <a:schemeClr val="tx1"/>
                </a:solidFill>
                <a:effectLst/>
                <a:latin typeface="+mn-lt"/>
                <a:ea typeface="+mn-ea"/>
                <a:cs typeface="+mn-cs"/>
              </a:rPr>
              <a:t>frimodige</a:t>
            </a:r>
            <a:r>
              <a:rPr lang="nb-NO" sz="1200" kern="1200" dirty="0">
                <a:solidFill>
                  <a:schemeClr val="tx1"/>
                </a:solidFill>
                <a:effectLst/>
                <a:latin typeface="+mn-lt"/>
                <a:ea typeface="+mn-ea"/>
                <a:cs typeface="+mn-cs"/>
              </a:rPr>
              <a:t>.</a:t>
            </a:r>
          </a:p>
          <a:p>
            <a:endParaRPr lang="nb-NO" baseline="0"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17</a:t>
            </a:fld>
            <a:endParaRPr lang="nb-NO"/>
          </a:p>
        </p:txBody>
      </p:sp>
    </p:spTree>
    <p:extLst>
      <p:ext uri="{BB962C8B-B14F-4D97-AF65-F5344CB8AC3E}">
        <p14:creationId xmlns:p14="http://schemas.microsoft.com/office/powerpoint/2010/main" val="3665864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36913" y="509588"/>
            <a:ext cx="3398837" cy="2549525"/>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baseline="0" dirty="0"/>
              <a:t>TIPS OG MOMENTER TIL TALEREN</a:t>
            </a:r>
          </a:p>
          <a:p>
            <a:endParaRPr lang="nb-NO" dirty="0"/>
          </a:p>
          <a:p>
            <a:r>
              <a:rPr lang="nb-NO" dirty="0"/>
              <a:t>Dette lysbildet</a:t>
            </a:r>
            <a:r>
              <a:rPr lang="nb-NO" baseline="0" dirty="0"/>
              <a:t> kan fungere som en avslutning og en oppsummering av undervisningen på et møte, men det kan også brukes som et enkeltstående bilde i en andakt eller et kort innslag.</a:t>
            </a:r>
            <a:endParaRPr lang="nb-NO" dirty="0"/>
          </a:p>
          <a:p>
            <a:endParaRPr lang="nb-NO" dirty="0"/>
          </a:p>
          <a:p>
            <a:r>
              <a:rPr lang="nb-NO" dirty="0"/>
              <a:t>Taleren</a:t>
            </a:r>
            <a:r>
              <a:rPr lang="nb-NO" baseline="0" dirty="0"/>
              <a:t> leser </a:t>
            </a:r>
            <a:r>
              <a:rPr lang="nb-NO" dirty="0"/>
              <a:t>disse JA-utsagnene</a:t>
            </a:r>
            <a:r>
              <a:rPr lang="nb-NO" baseline="0" dirty="0"/>
              <a:t> høyt og komment</a:t>
            </a:r>
            <a:r>
              <a:rPr lang="nb-NO" sz="1100" dirty="0"/>
              <a:t>erer eventuelt noen av dem med et par setninger, om tiden tillater det.</a:t>
            </a:r>
          </a:p>
          <a:p>
            <a:endParaRPr lang="nb-NO" sz="1100" dirty="0"/>
          </a:p>
          <a:p>
            <a:r>
              <a:rPr lang="nb-NO" sz="1100" dirty="0"/>
              <a:t>Legg vekt på at vårt utgangspunkt og vår motivasjon ikke er å si nei til</a:t>
            </a:r>
            <a:r>
              <a:rPr lang="nb-NO" sz="1100" baseline="0" dirty="0"/>
              <a:t> ulike meninger og ideologier</a:t>
            </a:r>
            <a:r>
              <a:rPr lang="nb-NO" sz="1100" dirty="0"/>
              <a:t>, men å si et tydelig JA til Guds gode vilje. Av dette følger det selvsagt at vi sier nei til det motsatte. (Vi er ikke schizofrene!) Vårt nei og vår motstand er en </a:t>
            </a:r>
            <a:r>
              <a:rPr lang="nb-NO" sz="1100" b="1" dirty="0"/>
              <a:t>konsekvens</a:t>
            </a:r>
            <a:r>
              <a:rPr lang="nb-NO" sz="1100" dirty="0"/>
              <a:t> av vårt JA, ikke motivasjonen, utgangspunktet eller drivkraften. </a:t>
            </a:r>
          </a:p>
          <a:p>
            <a:endParaRPr lang="nb-NO" sz="1100" dirty="0"/>
          </a:p>
          <a:p>
            <a:r>
              <a:rPr lang="nb-NO" sz="1100" dirty="0"/>
              <a:t>Hvis vi definerer debatten som en kulturkamp, handler det for vår del først og fremst</a:t>
            </a:r>
            <a:r>
              <a:rPr lang="nb-NO" sz="1100" baseline="0" dirty="0"/>
              <a:t> </a:t>
            </a:r>
            <a:r>
              <a:rPr lang="nb-NO" sz="1100" dirty="0"/>
              <a:t>om en </a:t>
            </a:r>
            <a:r>
              <a:rPr lang="nb-NO" sz="1100" b="1" dirty="0"/>
              <a:t>forsvarskamp</a:t>
            </a:r>
            <a:r>
              <a:rPr lang="nb-NO" sz="1100" dirty="0"/>
              <a:t>, ikke en angrepskamp. Men samtidig oppfordrer</a:t>
            </a:r>
            <a:r>
              <a:rPr lang="nb-NO" sz="1100" baseline="0" dirty="0"/>
              <a:t> Bibelen oss til å avsløre og imøtegå ideologier, tankesystemer og trender som bryter med Guds vilje og sannhet. Se f.eks. 2 Kor 10,3-5; 11,3-4 og Ef 6,10-20.</a:t>
            </a:r>
            <a:endParaRPr lang="nb-NO" sz="1100" dirty="0"/>
          </a:p>
          <a:p>
            <a:endParaRPr lang="nb-NO" sz="1100" dirty="0"/>
          </a:p>
          <a:p>
            <a:r>
              <a:rPr lang="nb-NO" sz="1100" dirty="0"/>
              <a:t>* Ja-budskapene</a:t>
            </a:r>
            <a:r>
              <a:rPr lang="nb-NO" sz="1100" baseline="0" dirty="0"/>
              <a:t> på l</a:t>
            </a:r>
            <a:r>
              <a:rPr lang="nb-NO" sz="1100" dirty="0"/>
              <a:t>ysbildet er en gjengivelse</a:t>
            </a:r>
            <a:r>
              <a:rPr lang="nb-NO" sz="1100" baseline="0" dirty="0"/>
              <a:t> av Ekteskapserklæringens siste side.</a:t>
            </a:r>
          </a:p>
          <a:p>
            <a:endParaRPr lang="nb-NO" sz="1100"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18</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643496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8593401-7213-4FA8-8723-86291B2E8693}" type="slidenum">
              <a:rPr lang="nb-NO" smtClean="0"/>
              <a:t>2</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898437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dirty="0"/>
              <a:t>TIPS OG MOMENTER TIL TALEREN</a:t>
            </a:r>
          </a:p>
          <a:p>
            <a:endParaRPr lang="nb-NO" baseline="0" dirty="0"/>
          </a:p>
          <a:p>
            <a:r>
              <a:rPr lang="nb-NO" baseline="0" dirty="0"/>
              <a:t>Taleren leser tematikken for hvert møte. Hvis taleren ønsker det, kan han/hun eventuelt kort kommentere et par av hovedpunktene som skal behandles i hver sesjon.</a:t>
            </a:r>
          </a:p>
          <a:p>
            <a:endParaRPr lang="nb-NO" baseline="0" dirty="0"/>
          </a:p>
          <a:p>
            <a:r>
              <a:rPr lang="nb-NO" sz="1200" kern="1200" dirty="0">
                <a:solidFill>
                  <a:schemeClr val="tx1"/>
                </a:solidFill>
                <a:effectLst/>
                <a:latin typeface="+mn-lt"/>
                <a:ea typeface="+mn-ea"/>
                <a:cs typeface="+mn-cs"/>
              </a:rPr>
              <a:t>Dersom seminaret (eller møteserien) ikke inneholder samtlige temamøter, justerer taleren oversikten og temaene på lysbildet ved å fjerne det som ikke skal gjennomføres. Møtetemaene kan eventuelt også omformuleres.</a:t>
            </a: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3</a:t>
            </a:fld>
            <a:endParaRPr lang="nb-NO"/>
          </a:p>
        </p:txBody>
      </p:sp>
    </p:spTree>
    <p:extLst>
      <p:ext uri="{BB962C8B-B14F-4D97-AF65-F5344CB8AC3E}">
        <p14:creationId xmlns:p14="http://schemas.microsoft.com/office/powerpoint/2010/main" val="258384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a:p>
            <a:r>
              <a:rPr lang="nb-NO" b="1" baseline="0" dirty="0"/>
              <a:t>NOEN TIPS og ANBEFALINGER for dette lysbildet</a:t>
            </a:r>
            <a:br>
              <a:rPr lang="nb-NO" b="1" baseline="0" dirty="0"/>
            </a:br>
            <a:endParaRPr lang="nb-NO" b="1" baseline="0" dirty="0"/>
          </a:p>
          <a:p>
            <a:r>
              <a:rPr lang="nb-NO" b="1" baseline="0" dirty="0"/>
              <a:t>Når denne presentasjonen er del av et seminar med flere sesjoner, bør Ekteskapserklæringen være et viktig element i materiellet som blir brukt. Vi anbefaler da at disse punktene blir gjennomført:</a:t>
            </a:r>
          </a:p>
          <a:p>
            <a:br>
              <a:rPr lang="nb-NO" baseline="0" dirty="0"/>
            </a:br>
            <a:r>
              <a:rPr lang="nb-NO" baseline="0" dirty="0"/>
              <a:t>a</a:t>
            </a:r>
            <a:r>
              <a:rPr lang="nb-NO" dirty="0"/>
              <a:t>)</a:t>
            </a:r>
            <a:r>
              <a:rPr lang="nb-NO" baseline="0" dirty="0"/>
              <a:t> </a:t>
            </a:r>
            <a:r>
              <a:rPr lang="nb-NO" dirty="0"/>
              <a:t>Del ut Ekteskapserklæringen i papirformat ved</a:t>
            </a:r>
            <a:r>
              <a:rPr lang="nb-NO" baseline="0" dirty="0"/>
              <a:t> begynnelsen av seminaret, eller la det ligge på stolene når folk kommer.</a:t>
            </a:r>
          </a:p>
          <a:p>
            <a:endParaRPr lang="nb-NO" baseline="0" dirty="0"/>
          </a:p>
          <a:p>
            <a:r>
              <a:rPr lang="nb-NO" baseline="0" dirty="0"/>
              <a:t>b) Bla gjennom brosjyren sammen med deltakerne og les overskriftene og ingressen i de 6 kapitlene.</a:t>
            </a:r>
          </a:p>
          <a:p>
            <a:endParaRPr lang="nb-NO" baseline="0" dirty="0"/>
          </a:p>
          <a:p>
            <a:r>
              <a:rPr lang="nb-NO" baseline="0" dirty="0"/>
              <a:t>c) </a:t>
            </a:r>
            <a:r>
              <a:rPr lang="nb-NO" baseline="0" dirty="0" err="1"/>
              <a:t>Kommentér</a:t>
            </a:r>
            <a:r>
              <a:rPr lang="nb-NO" baseline="0" dirty="0"/>
              <a:t> listen over medutgivere på baksiden av brosjyren.</a:t>
            </a:r>
          </a:p>
          <a:p>
            <a:endParaRPr lang="nb-NO" baseline="0" dirty="0"/>
          </a:p>
          <a:p>
            <a:r>
              <a:rPr lang="nb-NO" baseline="0" dirty="0"/>
              <a:t>d) Forklar at undervisningen er en klargjøring og utdypning av innholdet i Erklæringen.</a:t>
            </a: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4</a:t>
            </a:fld>
            <a:endParaRPr lang="nb-NO"/>
          </a:p>
        </p:txBody>
      </p:sp>
    </p:spTree>
    <p:extLst>
      <p:ext uri="{BB962C8B-B14F-4D97-AF65-F5344CB8AC3E}">
        <p14:creationId xmlns:p14="http://schemas.microsoft.com/office/powerpoint/2010/main" val="169948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dirty="0"/>
              <a:t>TIPS OG MOMENTER TIL TALEREN</a:t>
            </a:r>
          </a:p>
          <a:p>
            <a:endParaRPr lang="nb-NO" baseline="0" dirty="0"/>
          </a:p>
          <a:p>
            <a:r>
              <a:rPr lang="nb-NO" dirty="0"/>
              <a:t>Hovedinnholdet</a:t>
            </a:r>
            <a:r>
              <a:rPr lang="nb-NO" baseline="0" dirty="0"/>
              <a:t> i dette temamøtet er en utdypning av avsnittene som står i </a:t>
            </a:r>
            <a:r>
              <a:rPr lang="nb-NO" b="1" baseline="0" dirty="0"/>
              <a:t>Innledningen</a:t>
            </a:r>
            <a:r>
              <a:rPr lang="nb-NO" baseline="0" dirty="0"/>
              <a:t> på side 2 i </a:t>
            </a:r>
            <a:r>
              <a:rPr lang="nb-NO" b="1" baseline="0" dirty="0"/>
              <a:t>Ekteskapserklæringen</a:t>
            </a:r>
            <a:r>
              <a:rPr lang="nb-NO" b="0" baseline="0" dirty="0"/>
              <a:t>: «Bakgrunnen for denne erklæringen».</a:t>
            </a:r>
          </a:p>
          <a:p>
            <a:endParaRPr lang="nb-NO" dirty="0"/>
          </a:p>
          <a:p>
            <a:r>
              <a:rPr lang="nb-NO" dirty="0"/>
              <a:t>Vi anbefaler taleren å lese grundig gjennom</a:t>
            </a:r>
            <a:r>
              <a:rPr lang="nb-NO" baseline="0" dirty="0"/>
              <a:t> </a:t>
            </a:r>
            <a:r>
              <a:rPr lang="nb-NO" dirty="0"/>
              <a:t>Innledningen i Ekteskapserklæringen</a:t>
            </a:r>
            <a:r>
              <a:rPr lang="nb-NO" baseline="0" dirty="0"/>
              <a:t> og inkludere stoff derfra i undervisningen. </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5</a:t>
            </a:fld>
            <a:endParaRPr lang="nb-NO"/>
          </a:p>
        </p:txBody>
      </p:sp>
    </p:spTree>
    <p:extLst>
      <p:ext uri="{BB962C8B-B14F-4D97-AF65-F5344CB8AC3E}">
        <p14:creationId xmlns:p14="http://schemas.microsoft.com/office/powerpoint/2010/main" val="280000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baseline="0" dirty="0"/>
              <a:t>TIPS OG MOMENTER TIL TALEREN</a:t>
            </a:r>
          </a:p>
          <a:p>
            <a:endParaRPr lang="nb-NO" baseline="0" dirty="0"/>
          </a:p>
          <a:p>
            <a:r>
              <a:rPr lang="nb-NO" b="0" baseline="0" dirty="0"/>
              <a:t>De siste årene har debatten om kjønn og seksualitet, samliv, ekteskap og barn vært intens i ulike sammenhenger og på mange arenaer. Det som for få år siden var selvsagt for de aller fleste, blir i dag heftig diskutert. </a:t>
            </a:r>
          </a:p>
          <a:p>
            <a:endParaRPr lang="nb-NO" b="0" baseline="0" dirty="0"/>
          </a:p>
          <a:p>
            <a:r>
              <a:rPr lang="nb-NO" b="0" baseline="0" dirty="0"/>
              <a:t>Temaet angår oss alle. Det er derfor ikke så rart at det engasjerer. Vi skal se kort på noen av de sentrale spørsmålene.</a:t>
            </a:r>
          </a:p>
          <a:p>
            <a:endParaRPr lang="nb-NO" baseline="0" dirty="0"/>
          </a:p>
          <a:p>
            <a:pPr marL="227572" indent="-227572">
              <a:buAutoNum type="arabicPeriod"/>
            </a:pPr>
            <a:r>
              <a:rPr lang="nb-NO" baseline="0" dirty="0"/>
              <a:t>Les hvert spørsmål høyt etter hvert som du klikker deg framover i lysbildet. Ta noen sekunders pause før du klikker deg fram til neste spørsmål.</a:t>
            </a:r>
          </a:p>
          <a:p>
            <a:pPr marL="227572" indent="-227572">
              <a:buAutoNum type="arabicPeriod"/>
            </a:pPr>
            <a:r>
              <a:rPr lang="nb-NO" baseline="0" dirty="0"/>
              <a:t>Poenget med dette lysbildet er </a:t>
            </a:r>
            <a:r>
              <a:rPr lang="nb-NO" b="0" i="1" baseline="0" dirty="0"/>
              <a:t>ikke</a:t>
            </a:r>
            <a:r>
              <a:rPr lang="nb-NO" baseline="0" dirty="0"/>
              <a:t> at taleren skal gi utfyllende kommentarer til hvert spørsmål. Hensikten er å løfte fram aktuelle problemstillinger – til ettertanke og bevisstgjøring.</a:t>
            </a:r>
          </a:p>
          <a:p>
            <a:pPr marL="227572" indent="-227572">
              <a:buAutoNum type="arabicPeriod"/>
            </a:pPr>
            <a:r>
              <a:rPr lang="nb-NO" baseline="0" dirty="0"/>
              <a:t>Etter at alle spørsmålene står på skjermen, kan man gjerne gi deltakerne noen minutter til å prate sammen i smågrupper (2-4 personer) om følgende spørsmål: </a:t>
            </a:r>
            <a:br>
              <a:rPr lang="nb-NO" baseline="0" dirty="0"/>
            </a:br>
            <a:endParaRPr lang="nb-NO" baseline="0" dirty="0"/>
          </a:p>
          <a:p>
            <a:r>
              <a:rPr lang="nb-NO" b="1" baseline="0" dirty="0"/>
              <a:t>«Hvilke spørsmål synes dere er mest aktuelle? Mest krevende? Enklest å svare på?»</a:t>
            </a:r>
          </a:p>
          <a:p>
            <a:pPr marL="227572" indent="-227572">
              <a:buAutoNum type="arabicPeriod"/>
            </a:pPr>
            <a:endParaRPr lang="nb-NO" baseline="0" dirty="0"/>
          </a:p>
          <a:p>
            <a:pPr marL="0" indent="0">
              <a:buNone/>
            </a:pPr>
            <a:r>
              <a:rPr lang="nb-NO" baseline="0" dirty="0"/>
              <a:t>Hvis du som taler ønsker å kommentere lysbildet, kan du f.eks. ta utgangspunkt i det første, uthevede spørsmålet i hvert punkt. Forklar at gjennom hele historien, og fram til for 20-30 år siden, svarte nesten alle i Norge JA på samtlige spørsmål. (På spørsmål 1 var nok ikke Ja-prosenten så overveldende, men det store flertallet mente at det finnes en Skaper. Fortsatt tror </a:t>
            </a:r>
            <a:r>
              <a:rPr lang="nb-NO" baseline="0" dirty="0" err="1"/>
              <a:t>ca</a:t>
            </a:r>
            <a:r>
              <a:rPr lang="nb-NO" baseline="0" dirty="0"/>
              <a:t> 50% av den norske befolkning på en gud eller en høyere makt.) </a:t>
            </a:r>
          </a:p>
          <a:p>
            <a:pPr marL="0" indent="0">
              <a:buNone/>
            </a:pPr>
            <a:endParaRPr lang="nb-NO" baseline="0" dirty="0"/>
          </a:p>
          <a:p>
            <a:pPr marL="0" indent="0">
              <a:buNone/>
            </a:pPr>
            <a:r>
              <a:rPr lang="nb-NO" baseline="0" dirty="0"/>
              <a:t>På noen få år har altså svært mye forandret seg når det gjelder hva folk tenker om seksualitet og kjønn, familie og barn. For kristne er dette en stor utfordring ettersom de fleste mener at Guds sannheter ikke går ut på dato. Mange kristne er dessuten usikre og forvirret, og vet ikke helt hva de skal mene i møte med presset fra media og ungdomskulturen, fra venner og fra skolens undervisning.</a:t>
            </a:r>
          </a:p>
          <a:p>
            <a:pPr marL="0" indent="0">
              <a:buNone/>
            </a:pPr>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Forhåpentligvis vil denne undervisningen gi litt mer kunnskap, klarhet og frimodighet.</a:t>
            </a: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6</a:t>
            </a:fld>
            <a:endParaRPr lang="nb-NO"/>
          </a:p>
        </p:txBody>
      </p:sp>
    </p:spTree>
    <p:extLst>
      <p:ext uri="{BB962C8B-B14F-4D97-AF65-F5344CB8AC3E}">
        <p14:creationId xmlns:p14="http://schemas.microsoft.com/office/powerpoint/2010/main" val="1940763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dirty="0"/>
          </a:p>
          <a:p>
            <a:r>
              <a:rPr lang="nb-NO" sz="1200" kern="1200" dirty="0">
                <a:solidFill>
                  <a:schemeClr val="tx1"/>
                </a:solidFill>
                <a:effectLst/>
                <a:latin typeface="+mn-lt"/>
                <a:ea typeface="+mn-ea"/>
                <a:cs typeface="+mn-cs"/>
              </a:rPr>
              <a:t>Helt i begynnelsen av dette temamøtet er det viktig å legge et grunnlag som understreker det bibelske fundamentet og Jesu budskap og eksempel. Taleren bør derfor bruke to-tre minutter på å utdype innholdet i dette lysbildet.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Som utfyllende kommentarer til hvert punkt kan taleren formidle innholdet i de aktuelle avsnittene i kapittel 1 i </a:t>
            </a:r>
            <a:r>
              <a:rPr lang="nb-NO" sz="1200" b="1" i="1" kern="1200" dirty="0">
                <a:solidFill>
                  <a:schemeClr val="tx1"/>
                </a:solidFill>
                <a:effectLst/>
                <a:latin typeface="+mn-lt"/>
                <a:ea typeface="+mn-ea"/>
                <a:cs typeface="+mn-cs"/>
              </a:rPr>
              <a:t>Ekteskapserklæringen</a:t>
            </a:r>
            <a:r>
              <a:rPr lang="nb-NO" sz="1200" kern="1200" dirty="0">
                <a:solidFill>
                  <a:schemeClr val="tx1"/>
                </a:solidFill>
                <a:effectLst/>
                <a:latin typeface="+mn-lt"/>
                <a:ea typeface="+mn-ea"/>
                <a:cs typeface="+mn-cs"/>
              </a:rPr>
              <a:t> – og andre momenter/illustrasjoner/ erfaringer som kan være relevante.</a:t>
            </a:r>
          </a:p>
          <a:p>
            <a:endParaRPr lang="nb-NO" baseline="0" dirty="0"/>
          </a:p>
          <a:p>
            <a:r>
              <a:rPr lang="nb-NO" baseline="0" dirty="0"/>
              <a:t>Jesu budskap og hans eksempel gir oss det vi trenger for å møte andre mennesker på en varm, respektfull og vennlig måte. Vi er ikke kalt til å fordømme mennesker, uansett hvor uenige vi kan være med dem, og uansett hvordan de lever. Tvert imot: Jesus kaller oss til å fortelle andre at de er elsket av Gud og verdifulle i hans øyne, og at hans vilje er det beste for ethvert menneske – selv om den ikke alltid er det enkleste. </a:t>
            </a:r>
          </a:p>
          <a:p>
            <a:endParaRPr lang="nb-NO" baseline="0" dirty="0"/>
          </a:p>
          <a:p>
            <a:r>
              <a:rPr lang="nb-NO" baseline="0" dirty="0"/>
              <a:t>Spørsmålet: «Hva ville Jesus ha gjort?» er svært aktuelt, også når det gjelder temaene som denne undervisningen inneholder. Vi trenger å lære av Jesus både når det gjelder ord, holdninger og handlinger. </a:t>
            </a:r>
          </a:p>
          <a:p>
            <a:endParaRPr lang="nb-NO" baseline="0" dirty="0"/>
          </a:p>
          <a:p>
            <a:r>
              <a:rPr lang="nb-NO" baseline="0" dirty="0"/>
              <a:t>Det handler om tre grunnleggende sannheter i kristen tro og etikk:</a:t>
            </a:r>
          </a:p>
          <a:p>
            <a:endParaRPr lang="nb-NO" baseline="0" dirty="0"/>
          </a:p>
          <a:p>
            <a:pPr marL="178274" indent="-178274" defTabSz="950793">
              <a:buFont typeface="Arial" charset="0"/>
              <a:buChar char="•"/>
              <a:defRPr/>
            </a:pPr>
            <a:r>
              <a:rPr lang="nb-NO" baseline="0" dirty="0"/>
              <a:t>SKAPT OG ELSKET</a:t>
            </a:r>
          </a:p>
          <a:p>
            <a:pPr marL="178274" indent="-178274" defTabSz="950793">
              <a:buFont typeface="Arial" charset="0"/>
              <a:buChar char="•"/>
              <a:defRPr/>
            </a:pPr>
            <a:r>
              <a:rPr lang="nb-NO" baseline="0" dirty="0"/>
              <a:t>NESTEKJÆRLIGHET</a:t>
            </a:r>
          </a:p>
          <a:p>
            <a:pPr marL="178274" indent="-178274" defTabSz="950793">
              <a:buFont typeface="Arial" charset="0"/>
              <a:buChar char="•"/>
              <a:defRPr/>
            </a:pPr>
            <a:r>
              <a:rPr lang="nb-NO" baseline="0" dirty="0"/>
              <a:t>NÅDE og SANNHET</a:t>
            </a:r>
          </a:p>
          <a:p>
            <a:pPr defTabSz="950793">
              <a:defRPr/>
            </a:pPr>
            <a:endParaRPr lang="nb-NO" dirty="0"/>
          </a:p>
          <a:p>
            <a:r>
              <a:rPr lang="nb-NO" b="1" dirty="0"/>
              <a:t>*</a:t>
            </a:r>
            <a:r>
              <a:rPr lang="nb-NO" b="1" baseline="0" dirty="0"/>
              <a:t> </a:t>
            </a:r>
            <a:r>
              <a:rPr lang="nb-NO" b="1" dirty="0"/>
              <a:t>SKAPT</a:t>
            </a:r>
            <a:r>
              <a:rPr lang="nb-NO" b="1" baseline="0" dirty="0"/>
              <a:t> OG ELSKET. </a:t>
            </a:r>
            <a:r>
              <a:rPr lang="nb-NO" dirty="0"/>
              <a:t>Mange sekulære nordmenn tror at kristne fordømmer</a:t>
            </a:r>
            <a:r>
              <a:rPr lang="nb-NO" baseline="0" dirty="0"/>
              <a:t> dem, at vi anser oss som bedre enn andre, og at vi tror vi er mer verdifulle og høyere elsket av Gud enn dem. Understrek på en tydelig måte sannhetene i det første punktet: SKAPT OG ELSKET. Vi er alle i samme båt: Skapt Hans bilde, med et uutslettelig menneskeverd, elsket og verdifull – samtidig som vi kontinuerlig bryter hans vilje og trenger hans tilgivelse og ny start.</a:t>
            </a:r>
          </a:p>
          <a:p>
            <a:br>
              <a:rPr lang="nb-NO" baseline="0" dirty="0"/>
            </a:br>
            <a:r>
              <a:rPr lang="nb-NO" baseline="0" dirty="0"/>
              <a:t>Alle er elsket av Gud, men ikke alt i verden og i våre liv er i tråd med hans skapervilje. På grunn av svakhet og synd, selvopptatthet og sår trenger vi alle Guds veiledning og ledelse, tilgivelse og kraft.</a:t>
            </a:r>
          </a:p>
          <a:p>
            <a:endParaRPr lang="nb-NO" baseline="0" dirty="0"/>
          </a:p>
          <a:p>
            <a:r>
              <a:rPr lang="nb-NO" b="1" dirty="0"/>
              <a:t>* NESTEKJÆRLIGHET.</a:t>
            </a:r>
            <a:r>
              <a:rPr lang="nb-NO" dirty="0"/>
              <a:t>  Snakk tydelig om </a:t>
            </a:r>
            <a:r>
              <a:rPr lang="nb-NO" baseline="0" dirty="0"/>
              <a:t>at hvis Jesus er vårt forbilde og eksempel, og at vi ønsker å bli mer og mer lik Jesus, er nestekjærlighet helt avgjørende. Jesus sier faktisk at budet om å elske sin neste som seg selv, er like viktig som å elske Gud. Se det dobbelte </a:t>
            </a:r>
            <a:r>
              <a:rPr lang="nb-NO" baseline="0" dirty="0" err="1"/>
              <a:t>kjærlighetsbud</a:t>
            </a:r>
            <a:r>
              <a:rPr lang="nb-NO" baseline="0" dirty="0"/>
              <a:t> i Matt 22,34-40.</a:t>
            </a:r>
          </a:p>
          <a:p>
            <a:endParaRPr lang="nb-NO" baseline="0" dirty="0"/>
          </a:p>
          <a:p>
            <a:r>
              <a:rPr lang="nb-NO" baseline="0" dirty="0"/>
              <a:t>Kjærlighet er ikke en følelse, men ord, holdninger og handlinger som viser at vi ønsker folk alt godt, uansett hvem de er, hva de mener og hvordan de lever.</a:t>
            </a:r>
          </a:p>
          <a:p>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Prøv</a:t>
            </a:r>
            <a:r>
              <a:rPr lang="nb-NO" baseline="0" dirty="0"/>
              <a:t> å formidle på en tydelig måte at vi ikke trenger å være enige med folk for å vise dem nestekjærlighet. Ekte kristen kjærlighet har som kjennetegn at den ofte elsker på tross av hva andre sier og gjør, ikke på grunn av at de er enige med oss.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nb-NO" b="1" baseline="0" dirty="0"/>
              <a:t>NÅDE OG SANNHET. </a:t>
            </a:r>
            <a:r>
              <a:rPr lang="nb-NO" baseline="0" dirty="0"/>
              <a:t> Nåden og sannheten hører intimt sammen. Nåde uten sannhet blir lett snillistisk relativisme og et </a:t>
            </a:r>
            <a:r>
              <a:rPr lang="nb-NO" baseline="0" dirty="0" err="1"/>
              <a:t>ubibelsk</a:t>
            </a:r>
            <a:r>
              <a:rPr lang="nb-NO" baseline="0" dirty="0"/>
              <a:t> budskap. På den annen side kan sannhet uten nåde lett utarte</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nb-NO" baseline="0" dirty="0"/>
              <a:t>til selvrettferdighet og fariseiske holdninger harde hjerter og lite empati. Jesus viste i sitt liv at rekkefølgen ofte har stor betydning: Først nåde, deretter sannhet.</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nb-NO" baseline="0" dirty="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nb-NO" baseline="0" dirty="0"/>
              <a:t>Hvis en vinge faller av flyet, ender det i katastrofe. Hvis vi ror med bare én åre, beveger vi oss i ring, Hvis en av togskinnene er skadet eller fjernet, går det helt galt.</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nb-NO" baseline="0" dirty="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nb-NO" baseline="0" dirty="0"/>
              <a:t>Ef 4,15: Idealet er å «være tro mot sannheten i kjærlighet».</a:t>
            </a:r>
          </a:p>
        </p:txBody>
      </p:sp>
      <p:sp>
        <p:nvSpPr>
          <p:cNvPr id="4" name="Plassholder for lysbildenummer 3"/>
          <p:cNvSpPr>
            <a:spLocks noGrp="1"/>
          </p:cNvSpPr>
          <p:nvPr>
            <p:ph type="sldNum" sz="quarter" idx="10"/>
          </p:nvPr>
        </p:nvSpPr>
        <p:spPr/>
        <p:txBody>
          <a:bodyPr/>
          <a:lstStyle/>
          <a:p>
            <a:fld id="{C8593401-7213-4FA8-8723-86291B2E8693}" type="slidenum">
              <a:rPr lang="nb-NO" smtClean="0"/>
              <a:t>7</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95439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000" b="1" baseline="0" dirty="0"/>
              <a:t>TIPS OG MOMENTER TIL TALEREN</a:t>
            </a:r>
          </a:p>
          <a:p>
            <a:endParaRPr lang="nb-NO" sz="1000" b="1" dirty="0">
              <a:cs typeface="Arial" panose="020B0604020202020204" pitchFamily="34" charset="0"/>
            </a:endParaRPr>
          </a:p>
          <a:p>
            <a:r>
              <a:rPr lang="nb-NO" sz="1000" b="1" dirty="0">
                <a:cs typeface="Arial" panose="020B0604020202020204" pitchFamily="34" charset="0"/>
              </a:rPr>
              <a:t>NB: Teksten nedenfor inneholder mer informasjon enn de fleste vil bruke i presentasjonen av dette lysbildet. Taleren velger selv ut hva som er mest relevant for tilhørerne.</a:t>
            </a:r>
          </a:p>
          <a:p>
            <a:endParaRPr lang="nb-NO" sz="1000" b="1" dirty="0">
              <a:cs typeface="Arial" panose="020B0604020202020204" pitchFamily="34" charset="0"/>
            </a:endParaRPr>
          </a:p>
          <a:p>
            <a:r>
              <a:rPr lang="nb-NO" sz="1000" b="1" dirty="0">
                <a:cs typeface="Arial" panose="020B0604020202020204" pitchFamily="34" charset="0"/>
              </a:rPr>
              <a:t>1972:</a:t>
            </a:r>
            <a:r>
              <a:rPr lang="nb-NO" sz="1000" dirty="0">
                <a:cs typeface="Arial" panose="020B0604020202020204" pitchFamily="34" charset="0"/>
              </a:rPr>
              <a:t> Fram til dette årstallet var samboerskap mellom mann og kvinne, og også seksuelle relasjoner mellom menn forbudt. (Det stod ingen ting i loven om relasjoner mellom kvinner.) Lovparagrafene var «sovende paragrafer» som markerte samfunnets prioritering av ekteskapet mellom mann og kvinne. Alle visste at det fantes samboere og folk med homoseksuell atferd, men i generasjonene før lovendringen var det ingen som hadde blitt bøtelagt, arrestert eller straffet fordi de var samboere eller hadde homofil atferd. </a:t>
            </a:r>
          </a:p>
          <a:p>
            <a:endParaRPr lang="nb-NO" sz="1000" dirty="0">
              <a:cs typeface="Arial" panose="020B0604020202020204" pitchFamily="34" charset="0"/>
            </a:endParaRPr>
          </a:p>
          <a:p>
            <a:pPr marL="171450" indent="-171450">
              <a:buFontTx/>
              <a:buChar char="-"/>
            </a:pPr>
            <a:r>
              <a:rPr lang="nb-NO" sz="1000" dirty="0">
                <a:cs typeface="Arial" panose="020B0604020202020204" pitchFamily="34" charset="0"/>
              </a:rPr>
              <a:t>- - - - - - - - - </a:t>
            </a:r>
          </a:p>
          <a:p>
            <a:pPr marL="171450" indent="-171450">
              <a:buFontTx/>
              <a:buChar char="-"/>
            </a:pPr>
            <a:endParaRPr lang="nb-NO" sz="10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Som en ressurs til taleren gjengir vi utdrag av det borgerlige og det kirkelige ritualet for vielse. Bruk teksten hvis du ønsker. </a:t>
            </a:r>
            <a:r>
              <a:rPr lang="nb-NO" sz="1200" kern="1200">
                <a:solidFill>
                  <a:schemeClr val="tx1"/>
                </a:solidFill>
                <a:effectLst/>
                <a:latin typeface="+mn-lt"/>
                <a:ea typeface="+mn-ea"/>
                <a:cs typeface="+mn-cs"/>
              </a:rPr>
              <a:t>En viktig forskjell på de to ritualene er at det bare er den kirkelige versjonen som inneholder løfte om livsvarig troskap.</a:t>
            </a:r>
          </a:p>
          <a:p>
            <a:endParaRPr lang="nb-NO" sz="800" b="1" dirty="0">
              <a:cs typeface="Arial" panose="020B0604020202020204" pitchFamily="34" charset="0"/>
            </a:endParaRPr>
          </a:p>
          <a:p>
            <a:r>
              <a:rPr lang="nb-NO" sz="800" b="1" dirty="0">
                <a:cs typeface="Arial" panose="020B0604020202020204" pitchFamily="34" charset="0"/>
              </a:rPr>
              <a:t>1991: </a:t>
            </a:r>
            <a:r>
              <a:rPr lang="nb-NO" sz="800" dirty="0">
                <a:cs typeface="Arial" panose="020B0604020202020204" pitchFamily="34" charset="0"/>
              </a:rPr>
              <a:t>Norge fikk en ny ekteskapslov, som erstattet Ekteskapsloven fra 1918. Ekteskapet defineres ikke som en livslang pakt, men forstås som det ektefellene subjektivt mener, når de i nærvær av en vigsler og</a:t>
            </a:r>
            <a:r>
              <a:rPr lang="nb-NO" sz="800" baseline="0" dirty="0">
                <a:cs typeface="Arial" panose="020B0604020202020204" pitchFamily="34" charset="0"/>
              </a:rPr>
              <a:t> to vitner</a:t>
            </a:r>
            <a:r>
              <a:rPr lang="nb-NO" sz="800" dirty="0">
                <a:cs typeface="Arial" panose="020B0604020202020204" pitchFamily="34" charset="0"/>
              </a:rPr>
              <a:t> sier at de vil inngå ekteskap. </a:t>
            </a:r>
          </a:p>
          <a:p>
            <a:br>
              <a:rPr lang="nb-NO" sz="800" dirty="0">
                <a:cs typeface="Arial" panose="020B0604020202020204" pitchFamily="34" charset="0"/>
              </a:rPr>
            </a:br>
            <a:r>
              <a:rPr lang="nb-NO" sz="800" b="1" dirty="0">
                <a:cs typeface="Arial" panose="020B0604020202020204" pitchFamily="34" charset="0"/>
              </a:rPr>
              <a:t>«Det</a:t>
            </a:r>
            <a:r>
              <a:rPr lang="nb-NO" sz="800" b="1" baseline="0" dirty="0">
                <a:cs typeface="Arial" panose="020B0604020202020204" pitchFamily="34" charset="0"/>
              </a:rPr>
              <a:t> borgerlige vigselsformularet» i borgerlig vigsel lyder nå slik: </a:t>
            </a:r>
          </a:p>
          <a:p>
            <a:r>
              <a:rPr lang="nb-NO" sz="800" baseline="0" dirty="0">
                <a:cs typeface="Arial" panose="020B0604020202020204" pitchFamily="34" charset="0"/>
              </a:rPr>
              <a:t>Vigsler spør de to: «</a:t>
            </a:r>
            <a:r>
              <a:rPr lang="nb-NO" sz="1050" b="0" i="0" kern="1200" dirty="0">
                <a:solidFill>
                  <a:schemeClr val="tx1"/>
                </a:solidFill>
                <a:effectLst/>
                <a:latin typeface="+mn-lt"/>
                <a:ea typeface="+mn-ea"/>
                <a:cs typeface="+mn-cs"/>
              </a:rPr>
              <a:t>Vil du ha NN, som står ved din side, til din ektefelle?» </a:t>
            </a:r>
            <a:br>
              <a:rPr lang="nb-NO" sz="1050" b="0" i="0" kern="1200" dirty="0">
                <a:solidFill>
                  <a:schemeClr val="tx1"/>
                </a:solidFill>
                <a:effectLst/>
                <a:latin typeface="+mn-lt"/>
                <a:ea typeface="+mn-ea"/>
                <a:cs typeface="+mn-cs"/>
              </a:rPr>
            </a:br>
            <a:r>
              <a:rPr lang="nb-NO" sz="1050" b="0" i="0" kern="1200" dirty="0">
                <a:solidFill>
                  <a:schemeClr val="tx1"/>
                </a:solidFill>
                <a:effectLst/>
                <a:latin typeface="+mn-lt"/>
                <a:ea typeface="+mn-ea"/>
                <a:cs typeface="+mn-cs"/>
              </a:rPr>
              <a:t>Etter at begge har svart ja, sier </a:t>
            </a:r>
            <a:r>
              <a:rPr lang="nb-NO" sz="1050" b="0" i="0" kern="1200" dirty="0" err="1">
                <a:solidFill>
                  <a:schemeClr val="tx1"/>
                </a:solidFill>
                <a:effectLst/>
                <a:latin typeface="+mn-lt"/>
                <a:ea typeface="+mn-ea"/>
                <a:cs typeface="+mn-cs"/>
              </a:rPr>
              <a:t>vigsleren</a:t>
            </a:r>
            <a:r>
              <a:rPr lang="nb-NO" sz="1050" b="0" i="0" kern="1200" dirty="0">
                <a:solidFill>
                  <a:schemeClr val="tx1"/>
                </a:solidFill>
                <a:effectLst/>
                <a:latin typeface="+mn-lt"/>
                <a:ea typeface="+mn-ea"/>
                <a:cs typeface="+mn-cs"/>
              </a:rPr>
              <a:t>: «Siden dere nå – i vitners nærvær – har lovet hverandre å leve sammen i ekteskap, erklærer jeg dere med dette for å være rette ektefolk.»</a:t>
            </a:r>
          </a:p>
          <a:p>
            <a:endParaRPr lang="nb-NO" sz="105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050" b="1" i="0" kern="1200" dirty="0">
                <a:solidFill>
                  <a:schemeClr val="tx1"/>
                </a:solidFill>
                <a:effectLst/>
                <a:latin typeface="+mn-lt"/>
                <a:ea typeface="+mn-ea"/>
                <a:cs typeface="+mn-cs"/>
              </a:rPr>
              <a:t>Det kirkelige vigselsritualet lyder slik:</a:t>
            </a:r>
            <a:br>
              <a:rPr lang="nb-NO" sz="1050" b="0" i="0" kern="1200" dirty="0">
                <a:solidFill>
                  <a:schemeClr val="tx1"/>
                </a:solidFill>
                <a:effectLst/>
                <a:latin typeface="+mn-lt"/>
                <a:ea typeface="+mn-ea"/>
                <a:cs typeface="+mn-cs"/>
              </a:rPr>
            </a:br>
            <a:r>
              <a:rPr lang="nb-NO" sz="1050" b="0" i="0" kern="1200" dirty="0">
                <a:solidFill>
                  <a:schemeClr val="tx1"/>
                </a:solidFill>
                <a:effectLst/>
                <a:latin typeface="+mn-lt"/>
                <a:ea typeface="+mn-ea"/>
                <a:cs typeface="+mn-cs"/>
              </a:rPr>
              <a:t>Prest:</a:t>
            </a:r>
            <a:r>
              <a:rPr lang="nb-NO" sz="1050" b="0" i="0" kern="1200" baseline="0" dirty="0">
                <a:solidFill>
                  <a:schemeClr val="tx1"/>
                </a:solidFill>
                <a:effectLst/>
                <a:latin typeface="+mn-lt"/>
                <a:ea typeface="+mn-ea"/>
                <a:cs typeface="+mn-cs"/>
              </a:rPr>
              <a:t> «</a:t>
            </a:r>
            <a:r>
              <a:rPr lang="nb-NO" sz="1050" dirty="0"/>
              <a:t>For Gud vår Skapers ansikt og i disse vitners nærvær spør jeg deg, NN: Vil du ha MM, som står ved din side, til din ektefelle?» </a:t>
            </a:r>
            <a:br>
              <a:rPr lang="nb-NO" sz="1050" dirty="0"/>
            </a:br>
            <a:r>
              <a:rPr lang="nb-NO" sz="1050" dirty="0"/>
              <a:t>Brud/brudgom:</a:t>
            </a:r>
            <a:r>
              <a:rPr lang="nb-NO" sz="1050" baseline="0" dirty="0"/>
              <a:t> «Ja.»</a:t>
            </a:r>
          </a:p>
          <a:p>
            <a:pPr marL="0" marR="0" indent="0" algn="l" defTabSz="914400" rtl="0" eaLnBrk="1" fontAlgn="auto" latinLnBrk="0" hangingPunct="1">
              <a:lnSpc>
                <a:spcPct val="100000"/>
              </a:lnSpc>
              <a:spcBef>
                <a:spcPts val="0"/>
              </a:spcBef>
              <a:spcAft>
                <a:spcPts val="0"/>
              </a:spcAft>
              <a:buClrTx/>
              <a:buSzTx/>
              <a:buFontTx/>
              <a:buNone/>
              <a:tabLst/>
              <a:defRPr/>
            </a:pPr>
            <a:r>
              <a:rPr lang="nb-NO" sz="1050" baseline="0" dirty="0"/>
              <a:t>Prest: </a:t>
            </a:r>
            <a:r>
              <a:rPr lang="nb-NO" sz="1050" dirty="0"/>
              <a:t>«Vil du elske og ære ham/henne og bli trofast hos ham/henne i gode og onde dager inntil døden skiller dere?»</a:t>
            </a:r>
          </a:p>
          <a:p>
            <a:pPr marL="0" marR="0" indent="0" algn="l" defTabSz="914400" rtl="0" eaLnBrk="1" fontAlgn="auto" latinLnBrk="0" hangingPunct="1">
              <a:lnSpc>
                <a:spcPct val="100000"/>
              </a:lnSpc>
              <a:spcBef>
                <a:spcPts val="0"/>
              </a:spcBef>
              <a:spcAft>
                <a:spcPts val="0"/>
              </a:spcAft>
              <a:buClrTx/>
              <a:buSzTx/>
              <a:buFontTx/>
              <a:buNone/>
              <a:tabLst/>
              <a:defRPr/>
            </a:pPr>
            <a:r>
              <a:rPr lang="nb-NO" sz="1050" dirty="0"/>
              <a:t>Brud/brudgom: «Ja.»</a:t>
            </a:r>
          </a:p>
          <a:p>
            <a:r>
              <a:rPr lang="nb-NO" sz="1050" dirty="0"/>
              <a:t>Prest: «Så gi hverandre hånden på det.</a:t>
            </a:r>
            <a:r>
              <a:rPr lang="nb-NO" sz="1050" baseline="0" dirty="0"/>
              <a:t> - </a:t>
            </a:r>
            <a:r>
              <a:rPr lang="nb-NO" sz="800" dirty="0"/>
              <a:t>For Guds ansikt og i disse vitners nærvær har dere nå lovet hverandre at dere vil leve sammen i ekteskap, og gitt hverandre hånden på det. Derfor erklærer jeg at dere er rette ektefolk.»</a:t>
            </a:r>
          </a:p>
          <a:p>
            <a:endParaRPr lang="nb-NO" sz="800" dirty="0">
              <a:cs typeface="Arial" panose="020B0604020202020204" pitchFamily="34" charset="0"/>
            </a:endParaRPr>
          </a:p>
          <a:p>
            <a:r>
              <a:rPr lang="nb-NO" sz="1200" kern="1200" dirty="0">
                <a:solidFill>
                  <a:schemeClr val="tx1"/>
                </a:solidFill>
                <a:effectLst/>
                <a:latin typeface="+mn-lt"/>
                <a:ea typeface="+mn-ea"/>
                <a:cs typeface="+mn-cs"/>
              </a:rPr>
              <a:t>Les mer om lovgivningen omkring ekteskap på side 61-63 i boka </a:t>
            </a:r>
            <a:r>
              <a:rPr lang="nb-NO" sz="1200" b="1" i="1" kern="1200" dirty="0">
                <a:solidFill>
                  <a:schemeClr val="tx1"/>
                </a:solidFill>
                <a:effectLst/>
                <a:latin typeface="+mn-lt"/>
                <a:ea typeface="+mn-ea"/>
                <a:cs typeface="+mn-cs"/>
              </a:rPr>
              <a:t>Samlivsetikk og kristen tro.</a:t>
            </a:r>
            <a:r>
              <a:rPr lang="nb-NO" sz="1200" kern="1200" dirty="0">
                <a:solidFill>
                  <a:schemeClr val="tx1"/>
                </a:solidFill>
                <a:effectLst/>
                <a:latin typeface="+mn-lt"/>
                <a:ea typeface="+mn-ea"/>
                <a:cs typeface="+mn-cs"/>
              </a:rPr>
              <a:t> Dette er en utredning fra et utvalg oppnevnt av lutherske organisasjoner og frikirker, publisert 2011.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Hele boka på 116 sider ligger tilgjengelig på nettet. Den anbefales som en nyttig ressursbok til ulike deler av tematikken rundt seksualitet, samliv og ekteskap: </a:t>
            </a:r>
          </a:p>
          <a:p>
            <a:endParaRPr lang="nb-NO" sz="1000" b="1" baseline="0" dirty="0">
              <a:cs typeface="Arial" panose="020B0604020202020204" pitchFamily="34" charset="0"/>
            </a:endParaRPr>
          </a:p>
          <a:p>
            <a:r>
              <a:rPr lang="nb-NO" sz="1200" b="1" i="1" u="sng" kern="1200" dirty="0">
                <a:solidFill>
                  <a:schemeClr val="tx1"/>
                </a:solidFill>
                <a:effectLst/>
                <a:latin typeface="+mn-lt"/>
                <a:ea typeface="+mn-ea"/>
                <a:cs typeface="+mn-cs"/>
                <a:hlinkClick r:id="rId3"/>
              </a:rPr>
              <a:t>https://www.yumpu.com/no/document/view/18269033/samlivsetikk-og-kristen-tro-lunde-forlag</a:t>
            </a:r>
            <a:endParaRPr lang="nb-NO" sz="1200" kern="1200" dirty="0">
              <a:solidFill>
                <a:schemeClr val="tx1"/>
              </a:solidFill>
              <a:effectLst/>
              <a:latin typeface="+mn-lt"/>
              <a:ea typeface="+mn-ea"/>
              <a:cs typeface="+mn-cs"/>
            </a:endParaRPr>
          </a:p>
          <a:p>
            <a:endParaRPr lang="nb-NO" sz="1000" dirty="0">
              <a:cs typeface="Arial" panose="020B0604020202020204" pitchFamily="34" charset="0"/>
            </a:endParaRPr>
          </a:p>
          <a:p>
            <a:r>
              <a:rPr lang="nb-NO" sz="1000" dirty="0">
                <a:cs typeface="Arial" panose="020B0604020202020204" pitchFamily="34" charset="0"/>
              </a:rPr>
              <a:t>- - - - - - - - - - - - - - - - -</a:t>
            </a:r>
          </a:p>
          <a:p>
            <a:endParaRPr lang="nb-NO" sz="10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b="1" dirty="0">
                <a:cs typeface="Arial" panose="020B0604020202020204" pitchFamily="34" charset="0"/>
              </a:rPr>
              <a:t>1993: </a:t>
            </a:r>
            <a:r>
              <a:rPr lang="nb-NO" sz="1200" kern="1200" dirty="0">
                <a:solidFill>
                  <a:schemeClr val="tx1"/>
                </a:solidFill>
                <a:effectLst/>
                <a:latin typeface="+mn-lt"/>
                <a:ea typeface="+mn-ea"/>
                <a:cs typeface="+mn-cs"/>
              </a:rPr>
              <a:t>Partnerskapsloven for par av samme kjønn ble vedtatt i Stortinget med 1 stemmes overvekt. </a:t>
            </a:r>
            <a:r>
              <a:rPr lang="nb-NO" sz="1000" dirty="0">
                <a:cs typeface="Arial" panose="020B0604020202020204" pitchFamily="34" charset="0"/>
              </a:rPr>
              <a:t>Loven var en kopi av ekteskapsloven, med nøyaktig de samme plikter og rettigheter som i et ekteskap. Men det fantes noen få unntak. Det viktigste unntaket var at loven kun var beregnet for voksne; barn var ikke inkludert i partnerskapsinstitusjonen. Det var derfor ikke åpning for at to av samme kjønn kunne adoptere barn, og heller ikke at kvinner i partnerskap kunne få statens hjelp til å få barn ved kunstig befruktning ved hjelp av sæd fra en donor.</a:t>
            </a:r>
          </a:p>
          <a:p>
            <a:endParaRPr lang="nb-NO" sz="1000" dirty="0">
              <a:cs typeface="Arial" panose="020B0604020202020204" pitchFamily="34" charset="0"/>
            </a:endParaRPr>
          </a:p>
          <a:p>
            <a:r>
              <a:rPr lang="nb-NO" sz="1000" b="1" dirty="0">
                <a:cs typeface="Arial" panose="020B0604020202020204" pitchFamily="34" charset="0"/>
              </a:rPr>
              <a:t>2008: </a:t>
            </a:r>
            <a:r>
              <a:rPr lang="nb-NO" sz="1000" dirty="0">
                <a:cs typeface="Arial" panose="020B0604020202020204" pitchFamily="34" charset="0"/>
              </a:rPr>
              <a:t>I juni dette året presenterte departementet en </a:t>
            </a:r>
            <a:r>
              <a:rPr lang="nb-NO" sz="1000" dirty="0" err="1">
                <a:cs typeface="Arial" panose="020B0604020202020204" pitchFamily="34" charset="0"/>
              </a:rPr>
              <a:t>lovpakke</a:t>
            </a:r>
            <a:r>
              <a:rPr lang="nb-NO" sz="1000" dirty="0">
                <a:cs typeface="Arial" panose="020B0604020202020204" pitchFamily="34" charset="0"/>
              </a:rPr>
              <a:t> med endringer i 5 lover som angikk ekteskap, partnerskap, foreldreskap og barn. Stortinget vedtok disse endringene med stort flertall på én og samme dag i juni 2008. </a:t>
            </a:r>
          </a:p>
          <a:p>
            <a:endParaRPr lang="nb-NO" sz="1000" dirty="0">
              <a:cs typeface="Arial" panose="020B0604020202020204" pitchFamily="34" charset="0"/>
            </a:endParaRPr>
          </a:p>
          <a:p>
            <a:r>
              <a:rPr lang="nb-NO" sz="1000" dirty="0">
                <a:cs typeface="Arial" panose="020B0604020202020204" pitchFamily="34" charset="0"/>
              </a:rPr>
              <a:t>Nesten </a:t>
            </a:r>
            <a:r>
              <a:rPr lang="nb-NO" sz="1000" baseline="0" dirty="0">
                <a:cs typeface="Arial" panose="020B0604020202020204" pitchFamily="34" charset="0"/>
              </a:rPr>
              <a:t>alle kirkesamfunn og </a:t>
            </a:r>
            <a:r>
              <a:rPr lang="nb-NO" sz="1000" dirty="0">
                <a:cs typeface="Arial" panose="020B0604020202020204" pitchFamily="34" charset="0"/>
              </a:rPr>
              <a:t>kristne organisasjoner</a:t>
            </a:r>
            <a:r>
              <a:rPr lang="nb-NO" sz="1000" baseline="0" dirty="0">
                <a:cs typeface="Arial" panose="020B0604020202020204" pitchFamily="34" charset="0"/>
              </a:rPr>
              <a:t> var tydelige på at en slik kjønnsnøytral ekteskapslov er i strid med den kristne forståelsen og teologien angående ekteskapet. Mange kristne mente (og mener) at norske politikere ikke har autoritet til å omdefinere ekteskapet i sine grunnvoller. Ekteskapet er Guds skaperordning for mann og kvinne og samfunnets grunncelle, der barn får vokse opp med sine egne foreldre. Ekteskapet er </a:t>
            </a:r>
            <a:r>
              <a:rPr lang="nb-NO" sz="1000" i="1" baseline="0" dirty="0">
                <a:cs typeface="Arial" panose="020B0604020202020204" pitchFamily="34" charset="0"/>
              </a:rPr>
              <a:t>pr definisjon</a:t>
            </a:r>
            <a:r>
              <a:rPr lang="nb-NO" sz="1000" baseline="0" dirty="0">
                <a:cs typeface="Arial" panose="020B0604020202020204" pitchFamily="34" charset="0"/>
              </a:rPr>
              <a:t> for to kjønn. </a:t>
            </a:r>
          </a:p>
          <a:p>
            <a:endParaRPr lang="nb-NO" sz="1000" dirty="0">
              <a:cs typeface="Arial" panose="020B0604020202020204" pitchFamily="34" charset="0"/>
            </a:endParaRPr>
          </a:p>
          <a:p>
            <a:r>
              <a:rPr lang="nb-NO" sz="1000" b="1" dirty="0">
                <a:cs typeface="Arial" panose="020B0604020202020204" pitchFamily="34" charset="0"/>
              </a:rPr>
              <a:t>2017: </a:t>
            </a:r>
            <a:r>
              <a:rPr lang="nb-NO" sz="1200" kern="1200" dirty="0">
                <a:solidFill>
                  <a:schemeClr val="tx1"/>
                </a:solidFill>
                <a:effectLst/>
                <a:latin typeface="+mn-lt"/>
                <a:ea typeface="+mn-ea"/>
                <a:cs typeface="+mn-cs"/>
              </a:rPr>
              <a:t>Et samlivsutvalg i Den norske kirke leverte i 2013 en utredning der flertallet anbefalte Kirkemøtet å innføre en kjønnsnøytral teologi og liturgi. Da begynte for alvor den kirkelige debatten om likekjønnet ekteskap. Fram til da hadde den kirkelige debatten nesten utelukkende dreid seg om homofilt samliv/partnerskap: Er seksuelt samliv i pakt med Guds skapervilje? Det tok bare 4 år (2013-2017) før Den norske kirke vedtok at ekteskapet ikke bare er for mann og kvinne, men at også to av samme kjønn kan være «rette ektefolk» i Guds øyne. </a:t>
            </a:r>
            <a:endParaRPr lang="nb-NO" sz="1000" dirty="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C8593401-7213-4FA8-8723-86291B2E8693}" type="slidenum">
              <a:rPr lang="nb-NO" smtClean="0"/>
              <a:t>8</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34206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sz="1200" b="1" baseline="0" dirty="0"/>
              <a:t>TIPS OG MOMENTER TIL TALEREN</a:t>
            </a:r>
          </a:p>
          <a:p>
            <a:pPr marL="0" indent="0">
              <a:buNone/>
            </a:pPr>
            <a:endParaRPr lang="nb-NO" altLang="nb-NO" b="1" dirty="0"/>
          </a:p>
          <a:p>
            <a:pPr marL="227572" indent="-227572">
              <a:buAutoNum type="arabicPeriod"/>
            </a:pPr>
            <a:r>
              <a:rPr lang="nb-NO" altLang="nb-NO" b="1" dirty="0"/>
              <a:t>EKTESKAPSLOVEN. </a:t>
            </a:r>
            <a:r>
              <a:rPr lang="nb-NO" altLang="nb-NO" dirty="0"/>
              <a:t>Tidligere stod</a:t>
            </a:r>
            <a:r>
              <a:rPr lang="nb-NO" altLang="nb-NO" baseline="0" dirty="0"/>
              <a:t> det i loven at ekteskap kunne inngås mellom én mann og én kvinne.</a:t>
            </a:r>
            <a:br>
              <a:rPr lang="nb-NO" altLang="nb-NO" baseline="0" dirty="0"/>
            </a:br>
            <a:endParaRPr lang="nb-NO" altLang="nb-NO" baseline="0" dirty="0"/>
          </a:p>
          <a:p>
            <a:pPr marL="227572" indent="-227572">
              <a:buAutoNum type="arabicPeriod"/>
            </a:pPr>
            <a:r>
              <a:rPr lang="nb-NO" altLang="nb-NO" b="1" baseline="0" dirty="0"/>
              <a:t>BIOTEKNOLOGILOVEN. </a:t>
            </a:r>
            <a:r>
              <a:rPr lang="nb-NO" altLang="nb-NO" baseline="0" dirty="0"/>
              <a:t>Stortinget vedtok at helsevesenet skal legge til rette for at kvinner i likekjønnede ekteskap eller i stabile samboerskap med en kvinnelig partner har rett til assistert befruktning med sæd fra en donor. Sæden kommer fra sædbanker ved Rikshospitalet og Haugesund sykehus. </a:t>
            </a:r>
            <a:br>
              <a:rPr lang="nb-NO" altLang="nb-NO" baseline="0" dirty="0"/>
            </a:br>
            <a:endParaRPr lang="nb-NO" altLang="nb-NO" baseline="0" dirty="0"/>
          </a:p>
          <a:p>
            <a:pPr marL="227572" indent="-227572">
              <a:buAutoNum type="arabicPeriod"/>
            </a:pPr>
            <a:r>
              <a:rPr lang="nb-NO" altLang="nb-NO" b="1" baseline="0" dirty="0"/>
              <a:t>BARNELOVEN §4a.</a:t>
            </a:r>
            <a:r>
              <a:rPr lang="nb-NO" altLang="nb-NO" baseline="0" dirty="0"/>
              <a:t> «</a:t>
            </a:r>
            <a:r>
              <a:rPr lang="nb-NO" altLang="nb-NO" baseline="0" dirty="0" err="1"/>
              <a:t>Medmor</a:t>
            </a:r>
            <a:r>
              <a:rPr lang="nb-NO" altLang="nb-NO" baseline="0" dirty="0"/>
              <a:t>» er partner til kvinnen som føder. Hun blir </a:t>
            </a:r>
            <a:r>
              <a:rPr lang="nb-NO" altLang="nb-NO" baseline="0" dirty="0" err="1"/>
              <a:t>medmor</a:t>
            </a:r>
            <a:r>
              <a:rPr lang="nb-NO" altLang="nb-NO" baseline="0" dirty="0"/>
              <a:t> ved å skrive under på et skjema som hun sender til myndighetene. Hun har ingen biologisk relasjon til barnet. </a:t>
            </a:r>
            <a:r>
              <a:rPr lang="nb-NO" altLang="nb-NO" baseline="0" dirty="0" err="1"/>
              <a:t>Medmor</a:t>
            </a:r>
            <a:r>
              <a:rPr lang="nb-NO" altLang="nb-NO" baseline="0" dirty="0"/>
              <a:t> overtar alle fars rettigheter og plikter overfor barnet for all framtid. Barnet er </a:t>
            </a:r>
            <a:r>
              <a:rPr lang="nb-NO" altLang="nb-NO" baseline="0" dirty="0" err="1"/>
              <a:t>medmors</a:t>
            </a:r>
            <a:r>
              <a:rPr lang="nb-NO" altLang="nb-NO" baseline="0" dirty="0"/>
              <a:t> livsarving. Barnet vil arve slektsgården til sin </a:t>
            </a:r>
            <a:r>
              <a:rPr lang="nb-NO" altLang="nb-NO" baseline="0" dirty="0" err="1"/>
              <a:t>medmor</a:t>
            </a:r>
            <a:r>
              <a:rPr lang="nb-NO" altLang="nb-NO" baseline="0" dirty="0"/>
              <a:t>, dersom </a:t>
            </a:r>
            <a:r>
              <a:rPr lang="nb-NO" altLang="nb-NO" baseline="0" dirty="0" err="1"/>
              <a:t>medmor</a:t>
            </a:r>
            <a:r>
              <a:rPr lang="nb-NO" altLang="nb-NO" baseline="0" dirty="0"/>
              <a:t> er odelsjente. </a:t>
            </a:r>
            <a:br>
              <a:rPr lang="nb-NO" altLang="nb-NO" baseline="0" dirty="0"/>
            </a:br>
            <a:br>
              <a:rPr lang="nb-NO" altLang="nb-NO" baseline="0" dirty="0"/>
            </a:br>
            <a:r>
              <a:rPr lang="nb-NO" altLang="nb-NO" baseline="0" dirty="0"/>
              <a:t>I Norge er det ikke tillatt med anonym sæddonor. Fram til barnet er 18 år vil verken barnet eller moren ha mulighet til å vite noe om donoren. Men ved fylte 18 år kan barnet henvende seg til Statens donorregister og få vite navn og nasjonalitet på faren/sæddonoren. Det er mangel på sæd fra norske donorer, så en del av sæden kommer fra det internasjonale fertilitetsmarkedet.</a:t>
            </a:r>
            <a:br>
              <a:rPr lang="nb-NO" altLang="nb-NO" baseline="0" dirty="0"/>
            </a:br>
            <a:br>
              <a:rPr lang="nb-NO" altLang="nb-NO" baseline="0" dirty="0"/>
            </a:br>
            <a:r>
              <a:rPr lang="nb-NO" altLang="nb-NO" baseline="0" dirty="0"/>
              <a:t>I Norge kan en mann være far til 8 donorbarn. </a:t>
            </a:r>
            <a:br>
              <a:rPr lang="nb-NO" altLang="nb-NO" baseline="0" dirty="0"/>
            </a:br>
            <a:br>
              <a:rPr lang="nb-NO" altLang="nb-NO" baseline="0" dirty="0"/>
            </a:br>
            <a:r>
              <a:rPr lang="nb-NO" altLang="nb-NO" baseline="0" dirty="0"/>
              <a:t>Flere hundre norske kvinner drar hvert år til Danmark for å få assistert befruktning. I Danmark kan en mann være far til 25 donorbarn. Der tillater man også at donoren kan være anonym, dersom kvinnen ønsker det. Da vil barnet og kvinnen aldri ha mulighet til å få vite hvem donoren/faren er.</a:t>
            </a:r>
          </a:p>
          <a:p>
            <a:pPr marL="227572" indent="-227572">
              <a:buAutoNum type="arabicPeriod"/>
            </a:pPr>
            <a:endParaRPr lang="nb-NO" altLang="nb-NO" baseline="0" dirty="0"/>
          </a:p>
          <a:p>
            <a:pPr marL="227572" marR="0" indent="-227572" algn="l" defTabSz="914400" rtl="0" eaLnBrk="1" fontAlgn="auto" latinLnBrk="0" hangingPunct="1">
              <a:lnSpc>
                <a:spcPct val="100000"/>
              </a:lnSpc>
              <a:spcBef>
                <a:spcPts val="0"/>
              </a:spcBef>
              <a:spcAft>
                <a:spcPts val="0"/>
              </a:spcAft>
              <a:buClrTx/>
              <a:buSzTx/>
              <a:buFontTx/>
              <a:buAutoNum type="arabicPeriod"/>
              <a:tabLst/>
              <a:defRPr/>
            </a:pPr>
            <a:r>
              <a:rPr lang="nb-NO" altLang="nb-NO" b="1" baseline="0" dirty="0"/>
              <a:t>ADOPSJONSLOVEN</a:t>
            </a:r>
            <a:r>
              <a:rPr lang="nb-NO" altLang="nb-NO" baseline="0" dirty="0"/>
              <a:t>. Inntil nylig har ingen land vært villig til å sende sine adoptivbarn til likekjønnede foreldre i andre land. Barna har hatt en vanskelig start i livet, og giverlandene ønsker at adoptivbarna skal få vokse opp med en mor og en far. </a:t>
            </a:r>
            <a:r>
              <a:rPr lang="nb-NO" sz="1200" kern="1200" dirty="0">
                <a:solidFill>
                  <a:schemeClr val="tx1"/>
                </a:solidFill>
                <a:effectLst/>
                <a:latin typeface="+mn-lt"/>
                <a:ea typeface="+mn-ea"/>
                <a:cs typeface="+mn-cs"/>
              </a:rPr>
              <a:t>I løpet av de siste årene har to land åpnet opp for å sende barn til likekjønnede par i andre land, nemlig Colombia og Brasil. </a:t>
            </a:r>
            <a:br>
              <a:rPr lang="nb-NO" sz="1200" kern="1200" dirty="0">
                <a:solidFill>
                  <a:schemeClr val="tx1"/>
                </a:solidFill>
                <a:effectLst/>
                <a:latin typeface="+mn-lt"/>
                <a:ea typeface="+mn-ea"/>
                <a:cs typeface="+mn-cs"/>
              </a:rPr>
            </a:br>
            <a:br>
              <a:rPr lang="nb-NO" altLang="nb-NO" baseline="0" dirty="0"/>
            </a:br>
            <a:r>
              <a:rPr lang="nb-NO" sz="1200" kern="1200" dirty="0">
                <a:solidFill>
                  <a:schemeClr val="tx1"/>
                </a:solidFill>
                <a:effectLst/>
                <a:latin typeface="+mn-lt"/>
                <a:ea typeface="+mn-ea"/>
                <a:cs typeface="+mn-cs"/>
              </a:rPr>
              <a:t>Det er viktig å være klar over at mange land de siste årene har strammet inn muligheten for internasjonal adopsjon. De fleste land prøver nå å finne adoptivforeldre blant</a:t>
            </a:r>
            <a:r>
              <a:rPr lang="nb-NO" sz="1200" kern="1200" baseline="0" dirty="0">
                <a:solidFill>
                  <a:schemeClr val="tx1"/>
                </a:solidFill>
                <a:effectLst/>
                <a:latin typeface="+mn-lt"/>
                <a:ea typeface="+mn-ea"/>
                <a:cs typeface="+mn-cs"/>
              </a:rPr>
              <a:t> sine egne innbyggere. </a:t>
            </a:r>
            <a:r>
              <a:rPr lang="nb-NO" sz="1200" kern="1200" dirty="0">
                <a:solidFill>
                  <a:schemeClr val="tx1"/>
                </a:solidFill>
                <a:effectLst/>
                <a:latin typeface="+mn-lt"/>
                <a:ea typeface="+mn-ea"/>
                <a:cs typeface="+mn-cs"/>
              </a:rPr>
              <a:t>Det betyr blant annet at det er stor mangel på adoptivbarn i forhold til hvor mange par (av mann og kvinne) som ønsker å adoptere. Køen av par som ønsker å adoptere, er derfor lang – både i Norge og i andre vestlige land.</a:t>
            </a:r>
            <a:br>
              <a:rPr lang="nb-NO" sz="1200" kern="1200" dirty="0">
                <a:solidFill>
                  <a:schemeClr val="tx1"/>
                </a:solidFill>
                <a:effectLst/>
                <a:latin typeface="+mn-lt"/>
                <a:ea typeface="+mn-ea"/>
                <a:cs typeface="+mn-cs"/>
              </a:rPr>
            </a:b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Argumentet</a:t>
            </a:r>
            <a:r>
              <a:rPr lang="nb-NO" sz="1200" kern="1200" baseline="0" dirty="0">
                <a:solidFill>
                  <a:schemeClr val="tx1"/>
                </a:solidFill>
                <a:effectLst/>
                <a:latin typeface="+mn-lt"/>
                <a:ea typeface="+mn-ea"/>
                <a:cs typeface="+mn-cs"/>
              </a:rPr>
              <a:t> om at det er bedre for et adoptivbarn å vokse opp med foreldre av samme kjønn enn å vokse opp på et barnehjem eller på gata, er derfor irrelevant og uten praktisk betydning. Det finnes nemlig ingen kø av barn som står klare til å bli adoptert av par i andre </a:t>
            </a:r>
            <a:r>
              <a:rPr lang="nb-NO" sz="1200" kern="1200" baseline="0">
                <a:solidFill>
                  <a:schemeClr val="tx1"/>
                </a:solidFill>
                <a:effectLst/>
                <a:latin typeface="+mn-lt"/>
                <a:ea typeface="+mn-ea"/>
                <a:cs typeface="+mn-cs"/>
              </a:rPr>
              <a:t>land.</a:t>
            </a:r>
            <a:endParaRPr lang="nb-NO" altLang="nb-NO" baseline="0" dirty="0"/>
          </a:p>
          <a:p>
            <a:pPr marL="227572" indent="-227572">
              <a:buAutoNum type="arabicPeriod"/>
            </a:pPr>
            <a:endParaRPr lang="nb-NO" altLang="nb-NO" baseline="0" dirty="0"/>
          </a:p>
          <a:p>
            <a:pPr marL="227572" indent="-227572">
              <a:buAutoNum type="arabicPeriod"/>
            </a:pPr>
            <a:r>
              <a:rPr lang="nb-NO" altLang="nb-NO" b="1" baseline="0" dirty="0"/>
              <a:t>PARTNERSKAPSLOVEN.</a:t>
            </a:r>
            <a:r>
              <a:rPr lang="nb-NO" altLang="nb-NO" baseline="0" dirty="0"/>
              <a:t> Den kjønnsnøytrale ekteskapsloven erstattet partnerskapsloven, og denne ble derfor avskaffet. Ingen nye partnerskap er derfor inngått etter 1. januar 2009, da de nye lovene trådte i kraft. To menn eller to kvinner i partnerskap fikk anledning til å velge om de ville omgjøre partnerskapet sitt til ekteskap. Under halvparten valgte å gjøre det, ettersom det var uten praktisk betydning hvis man ikke hadde planer om å få barn med statens hjelp.</a:t>
            </a:r>
          </a:p>
        </p:txBody>
      </p:sp>
      <p:sp>
        <p:nvSpPr>
          <p:cNvPr id="4" name="Plassholder for lysbildenummer 3"/>
          <p:cNvSpPr>
            <a:spLocks noGrp="1"/>
          </p:cNvSpPr>
          <p:nvPr>
            <p:ph type="sldNum" sz="quarter" idx="5"/>
          </p:nvPr>
        </p:nvSpPr>
        <p:spPr/>
        <p:txBody>
          <a:bodyPr/>
          <a:lstStyle/>
          <a:p>
            <a:pPr>
              <a:defRPr/>
            </a:pPr>
            <a:fld id="{5F7565B7-8234-490B-9CBA-C36692FFCA27}" type="slidenum">
              <a:rPr lang="nb-NO" smtClean="0"/>
              <a:pPr>
                <a:defRPr/>
              </a:pPr>
              <a:t>9</a:t>
            </a:fld>
            <a:endParaRPr lang="nb-NO"/>
          </a:p>
        </p:txBody>
      </p:sp>
      <p:sp>
        <p:nvSpPr>
          <p:cNvPr id="2" name="Plassholder for bunntekst 1"/>
          <p:cNvSpPr>
            <a:spLocks noGrp="1"/>
          </p:cNvSpPr>
          <p:nvPr>
            <p:ph type="ftr" sz="quarter" idx="10"/>
          </p:nvPr>
        </p:nvSpPr>
        <p:spPr/>
        <p:txBody>
          <a:bodyPr/>
          <a:lstStyle/>
          <a:p>
            <a:r>
              <a:rPr lang="nb-NO"/>
              <a:t>Seminar over Ekteskapserklæringen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nb-NO"/>
              <a:t>Klikk for å redigere tittelstil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9151522B-943B-48D1-B75F-BB8FE964F4B4}" type="datetimeFigureOut">
              <a:rPr lang="nb-NO" smtClean="0"/>
              <a:t>09.03.2019</a:t>
            </a:fld>
            <a:endParaRPr lang="nb-NO"/>
          </a:p>
        </p:txBody>
      </p:sp>
      <p:sp>
        <p:nvSpPr>
          <p:cNvPr id="8" name="Slide Number Placeholder 7"/>
          <p:cNvSpPr>
            <a:spLocks noGrp="1"/>
          </p:cNvSpPr>
          <p:nvPr>
            <p:ph type="sldNum" sz="quarter" idx="11"/>
          </p:nvPr>
        </p:nvSpPr>
        <p:spPr/>
        <p:txBody>
          <a:bodyPr/>
          <a:lstStyle/>
          <a:p>
            <a:fld id="{A5E7F069-71CF-4026-95C5-5A3D859F4E40}" type="slidenum">
              <a:rPr lang="nb-NO" smtClean="0"/>
              <a:t>‹#›</a:t>
            </a:fld>
            <a:endParaRPr lang="nb-NO"/>
          </a:p>
        </p:txBody>
      </p:sp>
      <p:sp>
        <p:nvSpPr>
          <p:cNvPr id="9" name="Footer Placeholder 8"/>
          <p:cNvSpPr>
            <a:spLocks noGrp="1"/>
          </p:cNvSpPr>
          <p:nvPr>
            <p:ph type="ftr" sz="quarter" idx="12"/>
          </p:nvPr>
        </p:nvSpPr>
        <p:spPr/>
        <p:txBody>
          <a:bodyPr/>
          <a:lstStyle/>
          <a:p>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09.03.2019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09.03.2019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151522B-943B-48D1-B75F-BB8FE964F4B4}" type="datetimeFigureOut">
              <a:rPr lang="nb-NO" smtClean="0"/>
              <a:t>09.03.2019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b-NO"/>
              <a:t>Klikk for å redigere tittelstil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151522B-943B-48D1-B75F-BB8FE964F4B4}" type="datetimeFigureOut">
              <a:rPr lang="nb-NO" smtClean="0"/>
              <a:t>09.03.2019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151522B-943B-48D1-B75F-BB8FE964F4B4}" type="datetimeFigureOut">
              <a:rPr lang="nb-NO" smtClean="0"/>
              <a:t>09.03.2019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
        <p:nvSpPr>
          <p:cNvPr id="9" name="Content Placeholder 8"/>
          <p:cNvSpPr>
            <a:spLocks noGrp="1"/>
          </p:cNvSpPr>
          <p:nvPr>
            <p:ph sz="quarter" idx="13"/>
          </p:nvPr>
        </p:nvSpPr>
        <p:spPr>
          <a:xfrm>
            <a:off x="365760" y="1600200"/>
            <a:ext cx="4041648" cy="452628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9151522B-943B-48D1-B75F-BB8FE964F4B4}" type="datetimeFigureOut">
              <a:rPr lang="nb-NO" smtClean="0"/>
              <a:t>09.03.2019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5E7F069-71CF-4026-95C5-5A3D859F4E40}" type="slidenum">
              <a:rPr lang="nb-NO" smtClean="0"/>
              <a:t>‹#›</a:t>
            </a:fld>
            <a:endParaRPr lang="nb-NO"/>
          </a:p>
        </p:txBody>
      </p:sp>
      <p:sp>
        <p:nvSpPr>
          <p:cNvPr id="11" name="Content Placeholder 10"/>
          <p:cNvSpPr>
            <a:spLocks noGrp="1"/>
          </p:cNvSpPr>
          <p:nvPr>
            <p:ph sz="quarter" idx="13"/>
          </p:nvPr>
        </p:nvSpPr>
        <p:spPr>
          <a:xfrm>
            <a:off x="457200" y="2212848"/>
            <a:ext cx="4041648" cy="391363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151522B-943B-48D1-B75F-BB8FE964F4B4}" type="datetimeFigureOut">
              <a:rPr lang="nb-NO" smtClean="0"/>
              <a:t>09.03.2019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1522B-943B-48D1-B75F-BB8FE964F4B4}" type="datetimeFigureOut">
              <a:rPr lang="nb-NO" smtClean="0"/>
              <a:t>09.03.2019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b-NO"/>
              <a:t>Klikk for å redigere tittelstil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09.03.2019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nb-NO"/>
              <a:t>Klikk for å redigere tittelstil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09.03.2019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nb-NO"/>
              <a:t>Klikk for å redigere tittelstil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151522B-943B-48D1-B75F-BB8FE964F4B4}" type="datetimeFigureOut">
              <a:rPr lang="nb-NO" smtClean="0"/>
              <a:t>09.03.2019</a:t>
            </a:fld>
            <a:endParaRPr lang="nb-NO"/>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nb-NO"/>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5E7F069-71CF-4026-95C5-5A3D859F4E40}" type="slidenum">
              <a:rPr lang="nb-NO" smtClean="0"/>
              <a:t>‹#›</a:t>
            </a:fld>
            <a:endParaRPr lang="nb-NO"/>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9552" y="188640"/>
            <a:ext cx="8208912" cy="6694140"/>
          </a:xfrm>
          <a:prstGeom prst="rect">
            <a:avLst/>
          </a:prstGeom>
          <a:noFill/>
        </p:spPr>
        <p:txBody>
          <a:bodyPr wrap="square" rtlCol="0">
            <a:spAutoFit/>
          </a:bodyPr>
          <a:lstStyle/>
          <a:p>
            <a:pPr algn="ctr"/>
            <a:r>
              <a:rPr lang="nb-NO" b="1" i="1" dirty="0">
                <a:solidFill>
                  <a:srgbClr val="C00000"/>
                </a:solidFill>
                <a:latin typeface="+mj-lt"/>
              </a:rPr>
              <a:t>Til taleren:</a:t>
            </a:r>
          </a:p>
          <a:p>
            <a:pPr algn="ctr"/>
            <a:r>
              <a:rPr lang="nb-NO" sz="3200" b="1" dirty="0">
                <a:solidFill>
                  <a:srgbClr val="7030A0"/>
                </a:solidFill>
                <a:latin typeface="Arial Black" panose="020B0A04020102020204" pitchFamily="34" charset="0"/>
              </a:rPr>
              <a:t>Fem gode råd</a:t>
            </a:r>
          </a:p>
          <a:p>
            <a:pPr algn="ctr"/>
            <a:endParaRPr lang="nb-NO" sz="1050" dirty="0"/>
          </a:p>
          <a:p>
            <a:r>
              <a:rPr lang="nb-NO" sz="1600" b="1" dirty="0">
                <a:latin typeface="+mj-lt"/>
              </a:rPr>
              <a:t>1. NOTATFELTET under hvert lysbilde. </a:t>
            </a:r>
            <a:r>
              <a:rPr lang="nb-NO" sz="1600" dirty="0">
                <a:latin typeface="+mj-lt"/>
              </a:rPr>
              <a:t>I notatfeltet under alle PowerPoint-lysbildene finnes det tips og ekstra momenter til taleren. Les disse nøye og velg ut de elementene du ønsker å inkludere i undervisningen</a:t>
            </a:r>
            <a:r>
              <a:rPr lang="nb-NO" sz="1600" dirty="0">
                <a:latin typeface="Arial" panose="020B0604020202020204" pitchFamily="34" charset="0"/>
                <a:cs typeface="Arial" panose="020B0604020202020204" pitchFamily="34" charset="0"/>
              </a:rPr>
              <a:t>. Du kan gjøre notatfeltet større ved å dra i øvre kant av notatfeltet mens du venstreklikker på musa. </a:t>
            </a:r>
            <a:br>
              <a:rPr lang="nb-NO" sz="1600" dirty="0">
                <a:latin typeface="Arial" panose="020B0604020202020204" pitchFamily="34" charset="0"/>
                <a:cs typeface="Arial" panose="020B0604020202020204" pitchFamily="34" charset="0"/>
              </a:rPr>
            </a:br>
            <a:br>
              <a:rPr lang="nb-NO" sz="1050" dirty="0">
                <a:latin typeface="Arial" panose="020B0604020202020204" pitchFamily="34" charset="0"/>
                <a:cs typeface="Arial" panose="020B0604020202020204" pitchFamily="34" charset="0"/>
              </a:rPr>
            </a:br>
            <a:r>
              <a:rPr lang="nb-NO" sz="1600" b="1" dirty="0">
                <a:latin typeface="Arial" panose="020B0604020202020204" pitchFamily="34" charset="0"/>
                <a:cs typeface="Arial" panose="020B0604020202020204" pitchFamily="34" charset="0"/>
              </a:rPr>
              <a:t>2. UTSKRIFT av notatfeltet.</a:t>
            </a:r>
            <a:r>
              <a:rPr lang="nb-NO" sz="1600" dirty="0">
                <a:latin typeface="Arial" panose="020B0604020202020204" pitchFamily="34" charset="0"/>
                <a:cs typeface="Arial" panose="020B0604020202020204" pitchFamily="34" charset="0"/>
              </a:rPr>
              <a:t>  </a:t>
            </a:r>
            <a:r>
              <a:rPr lang="nb-NO" sz="1600" dirty="0">
                <a:latin typeface="+mj-lt"/>
              </a:rPr>
              <a:t>Du kan </a:t>
            </a:r>
            <a:r>
              <a:rPr lang="nb-NO" sz="1600" dirty="0" err="1">
                <a:latin typeface="+mj-lt"/>
              </a:rPr>
              <a:t>printe</a:t>
            </a:r>
            <a:r>
              <a:rPr lang="nb-NO" sz="1600" dirty="0">
                <a:latin typeface="+mj-lt"/>
              </a:rPr>
              <a:t> ut teksten i notatfeltene ved å velge </a:t>
            </a:r>
            <a:r>
              <a:rPr lang="nb-NO" sz="1600" i="1" dirty="0">
                <a:latin typeface="+mj-lt"/>
              </a:rPr>
              <a:t>Notatsider </a:t>
            </a:r>
            <a:r>
              <a:rPr lang="nb-NO" sz="1600" dirty="0">
                <a:latin typeface="+mj-lt"/>
              </a:rPr>
              <a:t>når du har klikket på </a:t>
            </a:r>
            <a:r>
              <a:rPr lang="nb-NO" sz="1600" i="1" dirty="0">
                <a:latin typeface="+mj-lt"/>
              </a:rPr>
              <a:t>Skriv ut</a:t>
            </a:r>
            <a:r>
              <a:rPr lang="nb-NO" sz="1600" dirty="0">
                <a:latin typeface="+mj-lt"/>
              </a:rPr>
              <a:t>. Der kan du også velge hvilke notatsider du vil skrive ut, og om du vil ha liggende eller stående papirretning.</a:t>
            </a:r>
            <a:br>
              <a:rPr lang="nb-NO" sz="1600" dirty="0">
                <a:latin typeface="+mj-lt"/>
              </a:rPr>
            </a:br>
            <a:endParaRPr lang="nb-NO" sz="1100" dirty="0">
              <a:latin typeface="+mj-lt"/>
            </a:endParaRPr>
          </a:p>
          <a:p>
            <a:r>
              <a:rPr lang="nb-NO" sz="1600" b="1" dirty="0">
                <a:latin typeface="Arial" panose="020B0604020202020204" pitchFamily="34" charset="0"/>
                <a:cs typeface="Arial" panose="020B0604020202020204" pitchFamily="34" charset="0"/>
              </a:rPr>
              <a:t>3.</a:t>
            </a:r>
            <a:r>
              <a:rPr lang="nb-NO" sz="1600" dirty="0">
                <a:latin typeface="Arial" panose="020B0604020202020204" pitchFamily="34" charset="0"/>
                <a:cs typeface="Arial" panose="020B0604020202020204" pitchFamily="34" charset="0"/>
              </a:rPr>
              <a:t> </a:t>
            </a:r>
            <a:r>
              <a:rPr lang="nb-NO" sz="1600" b="1" dirty="0">
                <a:latin typeface="Arial" panose="020B0604020202020204" pitchFamily="34" charset="0"/>
                <a:cs typeface="Arial" panose="020B0604020202020204" pitchFamily="34" charset="0"/>
              </a:rPr>
              <a:t>LES TEKSTEN på veggen med én gang. </a:t>
            </a:r>
            <a:r>
              <a:rPr lang="nb-NO" sz="1600" dirty="0">
                <a:latin typeface="Arial" panose="020B0604020202020204" pitchFamily="34" charset="0"/>
                <a:cs typeface="Arial" panose="020B0604020202020204" pitchFamily="34" charset="0"/>
              </a:rPr>
              <a:t>Når du i undervisningen klikker deg framover i PowerPoint-presentasjonen, bør du alltid lese ny tekst høyt </a:t>
            </a:r>
            <a:r>
              <a:rPr lang="nb-NO" sz="1600" b="1" u="sng" dirty="0">
                <a:latin typeface="Arial" panose="020B0604020202020204" pitchFamily="34" charset="0"/>
                <a:cs typeface="Arial" panose="020B0604020202020204" pitchFamily="34" charset="0"/>
              </a:rPr>
              <a:t>straks</a:t>
            </a:r>
            <a:r>
              <a:rPr lang="nb-NO" sz="1600" b="1" dirty="0">
                <a:latin typeface="Arial" panose="020B0604020202020204" pitchFamily="34" charset="0"/>
                <a:cs typeface="Arial" panose="020B0604020202020204" pitchFamily="34" charset="0"/>
              </a:rPr>
              <a:t> </a:t>
            </a:r>
            <a:r>
              <a:rPr lang="nb-NO" sz="1600" dirty="0">
                <a:latin typeface="Arial" panose="020B0604020202020204" pitchFamily="34" charset="0"/>
                <a:cs typeface="Arial" panose="020B0604020202020204" pitchFamily="34" charset="0"/>
              </a:rPr>
              <a:t>den blir vist på veggen/lerretet. Hvis du ikke gjør det, vil folk sitte og lese teksten på veggen/lerretet mens du snakker om noe annet. Dette er uheldig for konsentrasjonen og utbyttet. </a:t>
            </a:r>
          </a:p>
          <a:p>
            <a:endParaRPr lang="nb-NO" sz="1100" dirty="0">
              <a:latin typeface="Arial" panose="020B0604020202020204" pitchFamily="34" charset="0"/>
              <a:cs typeface="Arial" panose="020B0604020202020204" pitchFamily="34" charset="0"/>
            </a:endParaRPr>
          </a:p>
          <a:p>
            <a:r>
              <a:rPr lang="nb-NO" sz="1600" b="1" dirty="0">
                <a:latin typeface="Arial" panose="020B0604020202020204" pitchFamily="34" charset="0"/>
                <a:cs typeface="Arial" panose="020B0604020202020204" pitchFamily="34" charset="0"/>
              </a:rPr>
              <a:t>4. HOPP FRAM OG TILBAKE blant lysbildene. </a:t>
            </a:r>
            <a:r>
              <a:rPr lang="nb-NO" sz="1600" dirty="0">
                <a:latin typeface="Arial" panose="020B0604020202020204" pitchFamily="34" charset="0"/>
                <a:cs typeface="Arial" panose="020B0604020202020204" pitchFamily="34" charset="0"/>
              </a:rPr>
              <a:t>Du kan enkelt hoppe til et lysbilde hvor som helst i presentasjonen ved å skrive inn det tallet på tastaturet som angir plasseringen av bildet, og deretter klikke på Enter-tasten. Hvis du f.eks. vil hoppe til lysbilde </a:t>
            </a:r>
            <a:r>
              <a:rPr lang="nb-NO" sz="1600" dirty="0" err="1">
                <a:latin typeface="Arial" panose="020B0604020202020204" pitchFamily="34" charset="0"/>
                <a:cs typeface="Arial" panose="020B0604020202020204" pitchFamily="34" charset="0"/>
              </a:rPr>
              <a:t>nr</a:t>
            </a:r>
            <a:r>
              <a:rPr lang="nb-NO" sz="1600" dirty="0">
                <a:latin typeface="Arial" panose="020B0604020202020204" pitchFamily="34" charset="0"/>
                <a:cs typeface="Arial" panose="020B0604020202020204" pitchFamily="34" charset="0"/>
              </a:rPr>
              <a:t> 8 i presentasjonen din, klikker du 8 på tastaturet og deretter på Enter.</a:t>
            </a:r>
          </a:p>
          <a:p>
            <a:endParaRPr lang="nb-NO" sz="1050" dirty="0">
              <a:latin typeface="Arial" panose="020B0604020202020204" pitchFamily="34" charset="0"/>
              <a:cs typeface="Arial" panose="020B0604020202020204" pitchFamily="34" charset="0"/>
            </a:endParaRPr>
          </a:p>
          <a:p>
            <a:r>
              <a:rPr lang="nb-NO" sz="1600" b="1" dirty="0">
                <a:latin typeface="Arial" panose="020B0604020202020204" pitchFamily="34" charset="0"/>
                <a:cs typeface="Arial" panose="020B0604020202020204" pitchFamily="34" charset="0"/>
              </a:rPr>
              <a:t>5.</a:t>
            </a:r>
            <a:r>
              <a:rPr lang="nb-NO" sz="1600" dirty="0">
                <a:latin typeface="Arial" panose="020B0604020202020204" pitchFamily="34" charset="0"/>
                <a:cs typeface="Arial" panose="020B0604020202020204" pitchFamily="34" charset="0"/>
              </a:rPr>
              <a:t> </a:t>
            </a:r>
            <a:r>
              <a:rPr lang="nb-NO" sz="1600" b="1" dirty="0">
                <a:latin typeface="Arial" panose="020B0604020202020204" pitchFamily="34" charset="0"/>
                <a:cs typeface="Arial" panose="020B0604020202020204" pitchFamily="34" charset="0"/>
              </a:rPr>
              <a:t>SLÅ AV BILDET på veggen. </a:t>
            </a:r>
            <a:r>
              <a:rPr lang="nb-NO" sz="1600" dirty="0">
                <a:latin typeface="Arial" panose="020B0604020202020204" pitchFamily="34" charset="0"/>
                <a:cs typeface="Arial" panose="020B0604020202020204" pitchFamily="34" charset="0"/>
              </a:rPr>
              <a:t>Når du vil si noe som ikke handler om det som står på PowerPoint-bildet på veggen, kan du velge å slå av bildefremvisningen. Trykk B-tasten på tastaturet for å få svart skjerm, eller L-tasten for å få hvit skjerm. Trykk på samme tast for å komme tilbake til lysbildet. Hvis du bruker en fjernkontroll, har de som regel en knapp med samme funksjon.</a:t>
            </a:r>
          </a:p>
        </p:txBody>
      </p:sp>
    </p:spTree>
    <p:extLst>
      <p:ext uri="{BB962C8B-B14F-4D97-AF65-F5344CB8AC3E}">
        <p14:creationId xmlns:p14="http://schemas.microsoft.com/office/powerpoint/2010/main" val="1004644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67544" y="451693"/>
            <a:ext cx="8424936" cy="6232475"/>
          </a:xfrm>
          <a:prstGeom prst="rect">
            <a:avLst/>
          </a:prstGeom>
          <a:noFill/>
        </p:spPr>
        <p:txBody>
          <a:bodyPr wrap="square" rtlCol="0">
            <a:spAutoFit/>
          </a:bodyPr>
          <a:lstStyle/>
          <a:p>
            <a:pPr algn="ctr"/>
            <a:r>
              <a:rPr lang="nb-NO" altLang="nb-NO" sz="4000" b="1" dirty="0">
                <a:solidFill>
                  <a:srgbClr val="7030A0"/>
                </a:solidFill>
                <a:latin typeface="Arial Black" panose="020B0A04020102020204" pitchFamily="34" charset="0"/>
                <a:cs typeface="Arial" panose="020B0604020202020204" pitchFamily="34" charset="0"/>
              </a:rPr>
              <a:t>Uansvarlig saksbehandling</a:t>
            </a:r>
          </a:p>
          <a:p>
            <a:endParaRPr lang="nb-NO" altLang="nb-NO" sz="1400" dirty="0">
              <a:latin typeface="Arial" panose="020B0604020202020204" pitchFamily="34" charset="0"/>
              <a:cs typeface="Arial" panose="020B0604020202020204" pitchFamily="34" charset="0"/>
            </a:endParaRPr>
          </a:p>
          <a:p>
            <a:r>
              <a:rPr lang="nb-NO" altLang="nb-NO" sz="2400" b="1" dirty="0">
                <a:latin typeface="Arial" panose="020B0604020202020204" pitchFamily="34" charset="0"/>
                <a:cs typeface="Arial" panose="020B0604020202020204" pitchFamily="34" charset="0"/>
              </a:rPr>
              <a:t>1.</a:t>
            </a:r>
            <a:r>
              <a:rPr lang="nb-NO" altLang="nb-NO" sz="2400" dirty="0">
                <a:latin typeface="Arial" panose="020B0604020202020204" pitchFamily="34" charset="0"/>
                <a:cs typeface="Arial" panose="020B0604020202020204" pitchFamily="34" charset="0"/>
              </a:rPr>
              <a:t> De radikale lovendringene i 2008 ble vedtatt …</a:t>
            </a:r>
          </a:p>
          <a:p>
            <a:br>
              <a:rPr lang="nb-NO" altLang="nb-NO" sz="1100" dirty="0">
                <a:latin typeface="Arial" panose="020B0604020202020204" pitchFamily="34" charset="0"/>
                <a:cs typeface="Arial" panose="020B0604020202020204" pitchFamily="34" charset="0"/>
              </a:rPr>
            </a:br>
            <a:r>
              <a:rPr lang="nb-NO" altLang="nb-NO" sz="2600" dirty="0">
                <a:latin typeface="Arial" panose="020B0604020202020204" pitchFamily="34" charset="0"/>
                <a:cs typeface="Arial" panose="020B0604020202020204" pitchFamily="34" charset="0"/>
              </a:rPr>
              <a:t>	</a:t>
            </a:r>
            <a:r>
              <a:rPr lang="nb-NO" altLang="nb-NO" sz="2400" b="1" dirty="0">
                <a:latin typeface="Arial" panose="020B0604020202020204" pitchFamily="34" charset="0"/>
                <a:cs typeface="Arial" panose="020B0604020202020204" pitchFamily="34" charset="0"/>
              </a:rPr>
              <a:t>a) uten offentlig utredning (NOU),</a:t>
            </a:r>
            <a:br>
              <a:rPr lang="nb-NO" altLang="nb-NO" sz="2400" b="1" dirty="0">
                <a:latin typeface="Arial" panose="020B0604020202020204" pitchFamily="34" charset="0"/>
                <a:cs typeface="Arial" panose="020B0604020202020204" pitchFamily="34" charset="0"/>
              </a:rPr>
            </a:br>
            <a:r>
              <a:rPr lang="nb-NO" altLang="nb-NO" sz="2400" b="1" dirty="0">
                <a:latin typeface="Arial" panose="020B0604020202020204" pitchFamily="34" charset="0"/>
                <a:cs typeface="Arial" panose="020B0604020202020204" pitchFamily="34" charset="0"/>
              </a:rPr>
              <a:t>	b) uten konsekvensanalyse,</a:t>
            </a:r>
            <a:br>
              <a:rPr lang="nb-NO" altLang="nb-NO" sz="2400" b="1" dirty="0">
                <a:latin typeface="Arial" panose="020B0604020202020204" pitchFamily="34" charset="0"/>
                <a:cs typeface="Arial" panose="020B0604020202020204" pitchFamily="34" charset="0"/>
              </a:rPr>
            </a:br>
            <a:r>
              <a:rPr lang="nb-NO" altLang="nb-NO" sz="2400" b="1" dirty="0">
                <a:latin typeface="Arial" panose="020B0604020202020204" pitchFamily="34" charset="0"/>
                <a:cs typeface="Arial" panose="020B0604020202020204" pitchFamily="34" charset="0"/>
              </a:rPr>
              <a:t>	c) uten stortingsmelding.</a:t>
            </a:r>
            <a:br>
              <a:rPr lang="nb-NO" altLang="nb-NO" sz="2400" b="1" dirty="0">
                <a:latin typeface="Arial" panose="020B0604020202020204" pitchFamily="34" charset="0"/>
                <a:cs typeface="Arial" panose="020B0604020202020204" pitchFamily="34" charset="0"/>
              </a:rPr>
            </a:br>
            <a:endParaRPr lang="nb-NO" altLang="nb-NO" sz="1200" b="1" dirty="0">
              <a:latin typeface="Arial" panose="020B0604020202020204" pitchFamily="34" charset="0"/>
              <a:cs typeface="Arial" panose="020B0604020202020204" pitchFamily="34" charset="0"/>
            </a:endParaRPr>
          </a:p>
          <a:p>
            <a:r>
              <a:rPr lang="nb-NO" altLang="nb-NO" sz="2400" dirty="0">
                <a:latin typeface="Arial" panose="020B0604020202020204" pitchFamily="34" charset="0"/>
                <a:cs typeface="Arial" panose="020B0604020202020204" pitchFamily="34" charset="0"/>
              </a:rPr>
              <a:t>Alt manglet!  * Inge Lønning: «Undermåls saksbehandling».</a:t>
            </a:r>
            <a:endParaRPr lang="nb-NO" altLang="nb-NO" sz="2600" dirty="0">
              <a:latin typeface="Arial" panose="020B0604020202020204" pitchFamily="34" charset="0"/>
              <a:cs typeface="Arial" panose="020B0604020202020204" pitchFamily="34" charset="0"/>
            </a:endParaRPr>
          </a:p>
          <a:p>
            <a:endParaRPr lang="nb-NO" altLang="nb-NO" sz="1600" dirty="0">
              <a:latin typeface="Arial" panose="020B0604020202020204" pitchFamily="34" charset="0"/>
              <a:cs typeface="Arial" panose="020B0604020202020204" pitchFamily="34" charset="0"/>
            </a:endParaRPr>
          </a:p>
          <a:p>
            <a:r>
              <a:rPr lang="nb-NO" altLang="nb-NO" sz="2400" b="1" dirty="0">
                <a:latin typeface="Arial" panose="020B0604020202020204" pitchFamily="34" charset="0"/>
                <a:cs typeface="Arial" panose="020B0604020202020204" pitchFamily="34" charset="0"/>
              </a:rPr>
              <a:t>2.</a:t>
            </a:r>
            <a:r>
              <a:rPr lang="nb-NO" altLang="nb-NO" sz="2400" dirty="0">
                <a:latin typeface="Arial" panose="020B0604020202020204" pitchFamily="34" charset="0"/>
                <a:cs typeface="Arial" panose="020B0604020202020204" pitchFamily="34" charset="0"/>
              </a:rPr>
              <a:t> Brudd på et viktig prinsipp i FNs Barnekonvensjon:</a:t>
            </a:r>
          </a:p>
          <a:p>
            <a:r>
              <a:rPr lang="nb-NO" sz="2400" i="1" dirty="0">
                <a:latin typeface="Arial" panose="020B0604020202020204" pitchFamily="34" charset="0"/>
                <a:cs typeface="Arial" panose="020B0604020202020204" pitchFamily="34" charset="0"/>
              </a:rPr>
              <a:t>«Barnet skal, så langt det er mulig, ha rett til å kjenne sine foreldre og få omsorg fra dem.» </a:t>
            </a:r>
            <a:endParaRPr lang="nb-NO" altLang="nb-NO" sz="1600" dirty="0">
              <a:latin typeface="Arial" panose="020B0604020202020204" pitchFamily="34" charset="0"/>
              <a:cs typeface="Arial" panose="020B0604020202020204" pitchFamily="34" charset="0"/>
            </a:endParaRPr>
          </a:p>
          <a:p>
            <a:br>
              <a:rPr lang="nb-NO" altLang="nb-NO" sz="1600" dirty="0">
                <a:latin typeface="Arial" panose="020B0604020202020204" pitchFamily="34" charset="0"/>
                <a:cs typeface="Arial" panose="020B0604020202020204" pitchFamily="34" charset="0"/>
              </a:rPr>
            </a:br>
            <a:r>
              <a:rPr lang="nb-NO" altLang="nb-NO" sz="2400" b="1" dirty="0">
                <a:latin typeface="Arial" panose="020B0604020202020204" pitchFamily="34" charset="0"/>
                <a:cs typeface="Arial" panose="020B0604020202020204" pitchFamily="34" charset="0"/>
              </a:rPr>
              <a:t>3. Avstemningen i Stortinget:</a:t>
            </a:r>
            <a:br>
              <a:rPr lang="nb-NO" altLang="nb-NO" sz="2400" b="1" dirty="0">
                <a:latin typeface="Arial" panose="020B0604020202020204" pitchFamily="34" charset="0"/>
                <a:cs typeface="Arial" panose="020B0604020202020204" pitchFamily="34" charset="0"/>
              </a:rPr>
            </a:br>
            <a:r>
              <a:rPr lang="nb-NO" altLang="nb-NO" sz="2400" b="1" dirty="0">
                <a:latin typeface="Arial" panose="020B0604020202020204" pitchFamily="34" charset="0"/>
                <a:cs typeface="Arial" panose="020B0604020202020204" pitchFamily="34" charset="0"/>
              </a:rPr>
              <a:t>* </a:t>
            </a:r>
            <a:r>
              <a:rPr lang="nb-NO" altLang="nb-NO" sz="2400" dirty="0">
                <a:latin typeface="Arial" panose="020B0604020202020204" pitchFamily="34" charset="0"/>
                <a:cs typeface="Arial" panose="020B0604020202020204" pitchFamily="34" charset="0"/>
              </a:rPr>
              <a:t>Ap, SV og Venstre stemte enstemmig </a:t>
            </a:r>
            <a:r>
              <a:rPr lang="nb-NO" altLang="nb-NO" sz="2400" b="1" i="1" dirty="0">
                <a:latin typeface="Arial" panose="020B0604020202020204" pitchFamily="34" charset="0"/>
                <a:cs typeface="Arial" panose="020B0604020202020204" pitchFamily="34" charset="0"/>
              </a:rPr>
              <a:t>for</a:t>
            </a:r>
            <a:r>
              <a:rPr lang="nb-NO" altLang="nb-NO" sz="2400" dirty="0">
                <a:latin typeface="Arial" panose="020B0604020202020204" pitchFamily="34" charset="0"/>
                <a:cs typeface="Arial" panose="020B0604020202020204" pitchFamily="34" charset="0"/>
              </a:rPr>
              <a:t>.</a:t>
            </a:r>
          </a:p>
          <a:p>
            <a:r>
              <a:rPr lang="nb-NO" altLang="nb-NO" sz="2400" dirty="0">
                <a:latin typeface="Arial" panose="020B0604020202020204" pitchFamily="34" charset="0"/>
                <a:cs typeface="Arial" panose="020B0604020202020204" pitchFamily="34" charset="0"/>
              </a:rPr>
              <a:t>* Høyre og Senterpartiet var delt. </a:t>
            </a:r>
          </a:p>
          <a:p>
            <a:r>
              <a:rPr lang="nb-NO" altLang="nb-NO" sz="2400" dirty="0">
                <a:latin typeface="Arial" panose="020B0604020202020204" pitchFamily="34" charset="0"/>
                <a:cs typeface="Arial" panose="020B0604020202020204" pitchFamily="34" charset="0"/>
              </a:rPr>
              <a:t>* KrF og FrP stemte enstemmig </a:t>
            </a:r>
            <a:r>
              <a:rPr lang="nb-NO" altLang="nb-NO" sz="2400" b="1" i="1" dirty="0">
                <a:latin typeface="Arial" panose="020B0604020202020204" pitchFamily="34" charset="0"/>
                <a:cs typeface="Arial" panose="020B0604020202020204" pitchFamily="34" charset="0"/>
              </a:rPr>
              <a:t>mot</a:t>
            </a:r>
            <a:r>
              <a:rPr lang="nb-NO" altLang="nb-NO" sz="2400" dirty="0">
                <a:latin typeface="Arial" panose="020B0604020202020204" pitchFamily="34" charset="0"/>
                <a:cs typeface="Arial" panose="020B0604020202020204" pitchFamily="34" charset="0"/>
              </a:rPr>
              <a:t>. </a:t>
            </a:r>
            <a:endParaRPr lang="nb-NO" sz="2600" dirty="0"/>
          </a:p>
        </p:txBody>
      </p:sp>
      <p:pic>
        <p:nvPicPr>
          <p:cNvPr id="1026" name="Picture 2" descr="Storting - panorami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0456" y="4584759"/>
            <a:ext cx="3030988" cy="227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8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2"/>
          <p:cNvSpPr txBox="1">
            <a:spLocks/>
          </p:cNvSpPr>
          <p:nvPr/>
        </p:nvSpPr>
        <p:spPr bwMode="auto">
          <a:xfrm>
            <a:off x="457200" y="1556792"/>
            <a:ext cx="843528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
          <a:lstStyle>
            <a:lvl1pPr marL="273050" indent="-273050" eaLnBrk="0" hangingPunct="0">
              <a:spcBef>
                <a:spcPct val="20000"/>
              </a:spcBef>
              <a:buClr>
                <a:srgbClr val="9BBB5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9BBB5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8064A2"/>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9pPr>
          </a:lstStyle>
          <a:p>
            <a:pPr marL="0" indent="0" eaLnBrk="1" hangingPunct="1">
              <a:buClr>
                <a:srgbClr val="0BD0D9"/>
              </a:buClr>
              <a:buNone/>
            </a:pPr>
            <a:r>
              <a:rPr lang="nb-NO" altLang="nb-NO" sz="2000" b="1" dirty="0">
                <a:latin typeface="Arial" panose="020B0604020202020204" pitchFamily="34" charset="0"/>
                <a:cs typeface="Arial" panose="020B0604020202020204" pitchFamily="34" charset="0"/>
                <a:sym typeface="Wingdings"/>
              </a:rPr>
              <a:t>1.</a:t>
            </a:r>
            <a:r>
              <a:rPr lang="nb-NO" altLang="nb-NO" sz="2000" dirty="0">
                <a:latin typeface="Arial" panose="020B0604020202020204" pitchFamily="34" charset="0"/>
                <a:cs typeface="Arial" panose="020B0604020202020204" pitchFamily="34" charset="0"/>
                <a:sym typeface="Wingdings"/>
              </a:rPr>
              <a:t> </a:t>
            </a:r>
            <a:r>
              <a:rPr lang="nb-NO" altLang="nb-NO" sz="2200" b="1" dirty="0">
                <a:latin typeface="Arial" panose="020B0604020202020204" pitchFamily="34" charset="0"/>
                <a:cs typeface="Arial" panose="020B0604020202020204" pitchFamily="34" charset="0"/>
              </a:rPr>
              <a:t>EKTESKAPET</a:t>
            </a:r>
            <a:r>
              <a:rPr lang="nb-NO" altLang="nb-NO" sz="2200" dirty="0">
                <a:latin typeface="Arial" panose="020B0604020202020204" pitchFamily="34" charset="0"/>
                <a:cs typeface="Arial" panose="020B0604020202020204" pitchFamily="34" charset="0"/>
              </a:rPr>
              <a:t> er ingen skaperordning eller fast definert institusjon med konkrete kjennetegn. Ekteskapet er en elastisk institusjon, en «sosial konstruksjon», som det rådende stortings-flertall har mandat til å definere og omdefinere som de måtte ønske.</a:t>
            </a:r>
            <a:br>
              <a:rPr lang="nb-NO" altLang="nb-NO" sz="2200" dirty="0">
                <a:latin typeface="Arial" panose="020B0604020202020204" pitchFamily="34" charset="0"/>
                <a:cs typeface="Arial" panose="020B0604020202020204" pitchFamily="34" charset="0"/>
              </a:rPr>
            </a:br>
            <a:endParaRPr lang="nb-NO" altLang="nb-NO" sz="1200" dirty="0">
              <a:latin typeface="Arial" panose="020B0604020202020204" pitchFamily="34" charset="0"/>
              <a:cs typeface="Arial" panose="020B0604020202020204" pitchFamily="34" charset="0"/>
            </a:endParaRPr>
          </a:p>
          <a:p>
            <a:pPr marL="0" indent="0" eaLnBrk="1" hangingPunct="1">
              <a:buClr>
                <a:srgbClr val="0BD0D9"/>
              </a:buClr>
              <a:buNone/>
            </a:pPr>
            <a:r>
              <a:rPr lang="nb-NO" altLang="nb-NO" sz="2200" b="1" dirty="0">
                <a:latin typeface="Arial" panose="020B0604020202020204" pitchFamily="34" charset="0"/>
                <a:cs typeface="Arial" panose="020B0604020202020204" pitchFamily="34" charset="0"/>
                <a:sym typeface="Wingdings"/>
              </a:rPr>
              <a:t>		2.</a:t>
            </a:r>
            <a:r>
              <a:rPr lang="nb-NO" altLang="nb-NO" sz="2200" dirty="0">
                <a:latin typeface="Arial" panose="020B0604020202020204" pitchFamily="34" charset="0"/>
                <a:cs typeface="Arial" panose="020B0604020202020204" pitchFamily="34" charset="0"/>
                <a:sym typeface="Wingdings"/>
              </a:rPr>
              <a:t> </a:t>
            </a:r>
            <a:r>
              <a:rPr lang="nb-NO" altLang="nb-NO" sz="2200" b="1" dirty="0">
                <a:latin typeface="Arial" panose="020B0604020202020204" pitchFamily="34" charset="0"/>
                <a:cs typeface="Arial" panose="020B0604020202020204" pitchFamily="34" charset="0"/>
              </a:rPr>
              <a:t>RELASJONEN </a:t>
            </a:r>
            <a:r>
              <a:rPr lang="nb-NO" altLang="nb-NO" sz="2200" dirty="0">
                <a:latin typeface="Arial" panose="020B0604020202020204" pitchFamily="34" charset="0"/>
                <a:cs typeface="Arial" panose="020B0604020202020204" pitchFamily="34" charset="0"/>
              </a:rPr>
              <a:t>mellom mor, far og barn er ikke 			unik. Den kan like godt erstattes av andre 				relasjoner. Mor-far-barn-relasjonen er bare én 			variant blant andre like naturlige og verdifulle 			«normalvarianter». </a:t>
            </a:r>
            <a:br>
              <a:rPr lang="nb-NO" altLang="nb-NO" sz="2200" dirty="0">
                <a:latin typeface="Arial" panose="020B0604020202020204" pitchFamily="34" charset="0"/>
                <a:cs typeface="Arial" panose="020B0604020202020204" pitchFamily="34" charset="0"/>
              </a:rPr>
            </a:br>
            <a:endParaRPr lang="nb-NO" altLang="nb-NO" sz="1200" dirty="0">
              <a:latin typeface="Arial" panose="020B0604020202020204" pitchFamily="34" charset="0"/>
              <a:cs typeface="Arial" panose="020B0604020202020204" pitchFamily="34" charset="0"/>
            </a:endParaRPr>
          </a:p>
          <a:p>
            <a:pPr marL="0" indent="0" eaLnBrk="1" hangingPunct="1">
              <a:buClr>
                <a:srgbClr val="0BD0D9"/>
              </a:buClr>
              <a:buNone/>
            </a:pPr>
            <a:r>
              <a:rPr lang="nb-NO" altLang="nb-NO" sz="2200" b="1" dirty="0">
                <a:latin typeface="Arial" panose="020B0604020202020204" pitchFamily="34" charset="0"/>
                <a:cs typeface="Arial" panose="020B0604020202020204" pitchFamily="34" charset="0"/>
                <a:sym typeface="Wingdings"/>
              </a:rPr>
              <a:t>3.</a:t>
            </a:r>
            <a:r>
              <a:rPr lang="nb-NO" altLang="nb-NO" sz="2200" dirty="0">
                <a:latin typeface="Arial" panose="020B0604020202020204" pitchFamily="34" charset="0"/>
                <a:cs typeface="Arial" panose="020B0604020202020204" pitchFamily="34" charset="0"/>
                <a:sym typeface="Wingdings"/>
              </a:rPr>
              <a:t> </a:t>
            </a:r>
            <a:r>
              <a:rPr lang="nb-NO" altLang="nb-NO" sz="2200" b="1" dirty="0">
                <a:latin typeface="Arial" panose="020B0604020202020204" pitchFamily="34" charset="0"/>
                <a:cs typeface="Arial" panose="020B0604020202020204" pitchFamily="34" charset="0"/>
              </a:rPr>
              <a:t>BLODSBÅND, SLEKT, ARV</a:t>
            </a:r>
            <a:r>
              <a:rPr lang="nb-NO" altLang="nb-NO" sz="2200" dirty="0">
                <a:latin typeface="Arial" panose="020B0604020202020204" pitchFamily="34" charset="0"/>
                <a:cs typeface="Arial" panose="020B0604020202020204" pitchFamily="34" charset="0"/>
              </a:rPr>
              <a:t>, gener og biologisk tilhørighet er uvesentlig i et menneskes liv. Sammenhengen mellom seksualitet og fruktbarhet, barn, foreldreskap og familie er uten betydning. Det som er viktig for barn, er at de har gode omsorgspersoner.</a:t>
            </a:r>
          </a:p>
          <a:p>
            <a:pPr eaLnBrk="1" hangingPunct="1">
              <a:lnSpc>
                <a:spcPct val="90000"/>
              </a:lnSpc>
              <a:buClr>
                <a:srgbClr val="0BD0D9"/>
              </a:buClr>
              <a:buFont typeface="Wingdings 2" pitchFamily="18" charset="2"/>
              <a:buNone/>
            </a:pPr>
            <a:endParaRPr lang="nb-NO" altLang="nb-NO" sz="2400" dirty="0">
              <a:latin typeface="Maiandra GD" pitchFamily="34" charset="0"/>
            </a:endParaRPr>
          </a:p>
        </p:txBody>
      </p:sp>
      <p:sp>
        <p:nvSpPr>
          <p:cNvPr id="2" name="TekstSylinder 1"/>
          <p:cNvSpPr txBox="1"/>
          <p:nvPr/>
        </p:nvSpPr>
        <p:spPr>
          <a:xfrm>
            <a:off x="323528" y="325105"/>
            <a:ext cx="8568952" cy="1015663"/>
          </a:xfrm>
          <a:prstGeom prst="rect">
            <a:avLst/>
          </a:prstGeom>
          <a:noFill/>
        </p:spPr>
        <p:txBody>
          <a:bodyPr wrap="square" rtlCol="0">
            <a:spAutoFit/>
          </a:bodyPr>
          <a:lstStyle/>
          <a:p>
            <a:pPr algn="ctr"/>
            <a:r>
              <a:rPr lang="nb-NO" sz="3600" dirty="0">
                <a:solidFill>
                  <a:srgbClr val="7030A0"/>
                </a:solidFill>
                <a:latin typeface="Arial Black" panose="020B0A04020102020204" pitchFamily="34" charset="0"/>
              </a:rPr>
              <a:t>Usannheter om ekteskap og barn </a:t>
            </a:r>
            <a:br>
              <a:rPr lang="nb-NO" sz="3600" dirty="0">
                <a:solidFill>
                  <a:srgbClr val="7030A0"/>
                </a:solidFill>
                <a:latin typeface="Arial Black" panose="020B0A04020102020204" pitchFamily="34" charset="0"/>
              </a:rPr>
            </a:br>
            <a:r>
              <a:rPr lang="nb-NO" sz="2400" dirty="0">
                <a:solidFill>
                  <a:srgbClr val="7030A0"/>
                </a:solidFill>
                <a:latin typeface="Arial Black" panose="020B0A04020102020204" pitchFamily="34" charset="0"/>
              </a:rPr>
              <a:t>som norsk familielovgivning nå bygger på</a:t>
            </a:r>
          </a:p>
        </p:txBody>
      </p:sp>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331" y="3284984"/>
            <a:ext cx="1743397" cy="1512168"/>
          </a:xfrm>
          <a:prstGeom prst="rect">
            <a:avLst/>
          </a:prstGeom>
        </p:spPr>
      </p:pic>
    </p:spTree>
    <p:extLst>
      <p:ext uri="{BB962C8B-B14F-4D97-AF65-F5344CB8AC3E}">
        <p14:creationId xmlns:p14="http://schemas.microsoft.com/office/powerpoint/2010/main" val="41949360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title"/>
          </p:nvPr>
        </p:nvSpPr>
        <p:spPr>
          <a:xfrm>
            <a:off x="899592" y="836712"/>
            <a:ext cx="8064896" cy="792088"/>
          </a:xfrm>
          <a:extLst/>
        </p:spPr>
        <p:txBody>
          <a:bodyPr/>
          <a:lstStyle/>
          <a:p>
            <a:pPr>
              <a:defRPr/>
            </a:pPr>
            <a:r>
              <a:rPr lang="nb-NO" sz="3600" dirty="0">
                <a:solidFill>
                  <a:srgbClr val="7030A0"/>
                </a:solidFill>
                <a:latin typeface="Arial Black" panose="020B0A04020102020204" pitchFamily="34" charset="0"/>
              </a:rPr>
              <a:t>Samlivsdebatten i</a:t>
            </a:r>
            <a:r>
              <a:rPr lang="nb-NO" sz="5400" dirty="0">
                <a:solidFill>
                  <a:srgbClr val="7030A0"/>
                </a:solidFill>
                <a:latin typeface="Arial Black" panose="020B0A04020102020204" pitchFamily="34" charset="0"/>
              </a:rPr>
              <a:t> </a:t>
            </a:r>
            <a:br>
              <a:rPr lang="nb-NO" dirty="0">
                <a:solidFill>
                  <a:srgbClr val="7030A0"/>
                </a:solidFill>
                <a:latin typeface="Arial Black" panose="020B0A04020102020204" pitchFamily="34" charset="0"/>
              </a:rPr>
            </a:br>
            <a:r>
              <a:rPr lang="nb-NO" dirty="0">
                <a:solidFill>
                  <a:srgbClr val="7030A0"/>
                </a:solidFill>
                <a:latin typeface="Arial Black" panose="020B0A04020102020204" pitchFamily="34" charset="0"/>
              </a:rPr>
              <a:t>Den norske kirke</a:t>
            </a:r>
            <a:endParaRPr lang="nb-NO" sz="7200" dirty="0">
              <a:solidFill>
                <a:srgbClr val="7030A0"/>
              </a:solidFill>
              <a:latin typeface="Arial Black" panose="020B0A04020102020204" pitchFamily="34" charset="0"/>
            </a:endParaRPr>
          </a:p>
        </p:txBody>
      </p:sp>
      <p:sp>
        <p:nvSpPr>
          <p:cNvPr id="14" name="Pil høyre 13"/>
          <p:cNvSpPr/>
          <p:nvPr/>
        </p:nvSpPr>
        <p:spPr>
          <a:xfrm>
            <a:off x="-108520" y="3798332"/>
            <a:ext cx="9073008" cy="72008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p:cNvSpPr txBox="1"/>
          <p:nvPr/>
        </p:nvSpPr>
        <p:spPr>
          <a:xfrm>
            <a:off x="179512" y="3912731"/>
            <a:ext cx="9001000" cy="461665"/>
          </a:xfrm>
          <a:prstGeom prst="rect">
            <a:avLst/>
          </a:prstGeom>
          <a:noFill/>
        </p:spPr>
        <p:txBody>
          <a:bodyPr wrap="square" rtlCol="0">
            <a:spAutoFit/>
          </a:bodyPr>
          <a:lstStyle/>
          <a:p>
            <a:r>
              <a:rPr lang="nb-NO" sz="2400" b="1" dirty="0">
                <a:solidFill>
                  <a:schemeClr val="bg1"/>
                </a:solidFill>
                <a:latin typeface="+mj-lt"/>
              </a:rPr>
              <a:t>Fra </a:t>
            </a:r>
            <a:r>
              <a:rPr lang="nb-NO" sz="2400" b="1" dirty="0" err="1">
                <a:solidFill>
                  <a:schemeClr val="bg1"/>
                </a:solidFill>
                <a:latin typeface="+mj-lt"/>
              </a:rPr>
              <a:t>ca</a:t>
            </a:r>
            <a:r>
              <a:rPr lang="nb-NO" sz="2400" b="1" dirty="0">
                <a:solidFill>
                  <a:schemeClr val="bg1"/>
                </a:solidFill>
                <a:latin typeface="+mj-lt"/>
              </a:rPr>
              <a:t> 1990   •   1997  </a:t>
            </a:r>
            <a:r>
              <a:rPr lang="nb-NO" sz="2400" b="1" dirty="0">
                <a:solidFill>
                  <a:schemeClr val="bg1"/>
                </a:solidFill>
              </a:rPr>
              <a:t>•    </a:t>
            </a:r>
            <a:r>
              <a:rPr lang="nb-NO" sz="2400" b="1" dirty="0">
                <a:solidFill>
                  <a:schemeClr val="bg1"/>
                </a:solidFill>
                <a:latin typeface="+mj-lt"/>
              </a:rPr>
              <a:t>2004-2007</a:t>
            </a:r>
            <a:r>
              <a:rPr lang="nb-NO" b="1" dirty="0">
                <a:latin typeface="+mj-lt"/>
              </a:rPr>
              <a:t>  </a:t>
            </a:r>
            <a:r>
              <a:rPr lang="nb-NO" sz="2400" b="1" dirty="0">
                <a:solidFill>
                  <a:schemeClr val="bg1"/>
                </a:solidFill>
              </a:rPr>
              <a:t>•</a:t>
            </a:r>
            <a:r>
              <a:rPr lang="nb-NO" b="1" dirty="0">
                <a:latin typeface="+mj-lt"/>
              </a:rPr>
              <a:t>         </a:t>
            </a:r>
            <a:r>
              <a:rPr lang="nb-NO" sz="2400" b="1" dirty="0">
                <a:solidFill>
                  <a:schemeClr val="bg1"/>
                </a:solidFill>
                <a:latin typeface="+mj-lt"/>
              </a:rPr>
              <a:t>2013  </a:t>
            </a:r>
            <a:r>
              <a:rPr lang="nb-NO" sz="2400" b="1" dirty="0">
                <a:solidFill>
                  <a:schemeClr val="bg1"/>
                </a:solidFill>
              </a:rPr>
              <a:t>•</a:t>
            </a:r>
            <a:r>
              <a:rPr lang="nb-NO" b="1" dirty="0">
                <a:latin typeface="+mj-lt"/>
              </a:rPr>
              <a:t>   </a:t>
            </a:r>
            <a:r>
              <a:rPr lang="nb-NO" sz="2400" b="1" dirty="0">
                <a:solidFill>
                  <a:schemeClr val="bg1"/>
                </a:solidFill>
                <a:latin typeface="+mj-lt"/>
              </a:rPr>
              <a:t>2017        ?</a:t>
            </a:r>
            <a:endParaRPr lang="nb-NO" b="1" dirty="0">
              <a:solidFill>
                <a:schemeClr val="bg1"/>
              </a:solidFill>
              <a:latin typeface="+mj-lt"/>
            </a:endParaRPr>
          </a:p>
        </p:txBody>
      </p:sp>
      <p:sp>
        <p:nvSpPr>
          <p:cNvPr id="18" name="TekstSylinder 17"/>
          <p:cNvSpPr txBox="1"/>
          <p:nvPr/>
        </p:nvSpPr>
        <p:spPr>
          <a:xfrm>
            <a:off x="395536" y="1844824"/>
            <a:ext cx="2520280" cy="1569660"/>
          </a:xfrm>
          <a:prstGeom prst="rect">
            <a:avLst/>
          </a:prstGeom>
          <a:noFill/>
        </p:spPr>
        <p:txBody>
          <a:bodyPr wrap="square" rtlCol="0">
            <a:spAutoFit/>
          </a:bodyPr>
          <a:lstStyle/>
          <a:p>
            <a:r>
              <a:rPr lang="nb-NO" sz="2400" dirty="0">
                <a:latin typeface="+mj-lt"/>
              </a:rPr>
              <a:t>Diskusjonen om homofilt samliv </a:t>
            </a:r>
            <a:br>
              <a:rPr lang="nb-NO" sz="2400" dirty="0">
                <a:latin typeface="+mj-lt"/>
              </a:rPr>
            </a:br>
            <a:r>
              <a:rPr lang="nb-NO" sz="2400" dirty="0">
                <a:latin typeface="+mj-lt"/>
              </a:rPr>
              <a:t>starter i kirkelige </a:t>
            </a:r>
            <a:br>
              <a:rPr lang="nb-NO" sz="2400" dirty="0">
                <a:latin typeface="+mj-lt"/>
              </a:rPr>
            </a:br>
            <a:r>
              <a:rPr lang="nb-NO" sz="2400" dirty="0">
                <a:latin typeface="+mj-lt"/>
              </a:rPr>
              <a:t>organer.</a:t>
            </a:r>
          </a:p>
        </p:txBody>
      </p:sp>
      <p:cxnSp>
        <p:nvCxnSpPr>
          <p:cNvPr id="20" name="Rett linje 19"/>
          <p:cNvCxnSpPr/>
          <p:nvPr/>
        </p:nvCxnSpPr>
        <p:spPr>
          <a:xfrm>
            <a:off x="1115616" y="3510300"/>
            <a:ext cx="0" cy="402431"/>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29" name="Rektangel 28"/>
          <p:cNvSpPr/>
          <p:nvPr/>
        </p:nvSpPr>
        <p:spPr>
          <a:xfrm>
            <a:off x="683568" y="4883676"/>
            <a:ext cx="3096344" cy="1569660"/>
          </a:xfrm>
          <a:prstGeom prst="rect">
            <a:avLst/>
          </a:prstGeom>
        </p:spPr>
        <p:txBody>
          <a:bodyPr wrap="square">
            <a:spAutoFit/>
          </a:bodyPr>
          <a:lstStyle/>
          <a:p>
            <a:pPr lvl="0"/>
            <a:r>
              <a:rPr lang="nb-NO" altLang="nb-NO" sz="2400" dirty="0">
                <a:solidFill>
                  <a:prstClr val="black"/>
                </a:solidFill>
                <a:latin typeface="Arial" panose="020B0604020202020204" pitchFamily="34" charset="0"/>
                <a:cs typeface="Arial" panose="020B0604020202020204" pitchFamily="34" charset="0"/>
              </a:rPr>
              <a:t>Bispeutredning: </a:t>
            </a:r>
            <a:r>
              <a:rPr lang="nb-NO" sz="2400" dirty="0">
                <a:solidFill>
                  <a:prstClr val="black"/>
                </a:solidFill>
                <a:latin typeface="Arial" panose="020B0604020202020204" pitchFamily="34" charset="0"/>
                <a:cs typeface="Arial" panose="020B0604020202020204" pitchFamily="34" charset="0"/>
              </a:rPr>
              <a:t>Like- kjønnet ekteskap vil være «kirkesplittende vranglære». </a:t>
            </a:r>
            <a:endParaRPr lang="nb-NO" sz="2400" dirty="0">
              <a:solidFill>
                <a:prstClr val="black"/>
              </a:solidFill>
            </a:endParaRPr>
          </a:p>
        </p:txBody>
      </p:sp>
      <p:sp>
        <p:nvSpPr>
          <p:cNvPr id="30" name="TekstSylinder 29"/>
          <p:cNvSpPr txBox="1"/>
          <p:nvPr/>
        </p:nvSpPr>
        <p:spPr>
          <a:xfrm>
            <a:off x="3131840" y="1844824"/>
            <a:ext cx="2880320" cy="1569660"/>
          </a:xfrm>
          <a:prstGeom prst="rect">
            <a:avLst/>
          </a:prstGeom>
          <a:noFill/>
        </p:spPr>
        <p:txBody>
          <a:bodyPr wrap="square" rtlCol="0">
            <a:spAutoFit/>
          </a:bodyPr>
          <a:lstStyle/>
          <a:p>
            <a:r>
              <a:rPr lang="nb-NO" sz="2400" dirty="0">
                <a:latin typeface="+mj-lt"/>
              </a:rPr>
              <a:t>Bispemøtet, Lære- nemnda og Kirke-møtet avviste like-kjønnet ekteskap.</a:t>
            </a:r>
          </a:p>
        </p:txBody>
      </p:sp>
      <p:cxnSp>
        <p:nvCxnSpPr>
          <p:cNvPr id="31" name="Rett linje 30"/>
          <p:cNvCxnSpPr>
            <a:cxnSpLocks/>
            <a:stCxn id="29" idx="0"/>
          </p:cNvCxnSpPr>
          <p:nvPr/>
        </p:nvCxnSpPr>
        <p:spPr>
          <a:xfrm flipV="1">
            <a:off x="2231740" y="4432098"/>
            <a:ext cx="396044" cy="451578"/>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cxnSp>
        <p:nvCxnSpPr>
          <p:cNvPr id="36" name="Rett linje 35"/>
          <p:cNvCxnSpPr/>
          <p:nvPr/>
        </p:nvCxnSpPr>
        <p:spPr>
          <a:xfrm>
            <a:off x="4391980" y="3510300"/>
            <a:ext cx="0" cy="402436"/>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41" name="TekstSylinder 40"/>
          <p:cNvSpPr txBox="1"/>
          <p:nvPr/>
        </p:nvSpPr>
        <p:spPr>
          <a:xfrm>
            <a:off x="5364088" y="4876140"/>
            <a:ext cx="2820161" cy="1569660"/>
          </a:xfrm>
          <a:prstGeom prst="rect">
            <a:avLst/>
          </a:prstGeom>
          <a:noFill/>
        </p:spPr>
        <p:txBody>
          <a:bodyPr wrap="square" rtlCol="0">
            <a:spAutoFit/>
          </a:bodyPr>
          <a:lstStyle/>
          <a:p>
            <a:r>
              <a:rPr lang="nb-NO" sz="2400" dirty="0">
                <a:latin typeface="+mj-lt"/>
              </a:rPr>
              <a:t>Et kirkelig samlivs-utvalg anbefalte kjønnsnøytral teologi og liturgi.</a:t>
            </a:r>
          </a:p>
        </p:txBody>
      </p:sp>
      <p:cxnSp>
        <p:nvCxnSpPr>
          <p:cNvPr id="52" name="Rett linje 51"/>
          <p:cNvCxnSpPr/>
          <p:nvPr/>
        </p:nvCxnSpPr>
        <p:spPr>
          <a:xfrm flipH="1" flipV="1">
            <a:off x="6372200" y="4398498"/>
            <a:ext cx="144016" cy="479954"/>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17" name="TekstSylinder 16"/>
          <p:cNvSpPr txBox="1"/>
          <p:nvPr/>
        </p:nvSpPr>
        <p:spPr>
          <a:xfrm>
            <a:off x="6012160" y="2204864"/>
            <a:ext cx="3096344" cy="1200329"/>
          </a:xfrm>
          <a:prstGeom prst="rect">
            <a:avLst/>
          </a:prstGeom>
          <a:noFill/>
        </p:spPr>
        <p:txBody>
          <a:bodyPr wrap="square" rtlCol="0">
            <a:spAutoFit/>
          </a:bodyPr>
          <a:lstStyle/>
          <a:p>
            <a:r>
              <a:rPr lang="nb-NO" sz="2400" dirty="0">
                <a:latin typeface="+mj-lt"/>
              </a:rPr>
              <a:t>Kirkemøtet vedtok å innføre likekjønnet teologi og liturgi.</a:t>
            </a:r>
          </a:p>
        </p:txBody>
      </p:sp>
      <p:cxnSp>
        <p:nvCxnSpPr>
          <p:cNvPr id="19" name="Rett linje 18"/>
          <p:cNvCxnSpPr>
            <a:cxnSpLocks/>
          </p:cNvCxnSpPr>
          <p:nvPr/>
        </p:nvCxnSpPr>
        <p:spPr>
          <a:xfrm>
            <a:off x="7452320" y="3484934"/>
            <a:ext cx="0" cy="427797"/>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pic>
        <p:nvPicPr>
          <p:cNvPr id="2050" name="Picture 2" descr="https://upload.wikimedia.org/wikipedia/commons/thumb/8/8f/Den_norske_kirkes_v%C3%A5pen.svg/200px-Den_norske_kirkes_v%C3%A5p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93296"/>
            <a:ext cx="1008574" cy="123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73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30" grpId="0"/>
      <p:bldP spid="41"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0" y="2710661"/>
            <a:ext cx="9144000" cy="1938992"/>
          </a:xfrm>
          <a:prstGeom prst="rect">
            <a:avLst/>
          </a:prstGeom>
          <a:noFill/>
        </p:spPr>
        <p:txBody>
          <a:bodyPr wrap="square" rtlCol="0">
            <a:spAutoFit/>
          </a:bodyPr>
          <a:lstStyle/>
          <a:p>
            <a:pPr algn="ctr">
              <a:lnSpc>
                <a:spcPct val="150000"/>
              </a:lnSpc>
            </a:pPr>
            <a:r>
              <a:rPr lang="nb-NO" sz="2000" dirty="0">
                <a:solidFill>
                  <a:srgbClr val="C00000"/>
                </a:solidFill>
                <a:latin typeface="+mj-lt"/>
              </a:rPr>
              <a:t>«Derfor skal </a:t>
            </a:r>
            <a:r>
              <a:rPr lang="nb-NO" sz="2000" b="1" u="sng" dirty="0">
                <a:solidFill>
                  <a:srgbClr val="C00000"/>
                </a:solidFill>
                <a:latin typeface="+mj-lt"/>
              </a:rPr>
              <a:t>mannen</a:t>
            </a:r>
            <a:r>
              <a:rPr lang="nb-NO" sz="2000" b="1" dirty="0">
                <a:solidFill>
                  <a:srgbClr val="C00000"/>
                </a:solidFill>
                <a:latin typeface="+mj-lt"/>
              </a:rPr>
              <a:t>  </a:t>
            </a:r>
            <a:r>
              <a:rPr lang="nb-NO" sz="2000" b="1" u="sng" dirty="0">
                <a:solidFill>
                  <a:srgbClr val="C00000"/>
                </a:solidFill>
                <a:latin typeface="+mj-lt"/>
              </a:rPr>
              <a:t>forlate</a:t>
            </a:r>
            <a:r>
              <a:rPr lang="nb-NO" sz="2000" b="1" dirty="0">
                <a:solidFill>
                  <a:srgbClr val="C00000"/>
                </a:solidFill>
                <a:latin typeface="+mj-lt"/>
              </a:rPr>
              <a:t> </a:t>
            </a:r>
          </a:p>
          <a:p>
            <a:pPr algn="ctr">
              <a:lnSpc>
                <a:spcPct val="150000"/>
              </a:lnSpc>
            </a:pPr>
            <a:r>
              <a:rPr lang="nb-NO" sz="2000" b="1" u="sng" dirty="0">
                <a:solidFill>
                  <a:srgbClr val="C00000"/>
                </a:solidFill>
                <a:latin typeface="+mj-lt"/>
              </a:rPr>
              <a:t>sin far og sin mor</a:t>
            </a:r>
            <a:r>
              <a:rPr lang="nb-NO" sz="2000" b="1" dirty="0">
                <a:solidFill>
                  <a:srgbClr val="C00000"/>
                </a:solidFill>
                <a:latin typeface="+mj-lt"/>
              </a:rPr>
              <a:t> </a:t>
            </a:r>
            <a:r>
              <a:rPr lang="nb-NO" sz="2000" dirty="0">
                <a:solidFill>
                  <a:srgbClr val="C00000"/>
                </a:solidFill>
                <a:latin typeface="+mj-lt"/>
              </a:rPr>
              <a:t>og</a:t>
            </a:r>
          </a:p>
          <a:p>
            <a:pPr algn="ctr">
              <a:lnSpc>
                <a:spcPct val="150000"/>
              </a:lnSpc>
            </a:pPr>
            <a:r>
              <a:rPr lang="nb-NO" sz="2000" b="1" u="sng" dirty="0">
                <a:solidFill>
                  <a:srgbClr val="C00000"/>
                </a:solidFill>
                <a:latin typeface="+mj-lt"/>
              </a:rPr>
              <a:t>holde fast ved</a:t>
            </a:r>
            <a:r>
              <a:rPr lang="nb-NO" sz="2000" b="1" dirty="0">
                <a:solidFill>
                  <a:srgbClr val="C00000"/>
                </a:solidFill>
                <a:latin typeface="+mj-lt"/>
              </a:rPr>
              <a:t>  </a:t>
            </a:r>
            <a:r>
              <a:rPr lang="nb-NO" sz="2000" b="1" u="sng" dirty="0">
                <a:solidFill>
                  <a:srgbClr val="C00000"/>
                </a:solidFill>
                <a:latin typeface="+mj-lt"/>
              </a:rPr>
              <a:t>sin kvinne</a:t>
            </a:r>
            <a:r>
              <a:rPr lang="nb-NO" sz="2000" b="1" dirty="0">
                <a:solidFill>
                  <a:srgbClr val="C00000"/>
                </a:solidFill>
                <a:latin typeface="+mj-lt"/>
              </a:rPr>
              <a:t>, </a:t>
            </a:r>
          </a:p>
          <a:p>
            <a:pPr algn="ctr">
              <a:lnSpc>
                <a:spcPct val="150000"/>
              </a:lnSpc>
            </a:pPr>
            <a:r>
              <a:rPr lang="nb-NO" sz="2000" dirty="0">
                <a:solidFill>
                  <a:srgbClr val="C00000"/>
                </a:solidFill>
                <a:latin typeface="+mj-lt"/>
              </a:rPr>
              <a:t>og</a:t>
            </a:r>
            <a:r>
              <a:rPr lang="nb-NO" sz="2000" b="1" dirty="0">
                <a:solidFill>
                  <a:srgbClr val="C00000"/>
                </a:solidFill>
                <a:latin typeface="+mj-lt"/>
              </a:rPr>
              <a:t> </a:t>
            </a:r>
            <a:r>
              <a:rPr lang="nb-NO" sz="2000" b="1" u="sng" dirty="0">
                <a:solidFill>
                  <a:srgbClr val="C00000"/>
                </a:solidFill>
                <a:latin typeface="+mj-lt"/>
              </a:rPr>
              <a:t>de to</a:t>
            </a:r>
            <a:r>
              <a:rPr lang="nb-NO" sz="2000" b="1" dirty="0">
                <a:solidFill>
                  <a:srgbClr val="C00000"/>
                </a:solidFill>
                <a:latin typeface="+mj-lt"/>
              </a:rPr>
              <a:t> </a:t>
            </a:r>
            <a:r>
              <a:rPr lang="nb-NO" sz="2000" dirty="0">
                <a:solidFill>
                  <a:srgbClr val="C00000"/>
                </a:solidFill>
                <a:latin typeface="+mj-lt"/>
              </a:rPr>
              <a:t>skal</a:t>
            </a:r>
            <a:r>
              <a:rPr lang="nb-NO" sz="2000" b="1" dirty="0">
                <a:solidFill>
                  <a:srgbClr val="C00000"/>
                </a:solidFill>
                <a:latin typeface="+mj-lt"/>
              </a:rPr>
              <a:t> </a:t>
            </a:r>
            <a:r>
              <a:rPr lang="nb-NO" sz="2000" b="1" u="sng" dirty="0">
                <a:solidFill>
                  <a:srgbClr val="C00000"/>
                </a:solidFill>
                <a:latin typeface="+mj-lt"/>
              </a:rPr>
              <a:t>være</a:t>
            </a:r>
            <a:r>
              <a:rPr lang="nb-NO" sz="2000" b="1" dirty="0">
                <a:solidFill>
                  <a:srgbClr val="C00000"/>
                </a:solidFill>
                <a:latin typeface="+mj-lt"/>
              </a:rPr>
              <a:t>  </a:t>
            </a:r>
            <a:r>
              <a:rPr lang="nb-NO" sz="2000" b="1" u="sng" dirty="0">
                <a:solidFill>
                  <a:srgbClr val="C00000"/>
                </a:solidFill>
                <a:latin typeface="+mj-lt"/>
              </a:rPr>
              <a:t>én kropp</a:t>
            </a:r>
            <a:r>
              <a:rPr lang="nb-NO" sz="2000" dirty="0">
                <a:solidFill>
                  <a:srgbClr val="C00000"/>
                </a:solidFill>
              </a:rPr>
              <a:t>.</a:t>
            </a:r>
            <a:r>
              <a:rPr lang="nb-NO" sz="2000" dirty="0">
                <a:solidFill>
                  <a:srgbClr val="C00000"/>
                </a:solidFill>
                <a:latin typeface="Arial" panose="020B0604020202020204" pitchFamily="34" charset="0"/>
                <a:cs typeface="Arial" panose="020B0604020202020204" pitchFamily="34" charset="0"/>
              </a:rPr>
              <a:t>»</a:t>
            </a:r>
          </a:p>
        </p:txBody>
      </p:sp>
      <p:sp>
        <p:nvSpPr>
          <p:cNvPr id="3" name="TekstSylinder 2"/>
          <p:cNvSpPr txBox="1"/>
          <p:nvPr/>
        </p:nvSpPr>
        <p:spPr>
          <a:xfrm>
            <a:off x="0" y="980728"/>
            <a:ext cx="9144000" cy="738664"/>
          </a:xfrm>
          <a:prstGeom prst="rect">
            <a:avLst/>
          </a:prstGeom>
          <a:noFill/>
        </p:spPr>
        <p:txBody>
          <a:bodyPr wrap="square" rtlCol="0">
            <a:spAutoFit/>
          </a:bodyPr>
          <a:lstStyle/>
          <a:p>
            <a:pPr algn="ctr"/>
            <a:r>
              <a:rPr lang="nb-NO" sz="2400" b="1" dirty="0">
                <a:latin typeface="+mj-lt"/>
              </a:rPr>
              <a:t>1 Mosebok 2,24  </a:t>
            </a:r>
            <a:r>
              <a:rPr lang="nb-NO" sz="2400" b="1" dirty="0">
                <a:latin typeface="+mj-lt"/>
                <a:sym typeface="Wingdings"/>
              </a:rPr>
              <a:t> </a:t>
            </a:r>
            <a:r>
              <a:rPr lang="nb-NO" sz="2400" b="1" dirty="0">
                <a:latin typeface="+mj-lt"/>
              </a:rPr>
              <a:t> Matteus 19,5  </a:t>
            </a:r>
            <a:r>
              <a:rPr lang="nb-NO" sz="2400" b="1" dirty="0">
                <a:latin typeface="+mj-lt"/>
                <a:sym typeface="Wingdings"/>
              </a:rPr>
              <a:t> </a:t>
            </a:r>
            <a:r>
              <a:rPr lang="nb-NO" sz="2400" b="1" dirty="0">
                <a:latin typeface="+mj-lt"/>
              </a:rPr>
              <a:t> Markus 10,7-8</a:t>
            </a:r>
          </a:p>
          <a:p>
            <a:pPr algn="ctr"/>
            <a:r>
              <a:rPr lang="nb-NO" i="1" dirty="0">
                <a:latin typeface="+mj-lt"/>
              </a:rPr>
              <a:t>(Bibel 2011)</a:t>
            </a:r>
          </a:p>
        </p:txBody>
      </p:sp>
      <p:cxnSp>
        <p:nvCxnSpPr>
          <p:cNvPr id="5" name="Rett pil 4"/>
          <p:cNvCxnSpPr/>
          <p:nvPr/>
        </p:nvCxnSpPr>
        <p:spPr>
          <a:xfrm flipV="1">
            <a:off x="4788026" y="2564906"/>
            <a:ext cx="5276" cy="3046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a:off x="6228184" y="3933058"/>
            <a:ext cx="462608" cy="37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4644008" y="4581130"/>
            <a:ext cx="0" cy="247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Rett pil 13"/>
          <p:cNvCxnSpPr/>
          <p:nvPr/>
        </p:nvCxnSpPr>
        <p:spPr>
          <a:xfrm flipV="1">
            <a:off x="6300192" y="2626459"/>
            <a:ext cx="390600" cy="3076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Rett pil 14"/>
          <p:cNvCxnSpPr/>
          <p:nvPr/>
        </p:nvCxnSpPr>
        <p:spPr>
          <a:xfrm flipH="1">
            <a:off x="2123728" y="4077074"/>
            <a:ext cx="864096" cy="5439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Rett pil 15"/>
          <p:cNvCxnSpPr/>
          <p:nvPr/>
        </p:nvCxnSpPr>
        <p:spPr>
          <a:xfrm>
            <a:off x="5711302" y="4569382"/>
            <a:ext cx="979492"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Rett pil 16"/>
          <p:cNvCxnSpPr>
            <a:endCxn id="34" idx="0"/>
          </p:cNvCxnSpPr>
          <p:nvPr/>
        </p:nvCxnSpPr>
        <p:spPr>
          <a:xfrm flipH="1">
            <a:off x="2735796" y="4621066"/>
            <a:ext cx="612072" cy="960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kstSylinder 25"/>
          <p:cNvSpPr txBox="1"/>
          <p:nvPr/>
        </p:nvSpPr>
        <p:spPr>
          <a:xfrm>
            <a:off x="467544" y="1916834"/>
            <a:ext cx="2448272" cy="1015663"/>
          </a:xfrm>
          <a:prstGeom prst="rect">
            <a:avLst/>
          </a:prstGeom>
          <a:noFill/>
        </p:spPr>
        <p:txBody>
          <a:bodyPr wrap="square" rtlCol="0">
            <a:spAutoFit/>
          </a:bodyPr>
          <a:lstStyle/>
          <a:p>
            <a:r>
              <a:rPr lang="nb-NO" sz="2000" dirty="0">
                <a:latin typeface="+mj-lt"/>
              </a:rPr>
              <a:t>Den naturlige familien med </a:t>
            </a:r>
            <a:br>
              <a:rPr lang="nb-NO" sz="2000" dirty="0">
                <a:latin typeface="+mj-lt"/>
              </a:rPr>
            </a:br>
            <a:r>
              <a:rPr lang="nb-NO" sz="2000" dirty="0">
                <a:latin typeface="+mj-lt"/>
              </a:rPr>
              <a:t>mor og far</a:t>
            </a:r>
          </a:p>
        </p:txBody>
      </p:sp>
      <p:sp>
        <p:nvSpPr>
          <p:cNvPr id="29" name="TekstSylinder 28"/>
          <p:cNvSpPr txBox="1"/>
          <p:nvPr/>
        </p:nvSpPr>
        <p:spPr>
          <a:xfrm>
            <a:off x="395536" y="4365106"/>
            <a:ext cx="2160240" cy="1015663"/>
          </a:xfrm>
          <a:prstGeom prst="rect">
            <a:avLst/>
          </a:prstGeom>
          <a:noFill/>
        </p:spPr>
        <p:txBody>
          <a:bodyPr wrap="square" rtlCol="0">
            <a:spAutoFit/>
          </a:bodyPr>
          <a:lstStyle/>
          <a:p>
            <a:r>
              <a:rPr lang="nb-NO" sz="2000" dirty="0">
                <a:latin typeface="+mj-lt"/>
              </a:rPr>
              <a:t>Ny familie, </a:t>
            </a:r>
            <a:br>
              <a:rPr lang="nb-NO" sz="2000" dirty="0">
                <a:latin typeface="+mj-lt"/>
              </a:rPr>
            </a:br>
            <a:r>
              <a:rPr lang="nb-NO" sz="2000" dirty="0">
                <a:latin typeface="+mj-lt"/>
              </a:rPr>
              <a:t>ny sosial enhet, livslang trofasthet</a:t>
            </a:r>
          </a:p>
        </p:txBody>
      </p:sp>
      <p:sp>
        <p:nvSpPr>
          <p:cNvPr id="34" name="TekstSylinder 33"/>
          <p:cNvSpPr txBox="1"/>
          <p:nvPr/>
        </p:nvSpPr>
        <p:spPr>
          <a:xfrm>
            <a:off x="1619672" y="5581691"/>
            <a:ext cx="2232248" cy="1015663"/>
          </a:xfrm>
          <a:prstGeom prst="rect">
            <a:avLst/>
          </a:prstGeom>
          <a:noFill/>
        </p:spPr>
        <p:txBody>
          <a:bodyPr wrap="square" rtlCol="0">
            <a:spAutoFit/>
          </a:bodyPr>
          <a:lstStyle/>
          <a:p>
            <a:r>
              <a:rPr lang="nb-NO" sz="2000" dirty="0">
                <a:latin typeface="+mj-lt"/>
              </a:rPr>
              <a:t>Et par, bestående av én mann og </a:t>
            </a:r>
            <a:br>
              <a:rPr lang="nb-NO" sz="2000" dirty="0">
                <a:latin typeface="+mj-lt"/>
              </a:rPr>
            </a:br>
            <a:r>
              <a:rPr lang="nb-NO" sz="2000" dirty="0">
                <a:latin typeface="+mj-lt"/>
              </a:rPr>
              <a:t>én kvinne</a:t>
            </a:r>
          </a:p>
        </p:txBody>
      </p:sp>
      <p:cxnSp>
        <p:nvCxnSpPr>
          <p:cNvPr id="36" name="Rett pil 35"/>
          <p:cNvCxnSpPr/>
          <p:nvPr/>
        </p:nvCxnSpPr>
        <p:spPr>
          <a:xfrm flipH="1" flipV="1">
            <a:off x="1907704" y="2772481"/>
            <a:ext cx="1296144" cy="6565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kstSylinder 40"/>
          <p:cNvSpPr txBox="1"/>
          <p:nvPr/>
        </p:nvSpPr>
        <p:spPr>
          <a:xfrm>
            <a:off x="6732240" y="1916832"/>
            <a:ext cx="1769640" cy="1015663"/>
          </a:xfrm>
          <a:prstGeom prst="rect">
            <a:avLst/>
          </a:prstGeom>
          <a:noFill/>
        </p:spPr>
        <p:txBody>
          <a:bodyPr wrap="square" rtlCol="0">
            <a:spAutoFit/>
          </a:bodyPr>
          <a:lstStyle/>
          <a:p>
            <a:r>
              <a:rPr lang="nb-NO" sz="2000" dirty="0">
                <a:latin typeface="+mj-lt"/>
              </a:rPr>
              <a:t>Oppbrudd,</a:t>
            </a:r>
          </a:p>
          <a:p>
            <a:r>
              <a:rPr lang="nb-NO" sz="2000" dirty="0">
                <a:latin typeface="+mj-lt"/>
              </a:rPr>
              <a:t>ny livsfase, </a:t>
            </a:r>
            <a:br>
              <a:rPr lang="nb-NO" sz="2000" dirty="0">
                <a:latin typeface="+mj-lt"/>
              </a:rPr>
            </a:br>
            <a:r>
              <a:rPr lang="nb-NO" sz="2000" dirty="0">
                <a:latin typeface="+mj-lt"/>
              </a:rPr>
              <a:t>ny lojalitet</a:t>
            </a:r>
          </a:p>
        </p:txBody>
      </p:sp>
      <p:sp>
        <p:nvSpPr>
          <p:cNvPr id="42" name="TekstSylinder 41"/>
          <p:cNvSpPr txBox="1"/>
          <p:nvPr/>
        </p:nvSpPr>
        <p:spPr>
          <a:xfrm>
            <a:off x="3563888" y="1918573"/>
            <a:ext cx="2448272" cy="707886"/>
          </a:xfrm>
          <a:prstGeom prst="rect">
            <a:avLst/>
          </a:prstGeom>
          <a:noFill/>
        </p:spPr>
        <p:txBody>
          <a:bodyPr wrap="square" rtlCol="0">
            <a:spAutoFit/>
          </a:bodyPr>
          <a:lstStyle/>
          <a:p>
            <a:pPr algn="ctr"/>
            <a:r>
              <a:rPr lang="nb-NO" sz="2000" dirty="0">
                <a:latin typeface="+mj-lt"/>
              </a:rPr>
              <a:t>Voksen, </a:t>
            </a:r>
            <a:br>
              <a:rPr lang="nb-NO" sz="2000" dirty="0">
                <a:latin typeface="+mj-lt"/>
              </a:rPr>
            </a:br>
            <a:r>
              <a:rPr lang="nb-NO" sz="2000" dirty="0">
                <a:latin typeface="+mj-lt"/>
              </a:rPr>
              <a:t>selvstendig person</a:t>
            </a:r>
          </a:p>
        </p:txBody>
      </p:sp>
      <p:sp>
        <p:nvSpPr>
          <p:cNvPr id="43" name="TekstSylinder 42"/>
          <p:cNvSpPr txBox="1"/>
          <p:nvPr/>
        </p:nvSpPr>
        <p:spPr>
          <a:xfrm>
            <a:off x="5796136" y="5019278"/>
            <a:ext cx="3168352" cy="1323439"/>
          </a:xfrm>
          <a:prstGeom prst="rect">
            <a:avLst/>
          </a:prstGeom>
          <a:noFill/>
        </p:spPr>
        <p:txBody>
          <a:bodyPr wrap="square" rtlCol="0">
            <a:spAutoFit/>
          </a:bodyPr>
          <a:lstStyle/>
          <a:p>
            <a:r>
              <a:rPr lang="nb-NO" sz="2000" dirty="0">
                <a:latin typeface="+mj-lt"/>
              </a:rPr>
              <a:t>En unik enhet mellom mann og kvinne</a:t>
            </a:r>
            <a:br>
              <a:rPr lang="nb-NO" sz="2000" dirty="0">
                <a:latin typeface="+mj-lt"/>
              </a:rPr>
            </a:br>
            <a:r>
              <a:rPr lang="nb-NO" sz="2000" dirty="0">
                <a:latin typeface="+mj-lt"/>
                <a:sym typeface="Wingdings" panose="05000000000000000000" pitchFamily="2" charset="2"/>
              </a:rPr>
              <a:t> </a:t>
            </a:r>
            <a:r>
              <a:rPr lang="nb-NO" sz="2000" dirty="0">
                <a:latin typeface="+mj-lt"/>
              </a:rPr>
              <a:t>Familie og </a:t>
            </a:r>
          </a:p>
          <a:p>
            <a:r>
              <a:rPr lang="nb-NO" sz="2000" dirty="0">
                <a:latin typeface="+mj-lt"/>
              </a:rPr>
              <a:t>     foreldreskap</a:t>
            </a:r>
          </a:p>
        </p:txBody>
      </p:sp>
      <p:sp>
        <p:nvSpPr>
          <p:cNvPr id="44" name="TekstSylinder 43"/>
          <p:cNvSpPr txBox="1"/>
          <p:nvPr/>
        </p:nvSpPr>
        <p:spPr>
          <a:xfrm>
            <a:off x="0" y="344852"/>
            <a:ext cx="9144000" cy="615553"/>
          </a:xfrm>
          <a:prstGeom prst="rect">
            <a:avLst/>
          </a:prstGeom>
          <a:noFill/>
        </p:spPr>
        <p:txBody>
          <a:bodyPr wrap="square" rtlCol="0">
            <a:spAutoFit/>
          </a:bodyPr>
          <a:lstStyle/>
          <a:p>
            <a:pPr algn="ctr"/>
            <a:r>
              <a:rPr lang="nb-NO" sz="3400" b="1" dirty="0">
                <a:solidFill>
                  <a:srgbClr val="7030A0"/>
                </a:solidFill>
                <a:latin typeface="Arial Black" panose="020B0A04020102020204" pitchFamily="34" charset="0"/>
              </a:rPr>
              <a:t>En bibelsk forståelse av ekteskapet</a:t>
            </a:r>
          </a:p>
        </p:txBody>
      </p:sp>
      <p:sp>
        <p:nvSpPr>
          <p:cNvPr id="57" name="TekstSylinder 56"/>
          <p:cNvSpPr txBox="1"/>
          <p:nvPr/>
        </p:nvSpPr>
        <p:spPr>
          <a:xfrm>
            <a:off x="6732240" y="3429002"/>
            <a:ext cx="2232248" cy="1323439"/>
          </a:xfrm>
          <a:prstGeom prst="rect">
            <a:avLst/>
          </a:prstGeom>
          <a:noFill/>
        </p:spPr>
        <p:txBody>
          <a:bodyPr wrap="square" rtlCol="0">
            <a:spAutoFit/>
          </a:bodyPr>
          <a:lstStyle/>
          <a:p>
            <a:r>
              <a:rPr lang="nb-NO" sz="2000" dirty="0">
                <a:latin typeface="+mj-lt"/>
              </a:rPr>
              <a:t>Mann og kvinne, </a:t>
            </a:r>
          </a:p>
          <a:p>
            <a:r>
              <a:rPr lang="nb-NO" sz="2000" dirty="0">
                <a:latin typeface="+mj-lt"/>
              </a:rPr>
              <a:t>to kjønn som tilhører og utfyller hverandre</a:t>
            </a:r>
          </a:p>
        </p:txBody>
      </p:sp>
      <p:sp>
        <p:nvSpPr>
          <p:cNvPr id="71" name="TekstSylinder 70"/>
          <p:cNvSpPr txBox="1"/>
          <p:nvPr/>
        </p:nvSpPr>
        <p:spPr>
          <a:xfrm>
            <a:off x="4006488" y="4869162"/>
            <a:ext cx="1717640" cy="1661993"/>
          </a:xfrm>
          <a:prstGeom prst="rect">
            <a:avLst/>
          </a:prstGeom>
          <a:noFill/>
        </p:spPr>
        <p:txBody>
          <a:bodyPr wrap="square" rtlCol="0">
            <a:spAutoFit/>
          </a:bodyPr>
          <a:lstStyle/>
          <a:p>
            <a:r>
              <a:rPr lang="nb-NO" sz="2000" dirty="0">
                <a:latin typeface="+mj-lt"/>
              </a:rPr>
              <a:t>Prosess med kjærlighet, læring og utvikling</a:t>
            </a:r>
          </a:p>
          <a:p>
            <a:endParaRPr lang="nb-NO" dirty="0"/>
          </a:p>
        </p:txBody>
      </p:sp>
      <p:pic>
        <p:nvPicPr>
          <p:cNvPr id="22" name="Bild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90636">
            <a:off x="10146471" y="6264495"/>
            <a:ext cx="780695" cy="549079"/>
          </a:xfrm>
          <a:prstGeom prst="rect">
            <a:avLst/>
          </a:prstGeom>
        </p:spPr>
      </p:pic>
      <p:pic>
        <p:nvPicPr>
          <p:cNvPr id="4" name="Bil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3228680"/>
            <a:ext cx="1619672" cy="920400"/>
          </a:xfrm>
          <a:prstGeom prst="rect">
            <a:avLst/>
          </a:prstGeom>
          <a:ln>
            <a:solidFill>
              <a:schemeClr val="tx1"/>
            </a:solidFill>
          </a:ln>
        </p:spPr>
      </p:pic>
    </p:spTree>
    <p:extLst>
      <p:ext uri="{BB962C8B-B14F-4D97-AF65-F5344CB8AC3E}">
        <p14:creationId xmlns:p14="http://schemas.microsoft.com/office/powerpoint/2010/main" val="85588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4" grpId="0"/>
      <p:bldP spid="41" grpId="0"/>
      <p:bldP spid="42" grpId="0"/>
      <p:bldP spid="43" grpId="0"/>
      <p:bldP spid="57" grpId="0"/>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683568" y="305361"/>
            <a:ext cx="7848872" cy="1200329"/>
          </a:xfrm>
          <a:prstGeom prst="rect">
            <a:avLst/>
          </a:prstGeom>
          <a:noFill/>
        </p:spPr>
        <p:txBody>
          <a:bodyPr wrap="square" rtlCol="0">
            <a:spAutoFit/>
          </a:bodyPr>
          <a:lstStyle/>
          <a:p>
            <a:pPr algn="ctr"/>
            <a:r>
              <a:rPr lang="nb-NO" sz="4000" dirty="0">
                <a:solidFill>
                  <a:srgbClr val="7030A0"/>
                </a:solidFill>
                <a:latin typeface="Arial Black" panose="020B0A04020102020204" pitchFamily="34" charset="0"/>
              </a:rPr>
              <a:t>Utfordringen </a:t>
            </a:r>
            <a:br>
              <a:rPr lang="nb-NO" sz="4000" dirty="0">
                <a:solidFill>
                  <a:srgbClr val="7030A0"/>
                </a:solidFill>
                <a:latin typeface="Arial Black" panose="020B0A04020102020204" pitchFamily="34" charset="0"/>
              </a:rPr>
            </a:br>
            <a:r>
              <a:rPr lang="nb-NO" sz="3200" b="1" dirty="0">
                <a:latin typeface="+mj-lt"/>
              </a:rPr>
              <a:t>fra den radikale kjønnsideologien</a:t>
            </a:r>
            <a:endParaRPr lang="nb-NO" sz="1600" b="1" dirty="0">
              <a:latin typeface="+mj-lt"/>
            </a:endParaRPr>
          </a:p>
        </p:txBody>
      </p:sp>
      <p:sp>
        <p:nvSpPr>
          <p:cNvPr id="6" name="TekstSylinder 5"/>
          <p:cNvSpPr txBox="1"/>
          <p:nvPr/>
        </p:nvSpPr>
        <p:spPr>
          <a:xfrm>
            <a:off x="467544" y="1721996"/>
            <a:ext cx="8064896" cy="5709255"/>
          </a:xfrm>
          <a:prstGeom prst="rect">
            <a:avLst/>
          </a:prstGeom>
          <a:noFill/>
        </p:spPr>
        <p:txBody>
          <a:bodyPr wrap="square" rtlCol="0">
            <a:spAutoFit/>
          </a:bodyPr>
          <a:lstStyle/>
          <a:p>
            <a:r>
              <a:rPr lang="nb-NO" sz="2200" dirty="0">
                <a:latin typeface="+mj-lt"/>
              </a:rPr>
              <a:t>Hovedutfordringen i debatten om samliv og ekteskap er ikke homofili, men den nye, radikale kjønnstenkningen. Den </a:t>
            </a:r>
            <a:r>
              <a:rPr lang="nb-NO" sz="2200" dirty="0">
                <a:latin typeface="Arial" panose="020B0604020202020204" pitchFamily="34" charset="0"/>
                <a:cs typeface="Arial" panose="020B0604020202020204" pitchFamily="34" charset="0"/>
              </a:rPr>
              <a:t>kolliderer med grunnleggende sannheter i kristen samlivsetikk. </a:t>
            </a:r>
            <a:br>
              <a:rPr lang="nb-NO" sz="2400" dirty="0">
                <a:latin typeface="Arial" panose="020B0604020202020204" pitchFamily="34" charset="0"/>
                <a:cs typeface="Arial" panose="020B0604020202020204" pitchFamily="34" charset="0"/>
              </a:rPr>
            </a:br>
            <a:br>
              <a:rPr lang="nb-NO" sz="900" dirty="0">
                <a:latin typeface="Arial" panose="020B0604020202020204" pitchFamily="34" charset="0"/>
                <a:cs typeface="Arial" panose="020B0604020202020204" pitchFamily="34" charset="0"/>
              </a:rPr>
            </a:br>
            <a:endParaRPr lang="nb-NO" sz="600" dirty="0">
              <a:latin typeface="Arial" panose="020B0604020202020204" pitchFamily="34" charset="0"/>
              <a:cs typeface="Arial" panose="020B0604020202020204" pitchFamily="34" charset="0"/>
            </a:endParaRPr>
          </a:p>
          <a:p>
            <a:pPr>
              <a:lnSpc>
                <a:spcPts val="4200"/>
              </a:lnSpc>
            </a:pPr>
            <a:r>
              <a:rPr lang="nb-NO" sz="2800" dirty="0">
                <a:latin typeface="Arial" panose="020B0604020202020204" pitchFamily="34" charset="0"/>
                <a:cs typeface="Arial" panose="020B0604020202020204" pitchFamily="34" charset="0"/>
              </a:rPr>
              <a:t>	1. </a:t>
            </a:r>
            <a:r>
              <a:rPr lang="nb-NO" sz="2800" b="1" dirty="0">
                <a:latin typeface="Arial" panose="020B0604020202020204" pitchFamily="34" charset="0"/>
                <a:cs typeface="Arial" panose="020B0604020202020204" pitchFamily="34" charset="0"/>
              </a:rPr>
              <a:t>Kjønn</a:t>
            </a:r>
            <a:endParaRPr lang="nb-NO" sz="2800" dirty="0">
              <a:latin typeface="Arial" panose="020B0604020202020204" pitchFamily="34" charset="0"/>
              <a:cs typeface="Arial" panose="020B0604020202020204" pitchFamily="34" charset="0"/>
            </a:endParaRPr>
          </a:p>
          <a:p>
            <a:pPr>
              <a:lnSpc>
                <a:spcPts val="4200"/>
              </a:lnSpc>
            </a:pPr>
            <a:r>
              <a:rPr lang="nb-NO" sz="2800" dirty="0">
                <a:latin typeface="Arial" panose="020B0604020202020204" pitchFamily="34" charset="0"/>
                <a:cs typeface="Arial" panose="020B0604020202020204" pitchFamily="34" charset="0"/>
              </a:rPr>
              <a:t>	2. </a:t>
            </a:r>
            <a:r>
              <a:rPr lang="nb-NO" sz="2800" b="1" dirty="0">
                <a:latin typeface="Arial" panose="020B0604020202020204" pitchFamily="34" charset="0"/>
                <a:cs typeface="Arial" panose="020B0604020202020204" pitchFamily="34" charset="0"/>
              </a:rPr>
              <a:t>Seksualitet</a:t>
            </a:r>
            <a:endParaRPr lang="nb-NO" sz="2800" dirty="0">
              <a:latin typeface="Arial" panose="020B0604020202020204" pitchFamily="34" charset="0"/>
              <a:cs typeface="Arial" panose="020B0604020202020204" pitchFamily="34" charset="0"/>
            </a:endParaRPr>
          </a:p>
          <a:p>
            <a:pPr>
              <a:lnSpc>
                <a:spcPts val="4200"/>
              </a:lnSpc>
            </a:pPr>
            <a:r>
              <a:rPr lang="nb-NO" sz="2800" dirty="0">
                <a:latin typeface="Arial" panose="020B0604020202020204" pitchFamily="34" charset="0"/>
                <a:cs typeface="Arial" panose="020B0604020202020204" pitchFamily="34" charset="0"/>
              </a:rPr>
              <a:t>	3. </a:t>
            </a:r>
            <a:r>
              <a:rPr lang="nb-NO" sz="2800" b="1" dirty="0">
                <a:latin typeface="Arial" panose="020B0604020202020204" pitchFamily="34" charset="0"/>
                <a:cs typeface="Arial" panose="020B0604020202020204" pitchFamily="34" charset="0"/>
              </a:rPr>
              <a:t>Foreldreskap</a:t>
            </a:r>
            <a:endParaRPr lang="nb-NO" sz="2800" dirty="0">
              <a:latin typeface="Arial" panose="020B0604020202020204" pitchFamily="34" charset="0"/>
              <a:cs typeface="Arial" panose="020B0604020202020204" pitchFamily="34" charset="0"/>
            </a:endParaRPr>
          </a:p>
          <a:p>
            <a:pPr>
              <a:lnSpc>
                <a:spcPts val="4200"/>
              </a:lnSpc>
            </a:pPr>
            <a:r>
              <a:rPr lang="nb-NO" sz="2800" dirty="0">
                <a:latin typeface="Arial" panose="020B0604020202020204" pitchFamily="34" charset="0"/>
                <a:cs typeface="Arial" panose="020B0604020202020204" pitchFamily="34" charset="0"/>
              </a:rPr>
              <a:t>	4. </a:t>
            </a:r>
            <a:r>
              <a:rPr lang="nb-NO" sz="2800" b="1" dirty="0">
                <a:latin typeface="Arial" panose="020B0604020202020204" pitchFamily="34" charset="0"/>
                <a:cs typeface="Arial" panose="020B0604020202020204" pitchFamily="34" charset="0"/>
              </a:rPr>
              <a:t>Barn</a:t>
            </a:r>
            <a:endParaRPr lang="nb-NO" sz="2800" dirty="0">
              <a:latin typeface="Arial" panose="020B0604020202020204" pitchFamily="34" charset="0"/>
              <a:cs typeface="Arial" panose="020B0604020202020204" pitchFamily="34" charset="0"/>
            </a:endParaRPr>
          </a:p>
          <a:p>
            <a:pPr>
              <a:lnSpc>
                <a:spcPts val="4200"/>
              </a:lnSpc>
            </a:pPr>
            <a:r>
              <a:rPr lang="nb-NO" sz="2800" dirty="0">
                <a:latin typeface="Arial" panose="020B0604020202020204" pitchFamily="34" charset="0"/>
                <a:cs typeface="Arial" panose="020B0604020202020204" pitchFamily="34" charset="0"/>
              </a:rPr>
              <a:t>	5. </a:t>
            </a:r>
            <a:r>
              <a:rPr lang="nb-NO" sz="2800" b="1" dirty="0">
                <a:latin typeface="Arial" panose="020B0604020202020204" pitchFamily="34" charset="0"/>
                <a:cs typeface="Arial" panose="020B0604020202020204" pitchFamily="34" charset="0"/>
              </a:rPr>
              <a:t>Ekteskap</a:t>
            </a:r>
            <a:endParaRPr lang="nb-NO" sz="2800" dirty="0">
              <a:latin typeface="Arial" panose="020B0604020202020204" pitchFamily="34" charset="0"/>
              <a:cs typeface="Arial" panose="020B0604020202020204" pitchFamily="34" charset="0"/>
            </a:endParaRPr>
          </a:p>
          <a:p>
            <a:pPr>
              <a:lnSpc>
                <a:spcPts val="4200"/>
              </a:lnSpc>
            </a:pPr>
            <a:r>
              <a:rPr lang="nb-NO" sz="2800" dirty="0">
                <a:latin typeface="Arial" panose="020B0604020202020204" pitchFamily="34" charset="0"/>
                <a:cs typeface="Arial" panose="020B0604020202020204" pitchFamily="34" charset="0"/>
              </a:rPr>
              <a:t>	6. </a:t>
            </a:r>
            <a:r>
              <a:rPr lang="nb-NO" sz="2800" b="1" dirty="0">
                <a:latin typeface="Arial" panose="020B0604020202020204" pitchFamily="34" charset="0"/>
                <a:cs typeface="Arial" panose="020B0604020202020204" pitchFamily="34" charset="0"/>
              </a:rPr>
              <a:t>Familie</a:t>
            </a:r>
            <a:endParaRPr lang="nb-NO" sz="2800" dirty="0">
              <a:latin typeface="Arial" panose="020B0604020202020204" pitchFamily="34" charset="0"/>
              <a:cs typeface="Arial" panose="020B0604020202020204" pitchFamily="34" charset="0"/>
            </a:endParaRPr>
          </a:p>
          <a:p>
            <a:endParaRPr lang="nb-NO" sz="900" dirty="0"/>
          </a:p>
          <a:p>
            <a:br>
              <a:rPr lang="nb-NO" sz="2200" i="1" dirty="0">
                <a:latin typeface="Arial" panose="020B0604020202020204" pitchFamily="34" charset="0"/>
                <a:cs typeface="Arial" panose="020B0604020202020204" pitchFamily="34" charset="0"/>
              </a:rPr>
            </a:br>
            <a:br>
              <a:rPr lang="nb-NO" sz="2400" i="1" dirty="0">
                <a:latin typeface="Arial" panose="020B0604020202020204" pitchFamily="34" charset="0"/>
                <a:cs typeface="Arial" panose="020B0604020202020204" pitchFamily="34" charset="0"/>
              </a:rPr>
            </a:br>
            <a:endParaRPr lang="nb-NO" sz="2200" i="1" dirty="0">
              <a:latin typeface="Arial" panose="020B0604020202020204" pitchFamily="34" charset="0"/>
              <a:cs typeface="Arial" panose="020B0604020202020204" pitchFamily="34" charset="0"/>
            </a:endParaRPr>
          </a:p>
        </p:txBody>
      </p:sp>
      <p:pic>
        <p:nvPicPr>
          <p:cNvPr id="7" name="Picture 2" descr="Bilderesultat for eXTENDED FAMILY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0812" y="3150652"/>
            <a:ext cx="4274136" cy="294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10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39552" y="548682"/>
            <a:ext cx="8712968" cy="6186309"/>
          </a:xfrm>
          <a:prstGeom prst="rect">
            <a:avLst/>
          </a:prstGeom>
        </p:spPr>
        <p:txBody>
          <a:bodyPr wrap="square">
            <a:spAutoFit/>
          </a:bodyPr>
          <a:lstStyle/>
          <a:p>
            <a:r>
              <a:rPr lang="nb-NO" sz="3600" dirty="0">
                <a:solidFill>
                  <a:srgbClr val="7030A0"/>
                </a:solidFill>
                <a:latin typeface="Arial Black" panose="020B0A04020102020204" pitchFamily="34" charset="0"/>
              </a:rPr>
              <a:t>Hva er </a:t>
            </a:r>
          </a:p>
          <a:p>
            <a:r>
              <a:rPr lang="nb-NO" sz="3600" dirty="0">
                <a:solidFill>
                  <a:srgbClr val="7030A0"/>
                </a:solidFill>
                <a:latin typeface="Arial Black" panose="020B0A04020102020204" pitchFamily="34" charset="0"/>
              </a:rPr>
              <a:t>TOLERANSE?</a:t>
            </a:r>
            <a:br>
              <a:rPr lang="nb-NO" sz="2000" b="1" dirty="0">
                <a:solidFill>
                  <a:srgbClr val="7030A0"/>
                </a:solidFill>
              </a:rPr>
            </a:br>
            <a:endParaRPr lang="nb-NO" sz="4400" b="1" dirty="0">
              <a:solidFill>
                <a:srgbClr val="7030A0"/>
              </a:solidFill>
            </a:endParaRPr>
          </a:p>
          <a:p>
            <a:r>
              <a:rPr lang="nb-NO" sz="2400" b="1" dirty="0">
                <a:latin typeface="+mj-lt"/>
              </a:rPr>
              <a:t>A. Misforstått oppfatning av toleranse:</a:t>
            </a:r>
          </a:p>
          <a:p>
            <a:br>
              <a:rPr lang="nb-NO" sz="600" dirty="0">
                <a:latin typeface="+mj-lt"/>
              </a:rPr>
            </a:br>
            <a:r>
              <a:rPr lang="nb-NO" sz="2400" i="1" dirty="0">
                <a:latin typeface="+mj-lt"/>
              </a:rPr>
              <a:t>«Du er bare tolerant hvis du mener at min mening og overbevisning er like bra som din.» </a:t>
            </a:r>
          </a:p>
          <a:p>
            <a:endParaRPr lang="nb-NO" sz="2000" dirty="0">
              <a:latin typeface="+mj-lt"/>
            </a:endParaRPr>
          </a:p>
          <a:p>
            <a:r>
              <a:rPr lang="nb-NO" sz="2400" b="1" dirty="0">
                <a:latin typeface="+mj-lt"/>
              </a:rPr>
              <a:t>B. Ekte toleranse:</a:t>
            </a:r>
            <a:br>
              <a:rPr lang="nb-NO" sz="2400" b="1" dirty="0">
                <a:latin typeface="+mj-lt"/>
              </a:rPr>
            </a:br>
            <a:endParaRPr lang="nb-NO" sz="900" b="1" dirty="0">
              <a:latin typeface="+mj-lt"/>
            </a:endParaRPr>
          </a:p>
          <a:p>
            <a:r>
              <a:rPr lang="nb-NO" sz="2400" i="1" dirty="0">
                <a:latin typeface="+mj-lt"/>
              </a:rPr>
              <a:t>«Jeg er dypt uenig med deg, men jeg vil uansett </a:t>
            </a:r>
          </a:p>
          <a:p>
            <a:r>
              <a:rPr lang="nb-NO" sz="2400" i="1" dirty="0">
                <a:latin typeface="+mj-lt"/>
              </a:rPr>
              <a:t>respektere og forsvare din rett til å mene det du gjør.»</a:t>
            </a:r>
            <a:br>
              <a:rPr lang="nb-NO" sz="2400" i="1" dirty="0">
                <a:latin typeface="+mj-lt"/>
              </a:rPr>
            </a:br>
            <a:endParaRPr lang="nb-NO" sz="2400" i="1" dirty="0">
              <a:latin typeface="+mj-lt"/>
            </a:endParaRPr>
          </a:p>
          <a:p>
            <a:r>
              <a:rPr lang="nb-NO" sz="2200" i="1" dirty="0">
                <a:latin typeface="+mj-lt"/>
              </a:rPr>
              <a:t>(Ofte kan det være nødvendig å tilføye: «Jeg håper du vil gjøre </a:t>
            </a:r>
            <a:br>
              <a:rPr lang="nb-NO" sz="2200" i="1" dirty="0">
                <a:latin typeface="+mj-lt"/>
              </a:rPr>
            </a:br>
            <a:r>
              <a:rPr lang="nb-NO" sz="2200" i="1" dirty="0">
                <a:latin typeface="+mj-lt"/>
              </a:rPr>
              <a:t>det samme overfor meg. Toleransen må være gjensidig, </a:t>
            </a:r>
          </a:p>
          <a:p>
            <a:r>
              <a:rPr lang="nb-NO" sz="2200" i="1" dirty="0">
                <a:latin typeface="+mj-lt"/>
              </a:rPr>
              <a:t>ikke enveiskjørt.»)</a:t>
            </a:r>
            <a:endParaRPr lang="nb-NO" sz="2200" dirty="0">
              <a:latin typeface="+mj-lt"/>
            </a:endParaRPr>
          </a:p>
          <a:p>
            <a:endParaRPr lang="nb-NO" sz="1100" dirty="0">
              <a:latin typeface="+mj-lt"/>
            </a:endParaRPr>
          </a:p>
        </p:txBody>
      </p:sp>
      <p:pic>
        <p:nvPicPr>
          <p:cNvPr id="2052" name="Picture 4" descr="home_collag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464" y="260650"/>
            <a:ext cx="4644008" cy="184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0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467544" y="413221"/>
            <a:ext cx="8280920" cy="6447919"/>
          </a:xfrm>
          <a:prstGeom prst="rect">
            <a:avLst/>
          </a:prstGeom>
        </p:spPr>
        <p:txBody>
          <a:bodyPr wrap="square">
            <a:spAutoFit/>
          </a:bodyPr>
          <a:lstStyle/>
          <a:p>
            <a:r>
              <a:rPr lang="nb-NO" sz="3600" b="1" dirty="0">
                <a:solidFill>
                  <a:srgbClr val="7030A0"/>
                </a:solidFill>
                <a:latin typeface="Arial Black" panose="020B0A04020102020204" pitchFamily="34" charset="0"/>
              </a:rPr>
              <a:t>To løgner om toleranse</a:t>
            </a:r>
            <a:br>
              <a:rPr lang="nb-NO" sz="1600" b="1" dirty="0"/>
            </a:br>
            <a:endParaRPr lang="nb-NO" sz="1050" b="1" dirty="0"/>
          </a:p>
          <a:p>
            <a:r>
              <a:rPr lang="nb-NO" sz="2200" dirty="0">
                <a:latin typeface="+mj-lt"/>
              </a:rPr>
              <a:t>Den kjente pastoren Rick Warren er forfatter av </a:t>
            </a:r>
            <a:br>
              <a:rPr lang="nb-NO" sz="2200" dirty="0">
                <a:latin typeface="+mj-lt"/>
              </a:rPr>
            </a:br>
            <a:r>
              <a:rPr lang="nb-NO" sz="2200" dirty="0">
                <a:latin typeface="+mj-lt"/>
              </a:rPr>
              <a:t>vår tids mest solgte kristne bok: </a:t>
            </a:r>
            <a:r>
              <a:rPr lang="nb-NO" sz="2200" i="1" dirty="0">
                <a:latin typeface="+mj-lt"/>
              </a:rPr>
              <a:t>Et målrettet liv </a:t>
            </a:r>
            <a:br>
              <a:rPr lang="nb-NO" sz="2200" i="1" dirty="0">
                <a:latin typeface="+mj-lt"/>
              </a:rPr>
            </a:br>
            <a:r>
              <a:rPr lang="nb-NO" sz="2200" i="1" dirty="0">
                <a:latin typeface="+mj-lt"/>
              </a:rPr>
              <a:t>(The Purpose-Driven Life)</a:t>
            </a:r>
            <a:r>
              <a:rPr lang="nb-NO" sz="2200" dirty="0">
                <a:latin typeface="+mj-lt"/>
              </a:rPr>
              <a:t>. Han sier:</a:t>
            </a:r>
          </a:p>
          <a:p>
            <a:pPr algn="ctr"/>
            <a:br>
              <a:rPr lang="nb-NO" sz="1400" dirty="0">
                <a:latin typeface="+mj-lt"/>
              </a:rPr>
            </a:br>
            <a:endParaRPr lang="nb-NO" sz="1050" dirty="0">
              <a:latin typeface="+mj-lt"/>
            </a:endParaRPr>
          </a:p>
          <a:p>
            <a:pPr algn="ctr"/>
            <a:r>
              <a:rPr lang="nb-NO" sz="2400" dirty="0">
                <a:latin typeface="+mj-lt"/>
              </a:rPr>
              <a:t>«Vår kultur har akseptert to store løgner. </a:t>
            </a:r>
          </a:p>
          <a:p>
            <a:pPr algn="ctr"/>
            <a:r>
              <a:rPr lang="nb-NO" sz="2400" dirty="0">
                <a:latin typeface="+mj-lt"/>
              </a:rPr>
              <a:t>Den første er denne: </a:t>
            </a:r>
            <a:br>
              <a:rPr lang="nb-NO" sz="2400" dirty="0">
                <a:latin typeface="+mj-lt"/>
              </a:rPr>
            </a:br>
            <a:r>
              <a:rPr lang="nb-NO" sz="2400" b="1" dirty="0">
                <a:solidFill>
                  <a:srgbClr val="C00000"/>
                </a:solidFill>
                <a:latin typeface="+mj-lt"/>
              </a:rPr>
              <a:t>Hvis du er uenig i et menneskes livsstil, </a:t>
            </a:r>
            <a:br>
              <a:rPr lang="nb-NO" sz="2400" b="1" dirty="0">
                <a:solidFill>
                  <a:srgbClr val="C00000"/>
                </a:solidFill>
                <a:latin typeface="+mj-lt"/>
              </a:rPr>
            </a:br>
            <a:r>
              <a:rPr lang="nb-NO" sz="2400" b="1" dirty="0">
                <a:solidFill>
                  <a:srgbClr val="C00000"/>
                </a:solidFill>
                <a:latin typeface="+mj-lt"/>
              </a:rPr>
              <a:t>er det fordi du frykter eller hater dem.</a:t>
            </a:r>
          </a:p>
          <a:p>
            <a:pPr algn="ctr"/>
            <a:r>
              <a:rPr lang="nb-NO" sz="1400" dirty="0">
                <a:latin typeface="+mj-lt"/>
              </a:rPr>
              <a:t> </a:t>
            </a:r>
            <a:endParaRPr lang="nb-NO" sz="2000" dirty="0">
              <a:latin typeface="+mj-lt"/>
            </a:endParaRPr>
          </a:p>
          <a:p>
            <a:pPr algn="ctr"/>
            <a:r>
              <a:rPr lang="nb-NO" sz="2400" dirty="0">
                <a:latin typeface="+mj-lt"/>
              </a:rPr>
              <a:t>Den andre løgnen sier: </a:t>
            </a:r>
          </a:p>
          <a:p>
            <a:pPr algn="ctr"/>
            <a:r>
              <a:rPr lang="nb-NO" sz="2400" b="1" dirty="0">
                <a:solidFill>
                  <a:srgbClr val="C00000"/>
                </a:solidFill>
                <a:latin typeface="+mj-lt"/>
              </a:rPr>
              <a:t>Å elske noen betyr at du godtar alt de tror eller gjør. </a:t>
            </a:r>
          </a:p>
          <a:p>
            <a:pPr algn="ctr"/>
            <a:endParaRPr lang="nb-NO" sz="1200" dirty="0">
              <a:latin typeface="+mj-lt"/>
            </a:endParaRPr>
          </a:p>
          <a:p>
            <a:pPr algn="ctr"/>
            <a:r>
              <a:rPr lang="nb-NO" sz="2400" dirty="0">
                <a:latin typeface="+mj-lt"/>
              </a:rPr>
              <a:t>Begge løgnene er meningsløse. </a:t>
            </a:r>
            <a:br>
              <a:rPr lang="nb-NO" sz="2400" dirty="0">
                <a:latin typeface="+mj-lt"/>
              </a:rPr>
            </a:br>
            <a:r>
              <a:rPr lang="nb-NO" sz="2400" dirty="0">
                <a:latin typeface="+mj-lt"/>
              </a:rPr>
              <a:t>Du behøver ikke å gå på kompromiss med dine overbevisninger for å være barmhjertig.»</a:t>
            </a:r>
            <a:br>
              <a:rPr lang="nb-NO" sz="2400" b="1" dirty="0">
                <a:latin typeface="+mj-lt"/>
              </a:rPr>
            </a:br>
            <a:endParaRPr lang="nb-NO" sz="2400" dirty="0">
              <a:latin typeface="+mj-lt"/>
            </a:endParaRP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8586" y="188640"/>
            <a:ext cx="2305902" cy="1728192"/>
          </a:xfrm>
          <a:prstGeom prst="rect">
            <a:avLst/>
          </a:prstGeom>
        </p:spPr>
      </p:pic>
    </p:spTree>
    <p:extLst>
      <p:ext uri="{BB962C8B-B14F-4D97-AF65-F5344CB8AC3E}">
        <p14:creationId xmlns:p14="http://schemas.microsoft.com/office/powerpoint/2010/main" val="87159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411760" y="260648"/>
            <a:ext cx="6496744" cy="1446550"/>
          </a:xfrm>
          <a:prstGeom prst="rect">
            <a:avLst/>
          </a:prstGeom>
          <a:noFill/>
        </p:spPr>
        <p:txBody>
          <a:bodyPr wrap="square" rtlCol="0">
            <a:spAutoFit/>
          </a:bodyPr>
          <a:lstStyle/>
          <a:p>
            <a:r>
              <a:rPr lang="nb-NO" sz="4000" dirty="0">
                <a:solidFill>
                  <a:srgbClr val="7030A0"/>
                </a:solidFill>
                <a:latin typeface="Arial Black" panose="020B0A04020102020204" pitchFamily="34" charset="0"/>
              </a:rPr>
              <a:t>Jesu utfordring:</a:t>
            </a:r>
            <a:br>
              <a:rPr lang="nb-NO" sz="4000" dirty="0">
                <a:solidFill>
                  <a:srgbClr val="7030A0"/>
                </a:solidFill>
                <a:latin typeface="Arial Black" panose="020B0A04020102020204" pitchFamily="34" charset="0"/>
              </a:rPr>
            </a:br>
            <a:r>
              <a:rPr lang="nb-NO" sz="2800" dirty="0">
                <a:solidFill>
                  <a:srgbClr val="7030A0"/>
                </a:solidFill>
                <a:latin typeface="Arial Black" panose="020B0A04020102020204" pitchFamily="34" charset="0"/>
              </a:rPr>
              <a:t>Radikal og uventet kjærlighet </a:t>
            </a:r>
            <a:endParaRPr lang="nb-NO" sz="3200" dirty="0">
              <a:solidFill>
                <a:srgbClr val="7030A0"/>
              </a:solidFill>
              <a:latin typeface="Arial Black" panose="020B0A04020102020204" pitchFamily="34" charset="0"/>
            </a:endParaRPr>
          </a:p>
          <a:p>
            <a:r>
              <a:rPr lang="nb-NO" sz="2000" b="1" dirty="0">
                <a:latin typeface="Arial" panose="020B0604020202020204" pitchFamily="34" charset="0"/>
                <a:cs typeface="Arial" panose="020B0604020202020204" pitchFamily="34" charset="0"/>
              </a:rPr>
              <a:t>Jesus i Bergprekenen – Matt 5,44-45</a:t>
            </a:r>
          </a:p>
        </p:txBody>
      </p:sp>
      <p:sp>
        <p:nvSpPr>
          <p:cNvPr id="3" name="TekstSylinder 2"/>
          <p:cNvSpPr txBox="1"/>
          <p:nvPr/>
        </p:nvSpPr>
        <p:spPr>
          <a:xfrm>
            <a:off x="323528" y="1915964"/>
            <a:ext cx="8440960" cy="4970591"/>
          </a:xfrm>
          <a:prstGeom prst="rect">
            <a:avLst/>
          </a:prstGeom>
          <a:noFill/>
        </p:spPr>
        <p:txBody>
          <a:bodyPr wrap="square" rtlCol="0">
            <a:spAutoFit/>
          </a:bodyPr>
          <a:lstStyle/>
          <a:p>
            <a:pPr algn="ctr"/>
            <a:r>
              <a:rPr lang="nb-NO" sz="2000" dirty="0">
                <a:latin typeface="Arial" panose="020B0604020202020204" pitchFamily="34" charset="0"/>
                <a:cs typeface="Arial" panose="020B0604020202020204" pitchFamily="34" charset="0"/>
              </a:rPr>
              <a:t>«Dere har hørt det er sagt: </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`Du skal elske din neste og hate din fiende.` </a:t>
            </a:r>
            <a:br>
              <a:rPr lang="nb-NO" sz="2000" dirty="0">
                <a:latin typeface="Arial" panose="020B0604020202020204" pitchFamily="34" charset="0"/>
                <a:cs typeface="Arial" panose="020B0604020202020204" pitchFamily="34" charset="0"/>
              </a:rPr>
            </a:br>
            <a:endParaRPr lang="nb-NO" sz="900" dirty="0">
              <a:latin typeface="Arial" panose="020B0604020202020204" pitchFamily="34" charset="0"/>
              <a:cs typeface="Arial" panose="020B0604020202020204" pitchFamily="34" charset="0"/>
            </a:endParaRPr>
          </a:p>
          <a:p>
            <a:pPr algn="ctr"/>
            <a:r>
              <a:rPr lang="nb-NO" sz="2000" dirty="0">
                <a:latin typeface="Arial" panose="020B0604020202020204" pitchFamily="34" charset="0"/>
                <a:cs typeface="Arial" panose="020B0604020202020204" pitchFamily="34" charset="0"/>
              </a:rPr>
              <a:t>Men jeg sier dere: </a:t>
            </a:r>
          </a:p>
          <a:p>
            <a:pPr algn="ctr"/>
            <a:r>
              <a:rPr lang="nb-NO" sz="2400" b="1" dirty="0">
                <a:solidFill>
                  <a:srgbClr val="C00000"/>
                </a:solidFill>
                <a:latin typeface="Arial" panose="020B0604020202020204" pitchFamily="34" charset="0"/>
                <a:cs typeface="Arial" panose="020B0604020202020204" pitchFamily="34" charset="0"/>
              </a:rPr>
              <a:t>Elsk</a:t>
            </a:r>
            <a:r>
              <a:rPr lang="nb-NO" sz="2400" b="1" dirty="0">
                <a:latin typeface="Arial" panose="020B0604020202020204" pitchFamily="34" charset="0"/>
                <a:cs typeface="Arial" panose="020B0604020202020204" pitchFamily="34" charset="0"/>
              </a:rPr>
              <a:t> deres fiender, </a:t>
            </a:r>
          </a:p>
          <a:p>
            <a:pPr algn="ctr"/>
            <a:r>
              <a:rPr lang="nb-NO" sz="2400" b="1" dirty="0" err="1">
                <a:solidFill>
                  <a:srgbClr val="C00000"/>
                </a:solidFill>
                <a:latin typeface="Arial" panose="020B0604020202020204" pitchFamily="34" charset="0"/>
                <a:cs typeface="Arial" panose="020B0604020202020204" pitchFamily="34" charset="0"/>
              </a:rPr>
              <a:t>velsign</a:t>
            </a:r>
            <a:r>
              <a:rPr lang="nb-NO" sz="2400" b="1" dirty="0">
                <a:solidFill>
                  <a:srgbClr val="C00000"/>
                </a:solidFill>
                <a:latin typeface="Arial" panose="020B0604020202020204" pitchFamily="34" charset="0"/>
                <a:cs typeface="Arial" panose="020B0604020202020204" pitchFamily="34" charset="0"/>
              </a:rPr>
              <a:t> </a:t>
            </a:r>
            <a:r>
              <a:rPr lang="nb-NO" sz="2400" b="1" dirty="0">
                <a:latin typeface="Arial" panose="020B0604020202020204" pitchFamily="34" charset="0"/>
                <a:cs typeface="Arial" panose="020B0604020202020204" pitchFamily="34" charset="0"/>
              </a:rPr>
              <a:t>dem som forbanner dere, </a:t>
            </a:r>
          </a:p>
          <a:p>
            <a:pPr algn="ctr"/>
            <a:r>
              <a:rPr lang="nb-NO" sz="2400" b="1" dirty="0">
                <a:solidFill>
                  <a:srgbClr val="C00000"/>
                </a:solidFill>
                <a:latin typeface="Arial" panose="020B0604020202020204" pitchFamily="34" charset="0"/>
                <a:cs typeface="Arial" panose="020B0604020202020204" pitchFamily="34" charset="0"/>
              </a:rPr>
              <a:t>gjør godt </a:t>
            </a:r>
            <a:r>
              <a:rPr lang="nb-NO" sz="2400" b="1" dirty="0">
                <a:latin typeface="Arial" panose="020B0604020202020204" pitchFamily="34" charset="0"/>
                <a:cs typeface="Arial" panose="020B0604020202020204" pitchFamily="34" charset="0"/>
              </a:rPr>
              <a:t>mot dem som hater dere, </a:t>
            </a:r>
          </a:p>
          <a:p>
            <a:pPr algn="ctr"/>
            <a:r>
              <a:rPr lang="nb-NO" sz="2400" b="1" dirty="0">
                <a:latin typeface="Arial" panose="020B0604020202020204" pitchFamily="34" charset="0"/>
                <a:cs typeface="Arial" panose="020B0604020202020204" pitchFamily="34" charset="0"/>
              </a:rPr>
              <a:t>og </a:t>
            </a:r>
            <a:r>
              <a:rPr lang="nb-NO" sz="2400" b="1" dirty="0">
                <a:solidFill>
                  <a:srgbClr val="C00000"/>
                </a:solidFill>
                <a:latin typeface="Arial" panose="020B0604020202020204" pitchFamily="34" charset="0"/>
                <a:cs typeface="Arial" panose="020B0604020202020204" pitchFamily="34" charset="0"/>
              </a:rPr>
              <a:t>be</a:t>
            </a:r>
            <a:r>
              <a:rPr lang="nb-NO" sz="2400" b="1" dirty="0">
                <a:latin typeface="Arial" panose="020B0604020202020204" pitchFamily="34" charset="0"/>
                <a:cs typeface="Arial" panose="020B0604020202020204" pitchFamily="34" charset="0"/>
              </a:rPr>
              <a:t> for dem som krenker dere og forfølger dere.</a:t>
            </a:r>
          </a:p>
          <a:p>
            <a:pPr algn="ctr"/>
            <a:endParaRPr lang="nb-NO" sz="2400" b="1" dirty="0">
              <a:latin typeface="Arial" panose="020B0604020202020204" pitchFamily="34" charset="0"/>
              <a:cs typeface="Arial" panose="020B0604020202020204" pitchFamily="34" charset="0"/>
            </a:endParaRPr>
          </a:p>
          <a:p>
            <a:pPr algn="ctr"/>
            <a:r>
              <a:rPr lang="nb-NO" sz="2800" dirty="0">
                <a:solidFill>
                  <a:srgbClr val="7030A0"/>
                </a:solidFill>
                <a:latin typeface="Arial Black" panose="020B0A04020102020204" pitchFamily="34" charset="0"/>
                <a:cs typeface="Arial" panose="020B0604020202020204" pitchFamily="34" charset="0"/>
              </a:rPr>
              <a:t>Paulus’ eksempel i 1 Kor 4,12-13:</a:t>
            </a:r>
          </a:p>
          <a:p>
            <a:pPr algn="ctr"/>
            <a:r>
              <a:rPr lang="nb-NO" sz="2600" b="1" dirty="0">
                <a:latin typeface="Arial" panose="020B0604020202020204" pitchFamily="34" charset="0"/>
                <a:cs typeface="Arial" panose="020B0604020202020204" pitchFamily="34" charset="0"/>
              </a:rPr>
              <a:t> </a:t>
            </a:r>
            <a:r>
              <a:rPr lang="nb-NO" sz="2400" dirty="0">
                <a:latin typeface="Arial" panose="020B0604020202020204" pitchFamily="34" charset="0"/>
                <a:cs typeface="Arial" panose="020B0604020202020204" pitchFamily="34" charset="0"/>
              </a:rPr>
              <a:t>Når vi blir utskjelt, </a:t>
            </a:r>
            <a:r>
              <a:rPr lang="nb-NO" sz="2400" b="1" dirty="0">
                <a:solidFill>
                  <a:srgbClr val="C00000"/>
                </a:solidFill>
                <a:latin typeface="Arial" panose="020B0604020202020204" pitchFamily="34" charset="0"/>
                <a:cs typeface="Arial" panose="020B0604020202020204" pitchFamily="34" charset="0"/>
              </a:rPr>
              <a:t>velsigner</a:t>
            </a:r>
            <a:r>
              <a:rPr lang="nb-NO" sz="2400" dirty="0">
                <a:solidFill>
                  <a:srgbClr val="C00000"/>
                </a:solidFill>
                <a:latin typeface="Arial" panose="020B0604020202020204" pitchFamily="34" charset="0"/>
                <a:cs typeface="Arial" panose="020B0604020202020204" pitchFamily="34" charset="0"/>
              </a:rPr>
              <a:t> </a:t>
            </a:r>
            <a:r>
              <a:rPr lang="nb-NO" sz="2400" dirty="0">
                <a:latin typeface="Arial" panose="020B0604020202020204" pitchFamily="34" charset="0"/>
                <a:cs typeface="Arial" panose="020B0604020202020204" pitchFamily="34" charset="0"/>
              </a:rPr>
              <a:t>vi. </a:t>
            </a:r>
          </a:p>
          <a:p>
            <a:pPr algn="ctr"/>
            <a:r>
              <a:rPr lang="nb-NO" sz="2400" dirty="0">
                <a:latin typeface="Arial" panose="020B0604020202020204" pitchFamily="34" charset="0"/>
                <a:cs typeface="Arial" panose="020B0604020202020204" pitchFamily="34" charset="0"/>
              </a:rPr>
              <a:t>Når vi blir forfulgt, </a:t>
            </a:r>
            <a:r>
              <a:rPr lang="nb-NO" sz="2400" b="1" dirty="0">
                <a:solidFill>
                  <a:srgbClr val="C00000"/>
                </a:solidFill>
                <a:latin typeface="Arial" panose="020B0604020202020204" pitchFamily="34" charset="0"/>
                <a:cs typeface="Arial" panose="020B0604020202020204" pitchFamily="34" charset="0"/>
              </a:rPr>
              <a:t>holder vi ut</a:t>
            </a:r>
            <a:r>
              <a:rPr lang="nb-NO" sz="2400" dirty="0">
                <a:latin typeface="Arial" panose="020B0604020202020204" pitchFamily="34" charset="0"/>
                <a:cs typeface="Arial" panose="020B0604020202020204" pitchFamily="34" charset="0"/>
              </a:rPr>
              <a:t>. </a:t>
            </a:r>
          </a:p>
          <a:p>
            <a:pPr algn="ctr"/>
            <a:r>
              <a:rPr lang="nb-NO" sz="2400" dirty="0">
                <a:latin typeface="Arial" panose="020B0604020202020204" pitchFamily="34" charset="0"/>
                <a:cs typeface="Arial" panose="020B0604020202020204" pitchFamily="34" charset="0"/>
              </a:rPr>
              <a:t>Når noen håner oss, svarer vi med </a:t>
            </a:r>
            <a:r>
              <a:rPr lang="nb-NO" sz="2400" b="1" dirty="0">
                <a:solidFill>
                  <a:srgbClr val="C00000"/>
                </a:solidFill>
                <a:latin typeface="Arial" panose="020B0604020202020204" pitchFamily="34" charset="0"/>
                <a:cs typeface="Arial" panose="020B0604020202020204" pitchFamily="34" charset="0"/>
              </a:rPr>
              <a:t>vennlighet</a:t>
            </a:r>
            <a:r>
              <a:rPr lang="nb-NO" sz="2400" dirty="0">
                <a:latin typeface="Arial" panose="020B0604020202020204" pitchFamily="34" charset="0"/>
                <a:cs typeface="Arial" panose="020B0604020202020204" pitchFamily="34" charset="0"/>
              </a:rPr>
              <a:t>.</a:t>
            </a:r>
          </a:p>
          <a:p>
            <a:pPr algn="ctr"/>
            <a:endParaRPr lang="nb-NO" sz="2600" b="1" dirty="0">
              <a:latin typeface="Arial" panose="020B0604020202020204" pitchFamily="34" charset="0"/>
              <a:cs typeface="Arial" panose="020B0604020202020204" pitchFamily="34" charset="0"/>
            </a:endParaRP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04664"/>
            <a:ext cx="1224136" cy="1224136"/>
          </a:xfrm>
          <a:prstGeom prst="rect">
            <a:avLst/>
          </a:prstGeom>
        </p:spPr>
      </p:pic>
    </p:spTree>
    <p:extLst>
      <p:ext uri="{BB962C8B-B14F-4D97-AF65-F5344CB8AC3E}">
        <p14:creationId xmlns:p14="http://schemas.microsoft.com/office/powerpoint/2010/main" val="270385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395537" y="332656"/>
            <a:ext cx="8280920" cy="1138773"/>
          </a:xfrm>
          <a:prstGeom prst="rect">
            <a:avLst/>
          </a:prstGeom>
          <a:noFill/>
        </p:spPr>
        <p:txBody>
          <a:bodyPr wrap="square" rtlCol="0">
            <a:spAutoFit/>
          </a:bodyPr>
          <a:lstStyle/>
          <a:p>
            <a:pPr algn="ctr"/>
            <a:r>
              <a:rPr lang="nb-NO" sz="2400" dirty="0">
                <a:solidFill>
                  <a:srgbClr val="7030A0"/>
                </a:solidFill>
                <a:latin typeface="Arial Black" panose="020B0A04020102020204" pitchFamily="34" charset="0"/>
              </a:rPr>
              <a:t>Det kristne svaret:</a:t>
            </a:r>
          </a:p>
          <a:p>
            <a:pPr algn="ctr"/>
            <a:r>
              <a:rPr lang="nb-NO" sz="4400" dirty="0">
                <a:solidFill>
                  <a:srgbClr val="7030A0"/>
                </a:solidFill>
                <a:latin typeface="Arial Black" panose="020B0A04020102020204" pitchFamily="34" charset="0"/>
              </a:rPr>
              <a:t>Et tydelig JA-budskap</a:t>
            </a:r>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54451">
            <a:off x="5346306" y="3674034"/>
            <a:ext cx="2903961" cy="2043871"/>
          </a:xfrm>
          <a:prstGeom prst="rect">
            <a:avLst/>
          </a:prstGeom>
          <a:ln>
            <a:solidFill>
              <a:schemeClr val="bg1">
                <a:lumMod val="95000"/>
              </a:schemeClr>
            </a:solidFill>
          </a:ln>
        </p:spPr>
      </p:pic>
      <p:sp>
        <p:nvSpPr>
          <p:cNvPr id="2" name="Ellipse 1"/>
          <p:cNvSpPr/>
          <p:nvPr/>
        </p:nvSpPr>
        <p:spPr>
          <a:xfrm rot="21358730">
            <a:off x="5607012" y="3954698"/>
            <a:ext cx="2347192" cy="637746"/>
          </a:xfrm>
          <a:prstGeom prst="ellipse">
            <a:avLst/>
          </a:prstGeom>
          <a:noFill/>
          <a:ln w="127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0000"/>
              </a:solidFill>
            </a:endParaRPr>
          </a:p>
        </p:txBody>
      </p:sp>
      <p:sp>
        <p:nvSpPr>
          <p:cNvPr id="6" name="TekstSylinder 5"/>
          <p:cNvSpPr txBox="1"/>
          <p:nvPr/>
        </p:nvSpPr>
        <p:spPr>
          <a:xfrm>
            <a:off x="539554" y="1628800"/>
            <a:ext cx="7344814" cy="5139869"/>
          </a:xfrm>
          <a:prstGeom prst="rect">
            <a:avLst/>
          </a:prstGeom>
          <a:noFill/>
        </p:spPr>
        <p:txBody>
          <a:bodyPr wrap="square" rtlCol="0">
            <a:spAutoFit/>
          </a:bodyPr>
          <a:lstStyle/>
          <a:p>
            <a:pPr marL="342900" indent="-342900">
              <a:buFont typeface="Wingdings"/>
              <a:buChar char=""/>
            </a:pPr>
            <a:r>
              <a:rPr lang="nb-NO" sz="2400" b="1" dirty="0">
                <a:latin typeface="+mj-lt"/>
              </a:rPr>
              <a:t>JA</a:t>
            </a:r>
            <a:r>
              <a:rPr lang="nb-NO" sz="2400" dirty="0">
                <a:latin typeface="+mj-lt"/>
              </a:rPr>
              <a:t> til Bibelen som forpliktende autoritet for tro, </a:t>
            </a:r>
            <a:br>
              <a:rPr lang="nb-NO" sz="2400" dirty="0">
                <a:latin typeface="+mj-lt"/>
              </a:rPr>
            </a:br>
            <a:r>
              <a:rPr lang="nb-NO" sz="2400" dirty="0">
                <a:latin typeface="+mj-lt"/>
              </a:rPr>
              <a:t>lære og liv.</a:t>
            </a:r>
          </a:p>
          <a:p>
            <a:pPr marL="342900" indent="-342900">
              <a:buFont typeface="Wingdings"/>
              <a:buChar char=""/>
            </a:pPr>
            <a:r>
              <a:rPr lang="nb-NO" sz="2400" b="1" dirty="0">
                <a:latin typeface="+mj-lt"/>
              </a:rPr>
              <a:t>JA</a:t>
            </a:r>
            <a:r>
              <a:rPr lang="nb-NO" sz="2400" dirty="0">
                <a:latin typeface="+mj-lt"/>
              </a:rPr>
              <a:t> til ekteskapet som Guds skaperordning for </a:t>
            </a:r>
            <a:br>
              <a:rPr lang="nb-NO" sz="2400" dirty="0">
                <a:latin typeface="+mj-lt"/>
              </a:rPr>
            </a:br>
            <a:r>
              <a:rPr lang="nb-NO" sz="2400" dirty="0">
                <a:latin typeface="+mj-lt"/>
              </a:rPr>
              <a:t>én mann og én kvinne.</a:t>
            </a:r>
          </a:p>
          <a:p>
            <a:pPr marL="342900" indent="-342900">
              <a:buFont typeface="Wingdings"/>
              <a:buChar char=""/>
            </a:pPr>
            <a:r>
              <a:rPr lang="nb-NO" sz="2400" b="1" dirty="0">
                <a:latin typeface="+mj-lt"/>
              </a:rPr>
              <a:t>JA</a:t>
            </a:r>
            <a:r>
              <a:rPr lang="nb-NO" sz="2400" dirty="0">
                <a:latin typeface="+mj-lt"/>
              </a:rPr>
              <a:t> til mor-far-barn-relasjonens særstilling og </a:t>
            </a:r>
            <a:br>
              <a:rPr lang="nb-NO" sz="2400" dirty="0">
                <a:latin typeface="+mj-lt"/>
              </a:rPr>
            </a:br>
            <a:r>
              <a:rPr lang="nb-NO" sz="2400" dirty="0">
                <a:latin typeface="+mj-lt"/>
              </a:rPr>
              <a:t>unike betydning.</a:t>
            </a:r>
          </a:p>
          <a:p>
            <a:pPr marL="342900" indent="-342900">
              <a:buFont typeface="Wingdings"/>
              <a:buChar char=""/>
            </a:pPr>
            <a:r>
              <a:rPr lang="nb-NO" sz="2400" b="1" dirty="0">
                <a:latin typeface="+mj-lt"/>
              </a:rPr>
              <a:t>JA</a:t>
            </a:r>
            <a:r>
              <a:rPr lang="nb-NO" sz="2400" dirty="0">
                <a:latin typeface="+mj-lt"/>
              </a:rPr>
              <a:t> til barns gudgitte rett til </a:t>
            </a:r>
            <a:br>
              <a:rPr lang="nb-NO" sz="2400" dirty="0">
                <a:latin typeface="+mj-lt"/>
              </a:rPr>
            </a:br>
            <a:r>
              <a:rPr lang="nb-NO" sz="2400" dirty="0">
                <a:latin typeface="+mj-lt"/>
              </a:rPr>
              <a:t>å kjenne sin egen mor og far.</a:t>
            </a:r>
          </a:p>
          <a:p>
            <a:pPr marL="342900" indent="-342900">
              <a:buFont typeface="Wingdings"/>
              <a:buChar char=""/>
            </a:pPr>
            <a:r>
              <a:rPr lang="nb-NO" sz="2400" b="1" dirty="0">
                <a:latin typeface="+mj-lt"/>
              </a:rPr>
              <a:t>JA</a:t>
            </a:r>
            <a:r>
              <a:rPr lang="nb-NO" sz="2400" dirty="0">
                <a:latin typeface="+mj-lt"/>
              </a:rPr>
              <a:t> til barneperspektivet i </a:t>
            </a:r>
            <a:br>
              <a:rPr lang="nb-NO" sz="2400" dirty="0">
                <a:latin typeface="+mj-lt"/>
              </a:rPr>
            </a:br>
            <a:r>
              <a:rPr lang="nb-NO" sz="2400" dirty="0">
                <a:latin typeface="+mj-lt"/>
              </a:rPr>
              <a:t>kirkens teologi og praksis.</a:t>
            </a:r>
          </a:p>
          <a:p>
            <a:br>
              <a:rPr lang="nb-NO" sz="1600" dirty="0">
                <a:latin typeface="+mj-lt"/>
              </a:rPr>
            </a:br>
            <a:r>
              <a:rPr lang="nb-NO" sz="2200" i="1" dirty="0">
                <a:latin typeface="+mj-lt"/>
              </a:rPr>
              <a:t>Vår tro og vårt budskap bygger på </a:t>
            </a:r>
            <a:br>
              <a:rPr lang="nb-NO" sz="2200" i="1" dirty="0">
                <a:latin typeface="+mj-lt"/>
              </a:rPr>
            </a:br>
            <a:r>
              <a:rPr lang="nb-NO" sz="2200" i="1" dirty="0">
                <a:latin typeface="+mj-lt"/>
              </a:rPr>
              <a:t>et tydelig JA til Guds gode vilje på alle livsområder  – </a:t>
            </a:r>
          </a:p>
          <a:p>
            <a:r>
              <a:rPr lang="nb-NO" sz="2200" i="1" dirty="0">
                <a:latin typeface="+mj-lt"/>
              </a:rPr>
              <a:t>også i spørsmål om seksualitet og samliv.  </a:t>
            </a:r>
          </a:p>
        </p:txBody>
      </p:sp>
    </p:spTree>
    <p:extLst>
      <p:ext uri="{BB962C8B-B14F-4D97-AF65-F5344CB8AC3E}">
        <p14:creationId xmlns:p14="http://schemas.microsoft.com/office/powerpoint/2010/main" val="188437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323528" y="404664"/>
            <a:ext cx="8568952" cy="5809283"/>
          </a:xfrm>
          <a:prstGeom prst="rect">
            <a:avLst/>
          </a:prstGeom>
          <a:noFill/>
        </p:spPr>
        <p:txBody>
          <a:bodyPr wrap="square" rtlCol="0">
            <a:spAutoFit/>
          </a:bodyPr>
          <a:lstStyle/>
          <a:p>
            <a:pPr algn="ctr"/>
            <a:endParaRPr lang="nb-NO" sz="700" dirty="0">
              <a:latin typeface="Berlin Sans FB Demi" panose="020E0802020502020306" pitchFamily="34" charset="0"/>
            </a:endParaRPr>
          </a:p>
          <a:p>
            <a:pPr algn="ctr"/>
            <a:r>
              <a:rPr lang="nb-NO" sz="3800" dirty="0">
                <a:solidFill>
                  <a:srgbClr val="7030A0"/>
                </a:solidFill>
                <a:latin typeface="Arial Black" panose="020B0A04020102020204" pitchFamily="34" charset="0"/>
              </a:rPr>
              <a:t>Ekteskapet, barnet og Bibelen</a:t>
            </a:r>
          </a:p>
          <a:p>
            <a:pPr algn="ctr"/>
            <a:r>
              <a:rPr lang="nb-NO" sz="2800" dirty="0">
                <a:solidFill>
                  <a:srgbClr val="7030A0"/>
                </a:solidFill>
                <a:latin typeface="Arial Black" panose="020B0A04020102020204" pitchFamily="34" charset="0"/>
              </a:rPr>
              <a:t>i en kjønnsnøytral tid</a:t>
            </a:r>
          </a:p>
          <a:p>
            <a:pPr algn="ctr"/>
            <a:endParaRPr lang="nb-NO" sz="2400" dirty="0">
              <a:latin typeface="+mj-lt"/>
            </a:endParaRPr>
          </a:p>
          <a:p>
            <a:pPr algn="ctr"/>
            <a:endParaRPr lang="nb-NO" sz="2000" b="1" dirty="0">
              <a:latin typeface="+mj-lt"/>
            </a:endParaRPr>
          </a:p>
          <a:p>
            <a:pPr algn="ctr"/>
            <a:endParaRPr lang="nb-NO" sz="2000" b="1" dirty="0">
              <a:latin typeface="+mj-lt"/>
            </a:endParaRPr>
          </a:p>
          <a:p>
            <a:pPr algn="ctr"/>
            <a:endParaRPr lang="nb-NO" sz="2000" b="1" dirty="0">
              <a:latin typeface="+mj-lt"/>
            </a:endParaRPr>
          </a:p>
          <a:p>
            <a:pPr algn="ctr"/>
            <a:endParaRPr lang="nb-NO" sz="2000" b="1" dirty="0">
              <a:latin typeface="+mj-lt"/>
            </a:endParaRPr>
          </a:p>
          <a:p>
            <a:pPr algn="ctr"/>
            <a:endParaRPr lang="nb-NO" sz="2000" b="1" dirty="0">
              <a:latin typeface="+mj-lt"/>
            </a:endParaRPr>
          </a:p>
          <a:p>
            <a:pPr algn="ctr"/>
            <a:endParaRPr lang="nb-NO" sz="2000" b="1" dirty="0">
              <a:latin typeface="+mj-lt"/>
            </a:endParaRPr>
          </a:p>
          <a:p>
            <a:pPr algn="ctr"/>
            <a:endParaRPr lang="nb-NO" b="1" dirty="0">
              <a:latin typeface="+mj-lt"/>
            </a:endParaRPr>
          </a:p>
          <a:p>
            <a:pPr algn="ctr"/>
            <a:r>
              <a:rPr lang="nb-NO" sz="2400" b="1" dirty="0">
                <a:latin typeface="+mj-lt"/>
              </a:rPr>
              <a:t>5 temamøter basert på </a:t>
            </a:r>
            <a:br>
              <a:rPr lang="nb-NO" sz="2400" b="1" dirty="0">
                <a:latin typeface="+mj-lt"/>
              </a:rPr>
            </a:br>
            <a:r>
              <a:rPr lang="nb-NO" sz="2400" b="1" dirty="0">
                <a:latin typeface="+mj-lt"/>
              </a:rPr>
              <a:t>det felleskirkelige dokumentet </a:t>
            </a:r>
            <a:br>
              <a:rPr lang="nb-NO" sz="2400" b="1" dirty="0">
                <a:latin typeface="+mj-lt"/>
              </a:rPr>
            </a:br>
            <a:endParaRPr lang="nb-NO" sz="1050" dirty="0"/>
          </a:p>
          <a:p>
            <a:pPr algn="ctr"/>
            <a:r>
              <a:rPr lang="nb-NO" sz="3200" b="1" dirty="0">
                <a:latin typeface="+mj-lt"/>
              </a:rPr>
              <a:t>«Ekteskapserklæring»</a:t>
            </a:r>
            <a:br>
              <a:rPr lang="nb-NO" sz="3200" b="1" dirty="0">
                <a:latin typeface="+mj-lt"/>
              </a:rPr>
            </a:br>
            <a:br>
              <a:rPr lang="nb-NO" sz="1600" b="1" dirty="0">
                <a:latin typeface="+mj-lt"/>
              </a:rPr>
            </a:br>
            <a:r>
              <a:rPr lang="nb-NO" sz="2000" b="1" dirty="0">
                <a:latin typeface="+mj-lt"/>
              </a:rPr>
              <a:t>Utarbeidet av </a:t>
            </a:r>
            <a:r>
              <a:rPr lang="nb-NO" sz="2000" b="1" i="1" dirty="0">
                <a:latin typeface="+mj-lt"/>
              </a:rPr>
              <a:t>Stiftelsen MorFarBarn</a:t>
            </a:r>
            <a:br>
              <a:rPr lang="nb-NO" sz="2000" b="1" i="1" dirty="0">
                <a:latin typeface="+mj-lt"/>
              </a:rPr>
            </a:br>
            <a:endParaRPr lang="nb-NO" sz="1000" b="1" dirty="0">
              <a:latin typeface="+mj-lt"/>
            </a:endParaRPr>
          </a:p>
        </p:txBody>
      </p:sp>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1916832"/>
            <a:ext cx="2690778" cy="1800971"/>
          </a:xfrm>
          <a:prstGeom prst="rect">
            <a:avLst/>
          </a:prstGeom>
        </p:spPr>
      </p:pic>
    </p:spTree>
    <p:extLst>
      <p:ext uri="{BB962C8B-B14F-4D97-AF65-F5344CB8AC3E}">
        <p14:creationId xmlns:p14="http://schemas.microsoft.com/office/powerpoint/2010/main" val="175604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9552" y="431948"/>
            <a:ext cx="8424936" cy="6309420"/>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 </a:t>
            </a:r>
            <a:r>
              <a:rPr lang="nb-NO" sz="4400">
                <a:solidFill>
                  <a:srgbClr val="7030A0"/>
                </a:solidFill>
                <a:latin typeface="Arial Black" panose="020B0A04020102020204" pitchFamily="34" charset="0"/>
              </a:rPr>
              <a:t>Innholdet </a:t>
            </a:r>
            <a:r>
              <a:rPr lang="nb-NO" sz="4400" dirty="0">
                <a:solidFill>
                  <a:srgbClr val="7030A0"/>
                </a:solidFill>
                <a:latin typeface="Arial Black" panose="020B0A04020102020204" pitchFamily="34" charset="0"/>
              </a:rPr>
              <a:t>i </a:t>
            </a:r>
            <a:r>
              <a:rPr lang="nb-NO" sz="4400">
                <a:solidFill>
                  <a:srgbClr val="7030A0"/>
                </a:solidFill>
                <a:latin typeface="Arial Black" panose="020B0A04020102020204" pitchFamily="34" charset="0"/>
              </a:rPr>
              <a:t>de </a:t>
            </a:r>
            <a:br>
              <a:rPr lang="nb-NO" sz="4400">
                <a:solidFill>
                  <a:srgbClr val="7030A0"/>
                </a:solidFill>
                <a:latin typeface="Arial Black" panose="020B0A04020102020204" pitchFamily="34" charset="0"/>
              </a:rPr>
            </a:br>
            <a:r>
              <a:rPr lang="nb-NO" sz="4400">
                <a:solidFill>
                  <a:srgbClr val="7030A0"/>
                </a:solidFill>
                <a:latin typeface="Arial Black" panose="020B0A04020102020204" pitchFamily="34" charset="0"/>
              </a:rPr>
              <a:t>  5 </a:t>
            </a:r>
            <a:r>
              <a:rPr lang="nb-NO" sz="4400" dirty="0">
                <a:solidFill>
                  <a:srgbClr val="7030A0"/>
                </a:solidFill>
                <a:latin typeface="Arial Black" panose="020B0A04020102020204" pitchFamily="34" charset="0"/>
              </a:rPr>
              <a:t>temamøtene</a:t>
            </a:r>
            <a:br>
              <a:rPr lang="nb-NO" sz="5400" dirty="0">
                <a:solidFill>
                  <a:srgbClr val="C00000"/>
                </a:solidFill>
                <a:latin typeface="Berlin Sans FB Demi" panose="020E0802020502020306" pitchFamily="34" charset="0"/>
              </a:rPr>
            </a:br>
            <a:endParaRPr lang="nb-NO" sz="2400" dirty="0"/>
          </a:p>
          <a:p>
            <a:pPr defTabSz="252000"/>
            <a:r>
              <a:rPr lang="nb-NO" sz="2400" dirty="0">
                <a:latin typeface="Arial" panose="020B0604020202020204" pitchFamily="34" charset="0"/>
                <a:cs typeface="Arial" panose="020B0604020202020204" pitchFamily="34" charset="0"/>
              </a:rPr>
              <a:t>Temamøte 1: 	</a:t>
            </a:r>
            <a:r>
              <a:rPr lang="nb-NO" sz="2400" b="1" dirty="0">
                <a:latin typeface="Arial" panose="020B0604020202020204" pitchFamily="34" charset="0"/>
                <a:cs typeface="Arial" panose="020B0604020202020204" pitchFamily="34" charset="0"/>
              </a:rPr>
              <a:t>Samlivsdebatten og 	utviklingen i </a:t>
            </a:r>
            <a:br>
              <a:rPr lang="nb-NO" sz="24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								samfunn og kirke</a:t>
            </a:r>
          </a:p>
          <a:p>
            <a:pPr defTabSz="252000"/>
            <a:endParaRPr lang="nb-NO" sz="1600" dirty="0">
              <a:latin typeface="Arial" panose="020B0604020202020204" pitchFamily="34" charset="0"/>
              <a:cs typeface="Arial" panose="020B0604020202020204" pitchFamily="34" charset="0"/>
            </a:endParaRPr>
          </a:p>
          <a:p>
            <a:pPr defTabSz="252000"/>
            <a:r>
              <a:rPr lang="nb-NO" sz="2400" dirty="0">
                <a:latin typeface="Arial" panose="020B0604020202020204" pitchFamily="34" charset="0"/>
                <a:cs typeface="Arial" panose="020B0604020202020204" pitchFamily="34" charset="0"/>
              </a:rPr>
              <a:t>Temamøte 2:	</a:t>
            </a:r>
            <a:r>
              <a:rPr lang="nb-NO" sz="2400" b="1" dirty="0">
                <a:latin typeface="Arial" panose="020B0604020202020204" pitchFamily="34" charset="0"/>
                <a:cs typeface="Arial" panose="020B0604020202020204" pitchFamily="34" charset="0"/>
              </a:rPr>
              <a:t>Den radikale kjønnsideologien</a:t>
            </a:r>
          </a:p>
          <a:p>
            <a:pPr defTabSz="252000"/>
            <a:endParaRPr lang="nb-NO" sz="1600" dirty="0">
              <a:latin typeface="Arial" panose="020B0604020202020204" pitchFamily="34" charset="0"/>
              <a:cs typeface="Arial" panose="020B0604020202020204" pitchFamily="34" charset="0"/>
            </a:endParaRPr>
          </a:p>
          <a:p>
            <a:pPr defTabSz="252000"/>
            <a:r>
              <a:rPr lang="nb-NO" sz="2400" dirty="0">
                <a:latin typeface="Arial" panose="020B0604020202020204" pitchFamily="34" charset="0"/>
                <a:cs typeface="Arial" panose="020B0604020202020204" pitchFamily="34" charset="0"/>
              </a:rPr>
              <a:t>Temamøte 3: 	</a:t>
            </a:r>
            <a:r>
              <a:rPr lang="nb-NO" sz="2400" b="1" dirty="0">
                <a:latin typeface="Arial" panose="020B0604020202020204" pitchFamily="34" charset="0"/>
                <a:cs typeface="Arial" panose="020B0604020202020204" pitchFamily="34" charset="0"/>
              </a:rPr>
              <a:t>Jesus Kristus som forbilde og </a:t>
            </a:r>
          </a:p>
          <a:p>
            <a:pPr defTabSz="252000"/>
            <a:r>
              <a:rPr lang="nb-NO" sz="2400" b="1" dirty="0">
                <a:latin typeface="Arial" panose="020B0604020202020204" pitchFamily="34" charset="0"/>
                <a:cs typeface="Arial" panose="020B0604020202020204" pitchFamily="34" charset="0"/>
              </a:rPr>
              <a:t>								Bibelen som autoritet</a:t>
            </a:r>
          </a:p>
          <a:p>
            <a:pPr defTabSz="252000"/>
            <a:endParaRPr lang="nb-NO" sz="1600" dirty="0">
              <a:latin typeface="Arial" panose="020B0604020202020204" pitchFamily="34" charset="0"/>
              <a:cs typeface="Arial" panose="020B0604020202020204" pitchFamily="34" charset="0"/>
            </a:endParaRPr>
          </a:p>
          <a:p>
            <a:pPr defTabSz="252000"/>
            <a:r>
              <a:rPr lang="nb-NO" sz="2400" dirty="0">
                <a:latin typeface="Arial" panose="020B0604020202020204" pitchFamily="34" charset="0"/>
                <a:cs typeface="Arial" panose="020B0604020202020204" pitchFamily="34" charset="0"/>
              </a:rPr>
              <a:t>Temamøte 4:	</a:t>
            </a:r>
            <a:r>
              <a:rPr lang="nb-NO" sz="2400" b="1" dirty="0">
                <a:latin typeface="Arial" panose="020B0604020202020204" pitchFamily="34" charset="0"/>
                <a:cs typeface="Arial" panose="020B0604020202020204" pitchFamily="34" charset="0"/>
              </a:rPr>
              <a:t>Mor-far-barn-relasjonen er unik</a:t>
            </a:r>
          </a:p>
          <a:p>
            <a:pPr defTabSz="252000"/>
            <a:endParaRPr lang="nb-NO" sz="1600" dirty="0">
              <a:latin typeface="Arial" panose="020B0604020202020204" pitchFamily="34" charset="0"/>
              <a:cs typeface="Arial" panose="020B0604020202020204" pitchFamily="34" charset="0"/>
            </a:endParaRPr>
          </a:p>
          <a:p>
            <a:pPr defTabSz="252000"/>
            <a:r>
              <a:rPr lang="nb-NO" sz="2400" dirty="0">
                <a:latin typeface="Arial" panose="020B0604020202020204" pitchFamily="34" charset="0"/>
                <a:cs typeface="Arial" panose="020B0604020202020204" pitchFamily="34" charset="0"/>
              </a:rPr>
              <a:t>Temamøte 5: 	</a:t>
            </a:r>
            <a:r>
              <a:rPr lang="nb-NO" sz="2400" b="1" dirty="0">
                <a:latin typeface="Arial" panose="020B0604020202020204" pitchFamily="34" charset="0"/>
                <a:cs typeface="Arial" panose="020B0604020202020204" pitchFamily="34" charset="0"/>
              </a:rPr>
              <a:t>Utfordringer og konsekvenser: </a:t>
            </a:r>
            <a:br>
              <a:rPr lang="nb-NO" sz="24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		     					Hva kan vi gjøre?</a:t>
            </a:r>
          </a:p>
          <a:p>
            <a:endParaRPr lang="nb-NO" dirty="0"/>
          </a:p>
          <a:p>
            <a:endParaRPr lang="nb-NO" dirty="0"/>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996" y="620688"/>
            <a:ext cx="1799772" cy="1199848"/>
          </a:xfrm>
          <a:prstGeom prst="rect">
            <a:avLst/>
          </a:prstGeom>
        </p:spPr>
      </p:pic>
    </p:spTree>
    <p:extLst>
      <p:ext uri="{BB962C8B-B14F-4D97-AF65-F5344CB8AC3E}">
        <p14:creationId xmlns:p14="http://schemas.microsoft.com/office/powerpoint/2010/main" val="13451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76132">
            <a:off x="3169736" y="2988507"/>
            <a:ext cx="2852184" cy="2006000"/>
          </a:xfrm>
          <a:prstGeom prst="rect">
            <a:avLst/>
          </a:prstGeom>
        </p:spPr>
      </p:pic>
      <p:sp>
        <p:nvSpPr>
          <p:cNvPr id="3" name="TekstSylinder 2"/>
          <p:cNvSpPr txBox="1"/>
          <p:nvPr/>
        </p:nvSpPr>
        <p:spPr>
          <a:xfrm>
            <a:off x="532045" y="495250"/>
            <a:ext cx="8136904" cy="3046988"/>
          </a:xfrm>
          <a:prstGeom prst="rect">
            <a:avLst/>
          </a:prstGeom>
          <a:noFill/>
        </p:spPr>
        <p:txBody>
          <a:bodyPr wrap="square" rtlCol="0">
            <a:spAutoFit/>
          </a:bodyPr>
          <a:lstStyle/>
          <a:p>
            <a:pPr algn="ctr"/>
            <a:r>
              <a:rPr lang="nb-NO" sz="4800" b="1" dirty="0">
                <a:solidFill>
                  <a:srgbClr val="7030A0"/>
                </a:solidFill>
                <a:latin typeface="Arial Black" panose="020B0A04020102020204" pitchFamily="34" charset="0"/>
              </a:rPr>
              <a:t>Ekteskapserklæring</a:t>
            </a:r>
            <a:endParaRPr lang="nb-NO" b="1" dirty="0">
              <a:solidFill>
                <a:srgbClr val="7030A0"/>
              </a:solidFill>
              <a:latin typeface="Arial Black" panose="020B0A04020102020204" pitchFamily="34" charset="0"/>
            </a:endParaRPr>
          </a:p>
          <a:p>
            <a:pPr algn="ctr"/>
            <a:br>
              <a:rPr lang="nb-NO" sz="400" b="1" i="1" dirty="0">
                <a:latin typeface="Arial" panose="020B0604020202020204" pitchFamily="34" charset="0"/>
                <a:cs typeface="Arial" panose="020B0604020202020204" pitchFamily="34" charset="0"/>
              </a:rPr>
            </a:br>
            <a:r>
              <a:rPr lang="nb-NO" sz="2400" b="1" i="1" dirty="0">
                <a:latin typeface="Arial" panose="020B0604020202020204" pitchFamily="34" charset="0"/>
                <a:cs typeface="Arial" panose="020B0604020202020204" pitchFamily="34" charset="0"/>
              </a:rPr>
              <a:t>Et verdidokument om ekteskapet, barnet og Bibelen </a:t>
            </a:r>
          </a:p>
          <a:p>
            <a:pPr algn="ctr"/>
            <a:r>
              <a:rPr lang="nb-NO" sz="2400" b="1" i="1" dirty="0">
                <a:latin typeface="Arial" panose="020B0604020202020204" pitchFamily="34" charset="0"/>
                <a:cs typeface="Arial" panose="020B0604020202020204" pitchFamily="34" charset="0"/>
              </a:rPr>
              <a:t>i møte med vår tids kjønnsnøytrale ideologi</a:t>
            </a:r>
          </a:p>
          <a:p>
            <a:pPr algn="ctr"/>
            <a:endParaRPr lang="nb-NO" sz="2000" dirty="0">
              <a:latin typeface="Arial" panose="020B0604020202020204" pitchFamily="34" charset="0"/>
              <a:cs typeface="Arial" panose="020B0604020202020204" pitchFamily="34" charset="0"/>
            </a:endParaRPr>
          </a:p>
          <a:p>
            <a:pPr algn="ctr"/>
            <a:r>
              <a:rPr lang="nb-NO" sz="2400" dirty="0">
                <a:latin typeface="Arial" panose="020B0604020202020204" pitchFamily="34" charset="0"/>
                <a:cs typeface="Arial" panose="020B0604020202020204" pitchFamily="34" charset="0"/>
              </a:rPr>
              <a:t>• Et unikt dokument: 36 medutgivere </a:t>
            </a:r>
          </a:p>
          <a:p>
            <a:pPr algn="ctr"/>
            <a:endParaRPr lang="nb-NO" sz="2800" dirty="0">
              <a:latin typeface="Arial" panose="020B0604020202020204" pitchFamily="34" charset="0"/>
              <a:cs typeface="Arial" panose="020B0604020202020204" pitchFamily="34" charset="0"/>
            </a:endParaRPr>
          </a:p>
          <a:p>
            <a:endParaRPr lang="nb-NO" dirty="0"/>
          </a:p>
        </p:txBody>
      </p:sp>
      <p:sp>
        <p:nvSpPr>
          <p:cNvPr id="4" name="TekstSylinder 3"/>
          <p:cNvSpPr txBox="1"/>
          <p:nvPr/>
        </p:nvSpPr>
        <p:spPr>
          <a:xfrm>
            <a:off x="755576" y="5262299"/>
            <a:ext cx="7704856" cy="830997"/>
          </a:xfrm>
          <a:prstGeom prst="rect">
            <a:avLst/>
          </a:prstGeom>
          <a:noFill/>
        </p:spPr>
        <p:txBody>
          <a:bodyPr wrap="square" rtlCol="0">
            <a:spAutoFit/>
          </a:bodyPr>
          <a:lstStyle/>
          <a:p>
            <a:r>
              <a:rPr lang="nb-NO" sz="2400" dirty="0">
                <a:latin typeface="Arial" panose="020B0604020202020204" pitchFamily="34" charset="0"/>
                <a:cs typeface="Arial" panose="020B0604020202020204" pitchFamily="34" charset="0"/>
              </a:rPr>
              <a:t>• Store deler av kristen-Norge står bak dokumentet</a:t>
            </a:r>
          </a:p>
          <a:p>
            <a:r>
              <a:rPr lang="nb-NO" sz="2400" dirty="0"/>
              <a:t>• </a:t>
            </a:r>
            <a:r>
              <a:rPr lang="nb-NO" sz="2400" dirty="0">
                <a:latin typeface="Arial" panose="020B0604020202020204" pitchFamily="34" charset="0"/>
                <a:cs typeface="Arial" panose="020B0604020202020204" pitchFamily="34" charset="0"/>
              </a:rPr>
              <a:t>En felles plattform som gir ryggdekning og frimodighet</a:t>
            </a:r>
            <a:endParaRPr lang="nb-NO" sz="2400" dirty="0"/>
          </a:p>
        </p:txBody>
      </p:sp>
    </p:spTree>
    <p:extLst>
      <p:ext uri="{BB962C8B-B14F-4D97-AF65-F5344CB8AC3E}">
        <p14:creationId xmlns:p14="http://schemas.microsoft.com/office/powerpoint/2010/main" val="1161011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68387" y="1244757"/>
            <a:ext cx="8288089" cy="1680187"/>
          </a:xfrm>
        </p:spPr>
        <p:txBody>
          <a:bodyPr/>
          <a:lstStyle/>
          <a:p>
            <a:r>
              <a:rPr lang="nb-NO" sz="5400" dirty="0">
                <a:solidFill>
                  <a:srgbClr val="7030A0"/>
                </a:solidFill>
                <a:effectLst/>
                <a:latin typeface="Arial Black" panose="020B0A04020102020204" pitchFamily="34" charset="0"/>
              </a:rPr>
              <a:t>Samlivsdebatten </a:t>
            </a:r>
            <a:br>
              <a:rPr lang="nb-NO" sz="5400" dirty="0">
                <a:solidFill>
                  <a:srgbClr val="7030A0"/>
                </a:solidFill>
                <a:effectLst/>
                <a:latin typeface="Arial Black" panose="020B0A04020102020204" pitchFamily="34" charset="0"/>
              </a:rPr>
            </a:br>
            <a:r>
              <a:rPr lang="nb-NO" sz="4400" dirty="0">
                <a:solidFill>
                  <a:srgbClr val="7030A0"/>
                </a:solidFill>
                <a:effectLst/>
                <a:latin typeface="Arial Black" panose="020B0A04020102020204" pitchFamily="34" charset="0"/>
              </a:rPr>
              <a:t>og utviklingen </a:t>
            </a:r>
            <a:br>
              <a:rPr lang="nb-NO" sz="4400" dirty="0">
                <a:solidFill>
                  <a:srgbClr val="7030A0"/>
                </a:solidFill>
                <a:effectLst/>
                <a:latin typeface="Arial Black" panose="020B0A04020102020204" pitchFamily="34" charset="0"/>
              </a:rPr>
            </a:br>
            <a:r>
              <a:rPr lang="nb-NO" sz="4000" dirty="0">
                <a:solidFill>
                  <a:srgbClr val="7030A0"/>
                </a:solidFill>
                <a:effectLst/>
                <a:latin typeface="Arial Black" panose="020B0A04020102020204" pitchFamily="34" charset="0"/>
              </a:rPr>
              <a:t>i samfunn og kirke</a:t>
            </a:r>
            <a:endParaRPr lang="nb-NO" sz="7200" dirty="0">
              <a:solidFill>
                <a:srgbClr val="7030A0"/>
              </a:solidFill>
              <a:effectLst/>
              <a:latin typeface="Arial Black" panose="020B0A04020102020204" pitchFamily="34" charset="0"/>
            </a:endParaRPr>
          </a:p>
        </p:txBody>
      </p:sp>
      <p:sp>
        <p:nvSpPr>
          <p:cNvPr id="4" name="AutoShape 2" descr="Bilderesultat for polyam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3092963"/>
            <a:ext cx="2664296" cy="1776197"/>
          </a:xfrm>
          <a:prstGeom prst="rect">
            <a:avLst/>
          </a:prstGeom>
        </p:spPr>
      </p:pic>
      <p:sp>
        <p:nvSpPr>
          <p:cNvPr id="3" name="TekstSylinder 2"/>
          <p:cNvSpPr txBox="1"/>
          <p:nvPr/>
        </p:nvSpPr>
        <p:spPr>
          <a:xfrm>
            <a:off x="3059832" y="5085184"/>
            <a:ext cx="2952328" cy="707886"/>
          </a:xfrm>
          <a:prstGeom prst="rect">
            <a:avLst/>
          </a:prstGeom>
          <a:noFill/>
        </p:spPr>
        <p:txBody>
          <a:bodyPr wrap="square" rtlCol="0">
            <a:spAutoFit/>
          </a:bodyPr>
          <a:lstStyle/>
          <a:p>
            <a:r>
              <a:rPr lang="nb-NO" sz="4000" dirty="0">
                <a:solidFill>
                  <a:srgbClr val="7030A0"/>
                </a:solidFill>
                <a:latin typeface="Berlin Sans FB Demi" panose="020E0802020502020306" pitchFamily="34" charset="0"/>
              </a:rPr>
              <a:t>Temamøte 1</a:t>
            </a:r>
            <a:endParaRPr lang="nb-NO" sz="4000" dirty="0">
              <a:solidFill>
                <a:srgbClr val="7030A0"/>
              </a:solidFill>
            </a:endParaRPr>
          </a:p>
        </p:txBody>
      </p:sp>
    </p:spTree>
    <p:extLst>
      <p:ext uri="{BB962C8B-B14F-4D97-AF65-F5344CB8AC3E}">
        <p14:creationId xmlns:p14="http://schemas.microsoft.com/office/powerpoint/2010/main" val="285885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467544" y="260648"/>
            <a:ext cx="5040560" cy="1077218"/>
          </a:xfrm>
          <a:prstGeom prst="rect">
            <a:avLst/>
          </a:prstGeom>
          <a:noFill/>
        </p:spPr>
        <p:txBody>
          <a:bodyPr wrap="square" rtlCol="0">
            <a:spAutoFit/>
          </a:bodyPr>
          <a:lstStyle/>
          <a:p>
            <a:r>
              <a:rPr lang="nb-NO" sz="4000" dirty="0">
                <a:solidFill>
                  <a:srgbClr val="7030A0"/>
                </a:solidFill>
                <a:latin typeface="Arial Black" panose="020B0A04020102020204" pitchFamily="34" charset="0"/>
              </a:rPr>
              <a:t>Viktige spørsmål </a:t>
            </a:r>
            <a:br>
              <a:rPr lang="nb-NO" sz="3200" dirty="0">
                <a:solidFill>
                  <a:srgbClr val="7030A0"/>
                </a:solidFill>
                <a:latin typeface="Arial Black" panose="020B0A04020102020204" pitchFamily="34" charset="0"/>
              </a:rPr>
            </a:br>
            <a:r>
              <a:rPr lang="nb-NO" sz="2400" dirty="0">
                <a:solidFill>
                  <a:srgbClr val="7030A0"/>
                </a:solidFill>
                <a:latin typeface="Arial Black" panose="020B0A04020102020204" pitchFamily="34" charset="0"/>
              </a:rPr>
              <a:t>om kjønn, samliv og barn</a:t>
            </a:r>
            <a:endParaRPr lang="nb-NO" sz="3200" dirty="0">
              <a:solidFill>
                <a:srgbClr val="7030A0"/>
              </a:solidFill>
              <a:latin typeface="Arial Black" panose="020B0A04020102020204" pitchFamily="34" charset="0"/>
            </a:endParaRPr>
          </a:p>
        </p:txBody>
      </p:sp>
      <p:sp>
        <p:nvSpPr>
          <p:cNvPr id="8" name="TekstSylinder 7"/>
          <p:cNvSpPr txBox="1"/>
          <p:nvPr/>
        </p:nvSpPr>
        <p:spPr>
          <a:xfrm>
            <a:off x="179512" y="1556792"/>
            <a:ext cx="9145016" cy="5070619"/>
          </a:xfrm>
          <a:prstGeom prst="rect">
            <a:avLst/>
          </a:prstGeom>
          <a:noFill/>
        </p:spPr>
        <p:txBody>
          <a:bodyPr wrap="square" rtlCol="0">
            <a:spAutoFit/>
          </a:bodyPr>
          <a:lstStyle/>
          <a:p>
            <a:pPr marL="285750" indent="-285750">
              <a:buFont typeface="Arial" charset="0"/>
              <a:buChar char="•"/>
            </a:pPr>
            <a:r>
              <a:rPr lang="nb-NO" sz="2400" b="1" dirty="0">
                <a:latin typeface="Arial" panose="020B0604020202020204" pitchFamily="34" charset="0"/>
                <a:cs typeface="Arial" panose="020B0604020202020204" pitchFamily="34" charset="0"/>
              </a:rPr>
              <a:t>Er verden og mennesket skapt? Står vi ansvarlige overfor en Skaper? </a:t>
            </a:r>
            <a:r>
              <a:rPr lang="nb-NO" sz="2200" dirty="0">
                <a:latin typeface="Arial" panose="020B0604020202020204" pitchFamily="34" charset="0"/>
                <a:cs typeface="Arial" panose="020B0604020202020204" pitchFamily="34" charset="0"/>
              </a:rPr>
              <a:t>– Eller finnes det ingen autoritet over og utenfor oss?</a:t>
            </a:r>
          </a:p>
          <a:p>
            <a:pPr marL="285750" indent="-285750">
              <a:buFont typeface="Arial" charset="0"/>
              <a:buChar char="•"/>
            </a:pPr>
            <a:endParaRPr lang="nb-NO" sz="105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Har barn rett til å kjenne sin egen mor og far og deres slekt?</a:t>
            </a:r>
            <a:r>
              <a:rPr lang="nb-NO" sz="2200" b="1" dirty="0">
                <a:latin typeface="Arial" panose="020B0604020202020204" pitchFamily="34" charset="0"/>
                <a:cs typeface="Arial" panose="020B0604020202020204" pitchFamily="34" charset="0"/>
              </a:rPr>
              <a:t> </a:t>
            </a:r>
            <a:r>
              <a:rPr lang="nb-NO" sz="2200" dirty="0">
                <a:latin typeface="Arial" panose="020B0604020202020204" pitchFamily="34" charset="0"/>
                <a:cs typeface="Arial" panose="020B0604020202020204" pitchFamily="34" charset="0"/>
              </a:rPr>
              <a:t>- Eller har biologiske foreldre og slektninger liten betydning? Kan far og mor like gjerne byttes ut med en omsorgsperson av motsatt kjønn? Er planlagt farløshet og </a:t>
            </a:r>
            <a:r>
              <a:rPr lang="nb-NO" sz="2200" dirty="0" err="1">
                <a:latin typeface="Arial" panose="020B0604020202020204" pitchFamily="34" charset="0"/>
                <a:cs typeface="Arial" panose="020B0604020202020204" pitchFamily="34" charset="0"/>
              </a:rPr>
              <a:t>morløshet</a:t>
            </a:r>
            <a:r>
              <a:rPr lang="nb-NO" sz="2200" dirty="0">
                <a:latin typeface="Arial" panose="020B0604020202020204" pitchFamily="34" charset="0"/>
                <a:cs typeface="Arial" panose="020B0604020202020204" pitchFamily="34" charset="0"/>
              </a:rPr>
              <a:t> til barns beste?</a:t>
            </a:r>
          </a:p>
          <a:p>
            <a:endParaRPr lang="nb-NO" sz="105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Er ekteskapet Guds skaperordning for én mann og </a:t>
            </a:r>
            <a:br>
              <a:rPr lang="nb-NO" sz="24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én kvinne? </a:t>
            </a:r>
            <a:r>
              <a:rPr lang="nb-NO" sz="2400" dirty="0">
                <a:latin typeface="Arial" panose="020B0604020202020204" pitchFamily="34" charset="0"/>
                <a:cs typeface="Arial" panose="020B0604020202020204" pitchFamily="34" charset="0"/>
              </a:rPr>
              <a:t>- Eller er ekteskapet en menneskelig oppfinnelse,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som vi står fritt til å definere som vi måtte ønske?</a:t>
            </a:r>
            <a:br>
              <a:rPr lang="nb-NO" sz="2400" dirty="0">
                <a:latin typeface="Arial" panose="020B0604020202020204" pitchFamily="34" charset="0"/>
                <a:cs typeface="Arial" panose="020B0604020202020204" pitchFamily="34" charset="0"/>
              </a:rPr>
            </a:br>
            <a:endParaRPr lang="nb-NO" sz="105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Er samliv og ekteskap bare for to personer? </a:t>
            </a:r>
            <a:r>
              <a:rPr lang="nb-NO" sz="2200" dirty="0">
                <a:latin typeface="Arial" panose="020B0604020202020204" pitchFamily="34" charset="0"/>
                <a:cs typeface="Arial" panose="020B0604020202020204" pitchFamily="34" charset="0"/>
              </a:rPr>
              <a:t>- Eller er tre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eller fire personer like bra? Hvorfor? Hvorfor ikke?</a:t>
            </a:r>
          </a:p>
          <a:p>
            <a:endParaRPr lang="nb-NO" sz="100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Er kjønn bestemt av biologi? </a:t>
            </a:r>
            <a:r>
              <a:rPr lang="nb-NO" sz="2400" dirty="0">
                <a:latin typeface="Arial" panose="020B0604020202020204" pitchFamily="34" charset="0"/>
                <a:cs typeface="Arial" panose="020B0604020202020204" pitchFamily="34" charset="0"/>
              </a:rPr>
              <a:t>Eller av følelser? </a:t>
            </a:r>
            <a:endParaRPr lang="nb-NO" dirty="0">
              <a:latin typeface="Arial" panose="020B0604020202020204" pitchFamily="34" charset="0"/>
              <a:cs typeface="Arial" panose="020B0604020202020204" pitchFamily="34" charset="0"/>
            </a:endParaRPr>
          </a:p>
        </p:txBody>
      </p:sp>
      <p:pic>
        <p:nvPicPr>
          <p:cNvPr id="9" name="Picture 2" descr="Image result for Tee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316574"/>
            <a:ext cx="2232248" cy="116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86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67544" y="260648"/>
            <a:ext cx="8514219" cy="6532558"/>
          </a:xfrm>
          <a:prstGeom prst="rect">
            <a:avLst/>
          </a:prstGeom>
          <a:noFill/>
          <a:ln w="0">
            <a:noFill/>
          </a:ln>
        </p:spPr>
        <p:txBody>
          <a:bodyPr wrap="square" rtlCol="0">
            <a:spAutoFit/>
          </a:bodyPr>
          <a:lstStyle/>
          <a:p>
            <a:r>
              <a:rPr lang="nb-NO" sz="4000" dirty="0">
                <a:solidFill>
                  <a:srgbClr val="7030A0"/>
                </a:solidFill>
                <a:latin typeface="Arial Black" panose="020B0A04020102020204" pitchFamily="34" charset="0"/>
                <a:cs typeface="Arial" panose="020B0604020202020204" pitchFamily="34" charset="0"/>
              </a:rPr>
              <a:t>  Jesu budskap og eksempel</a:t>
            </a:r>
          </a:p>
          <a:p>
            <a:endParaRPr lang="nb-NO" sz="1050" dirty="0">
              <a:latin typeface="Arial" panose="020B0604020202020204" pitchFamily="34" charset="0"/>
              <a:cs typeface="Arial" panose="020B0604020202020204" pitchFamily="34" charset="0"/>
            </a:endParaRPr>
          </a:p>
          <a:p>
            <a:r>
              <a:rPr lang="nb-NO" sz="2400" dirty="0">
                <a:solidFill>
                  <a:srgbClr val="C00000"/>
                </a:solidFill>
                <a:latin typeface="Berlin Sans FB Demi" panose="020E0802020502020306" pitchFamily="34" charset="0"/>
                <a:cs typeface="Arial" panose="020B0604020202020204" pitchFamily="34" charset="0"/>
                <a:sym typeface="Wingdings"/>
              </a:rPr>
              <a:t></a:t>
            </a:r>
            <a:r>
              <a:rPr lang="nb-NO" sz="2400" dirty="0">
                <a:latin typeface="Berlin Sans FB Demi" panose="020E0802020502020306" pitchFamily="34" charset="0"/>
                <a:cs typeface="Arial" panose="020B0604020202020204" pitchFamily="34" charset="0"/>
                <a:sym typeface="Wingdings"/>
              </a:rPr>
              <a:t> </a:t>
            </a:r>
            <a:r>
              <a:rPr lang="nb-NO" sz="2400" b="1" dirty="0">
                <a:latin typeface="Arial" panose="020B0604020202020204" pitchFamily="34" charset="0"/>
                <a:cs typeface="Arial" panose="020B0604020202020204" pitchFamily="34" charset="0"/>
              </a:rPr>
              <a:t>SKAPT OG ELSKET</a:t>
            </a:r>
            <a:endParaRPr lang="nb-NO" sz="2200" b="1" dirty="0">
              <a:latin typeface="Arial" panose="020B0604020202020204" pitchFamily="34" charset="0"/>
              <a:cs typeface="Arial" panose="020B0604020202020204" pitchFamily="34" charset="0"/>
            </a:endParaRPr>
          </a:p>
          <a:p>
            <a:r>
              <a:rPr lang="nb-NO" sz="2400" dirty="0">
                <a:latin typeface="Arial" panose="020B0604020202020204" pitchFamily="34" charset="0"/>
                <a:cs typeface="Arial" panose="020B0604020202020204" pitchFamily="34" charset="0"/>
              </a:rPr>
              <a:t>Alle mennesker er skapt av Gud og har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samme verdi og menneskeverd. Vi er alle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høyt elsket av Ham. Samtidig lever vi i en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ufullkommen verden, der ikke alt fungerer slik Gud ønsker. </a:t>
            </a:r>
            <a:br>
              <a:rPr lang="nb-NO" sz="2000" dirty="0">
                <a:latin typeface="Arial" panose="020B0604020202020204" pitchFamily="34" charset="0"/>
                <a:cs typeface="Arial" panose="020B0604020202020204" pitchFamily="34" charset="0"/>
              </a:rPr>
            </a:br>
            <a:endParaRPr lang="nb-NO" sz="900" dirty="0">
              <a:latin typeface="Arial" panose="020B0604020202020204" pitchFamily="34" charset="0"/>
              <a:cs typeface="Arial" panose="020B0604020202020204" pitchFamily="34" charset="0"/>
            </a:endParaRPr>
          </a:p>
          <a:p>
            <a:r>
              <a:rPr lang="nb-NO" sz="2800" dirty="0">
                <a:solidFill>
                  <a:srgbClr val="C00000"/>
                </a:solidFill>
                <a:latin typeface="Berlin Sans FB Demi" panose="020E0802020502020306" pitchFamily="34" charset="0"/>
                <a:cs typeface="Arial" panose="020B0604020202020204" pitchFamily="34" charset="0"/>
                <a:sym typeface="Wingdings"/>
              </a:rPr>
              <a:t> </a:t>
            </a:r>
            <a:r>
              <a:rPr lang="nb-NO" sz="2400" b="1" dirty="0">
                <a:latin typeface="Arial" panose="020B0604020202020204" pitchFamily="34" charset="0"/>
                <a:cs typeface="Arial" panose="020B0604020202020204" pitchFamily="34" charset="0"/>
              </a:rPr>
              <a:t>NESTEKJÆRLIGHET</a:t>
            </a:r>
          </a:p>
          <a:p>
            <a:r>
              <a:rPr lang="nb-NO" sz="2400" dirty="0">
                <a:latin typeface="Arial" panose="020B0604020202020204" pitchFamily="34" charset="0"/>
                <a:cs typeface="Arial" panose="020B0604020202020204" pitchFamily="34" charset="0"/>
              </a:rPr>
              <a:t>Kristne er kalt til å møte alle mennesker med Jesu kjærlighet – i ord, holdninger og handlinger. Guds ord oppfordrer oss til å vise respekt, vennlighet, likeverd, empati, osv. overfor alle – også dem vi kanskje er dypt uenige med. </a:t>
            </a:r>
            <a:br>
              <a:rPr lang="nb-NO" sz="2400" dirty="0">
                <a:latin typeface="Arial" panose="020B0604020202020204" pitchFamily="34" charset="0"/>
                <a:cs typeface="Arial" panose="020B0604020202020204" pitchFamily="34" charset="0"/>
              </a:rPr>
            </a:br>
            <a:endParaRPr lang="nb-NO" sz="900" dirty="0">
              <a:latin typeface="Arial" panose="020B0604020202020204" pitchFamily="34" charset="0"/>
              <a:cs typeface="Arial" panose="020B0604020202020204" pitchFamily="34" charset="0"/>
            </a:endParaRPr>
          </a:p>
          <a:p>
            <a:r>
              <a:rPr lang="nb-NO" sz="2800" dirty="0">
                <a:solidFill>
                  <a:srgbClr val="C00000"/>
                </a:solidFill>
                <a:latin typeface="Berlin Sans FB Demi" panose="020E0802020502020306" pitchFamily="34" charset="0"/>
                <a:cs typeface="Arial" panose="020B0604020202020204" pitchFamily="34" charset="0"/>
                <a:sym typeface="Wingdings"/>
              </a:rPr>
              <a:t> </a:t>
            </a:r>
            <a:r>
              <a:rPr lang="nb-NO" sz="2400" b="1" dirty="0">
                <a:latin typeface="Arial" panose="020B0604020202020204" pitchFamily="34" charset="0"/>
                <a:cs typeface="Arial" panose="020B0604020202020204" pitchFamily="34" charset="0"/>
              </a:rPr>
              <a:t>NÅDE og SANNHET</a:t>
            </a:r>
          </a:p>
          <a:p>
            <a:r>
              <a:rPr lang="nb-NO" sz="2400" dirty="0">
                <a:latin typeface="Arial" panose="020B0604020202020204" pitchFamily="34" charset="0"/>
                <a:cs typeface="Arial" panose="020B0604020202020204" pitchFamily="34" charset="0"/>
              </a:rPr>
              <a:t>Begge deler er nødvendig og bibelsk – ikke bare </a:t>
            </a:r>
            <a:r>
              <a:rPr lang="nb-NO" sz="2400" i="1" dirty="0">
                <a:latin typeface="Arial" panose="020B0604020202020204" pitchFamily="34" charset="0"/>
                <a:cs typeface="Arial" panose="020B0604020202020204" pitchFamily="34" charset="0"/>
              </a:rPr>
              <a:t>nåde</a:t>
            </a:r>
            <a:r>
              <a:rPr lang="nb-NO" sz="2400" dirty="0">
                <a:latin typeface="Arial" panose="020B0604020202020204" pitchFamily="34" charset="0"/>
                <a:cs typeface="Arial" panose="020B0604020202020204" pitchFamily="34" charset="0"/>
              </a:rPr>
              <a:t> eller bare </a:t>
            </a:r>
            <a:r>
              <a:rPr lang="nb-NO" sz="2400" i="1" dirty="0">
                <a:latin typeface="Arial" panose="020B0604020202020204" pitchFamily="34" charset="0"/>
                <a:cs typeface="Arial" panose="020B0604020202020204" pitchFamily="34" charset="0"/>
              </a:rPr>
              <a:t>sannhet</a:t>
            </a:r>
            <a:r>
              <a:rPr lang="nb-NO" sz="2400" dirty="0">
                <a:latin typeface="Arial" panose="020B0604020202020204" pitchFamily="34" charset="0"/>
                <a:cs typeface="Arial" panose="020B0604020202020204" pitchFamily="34" charset="0"/>
              </a:rPr>
              <a:t>. Det er som to vinger, to årer, to togskinner. Begge er viktige og uunnværlige. </a:t>
            </a:r>
            <a:r>
              <a:rPr lang="nb-NO" sz="2000" dirty="0">
                <a:latin typeface="Arial" panose="020B0604020202020204" pitchFamily="34" charset="0"/>
                <a:cs typeface="Arial" panose="020B0604020202020204" pitchFamily="34" charset="0"/>
              </a:rPr>
              <a:t>(Se </a:t>
            </a:r>
            <a:r>
              <a:rPr lang="nb-NO" sz="2000" dirty="0" err="1">
                <a:latin typeface="Arial" panose="020B0604020202020204" pitchFamily="34" charset="0"/>
                <a:cs typeface="Arial" panose="020B0604020202020204" pitchFamily="34" charset="0"/>
              </a:rPr>
              <a:t>Joh</a:t>
            </a:r>
            <a:r>
              <a:rPr lang="nb-NO" sz="2000" dirty="0">
                <a:latin typeface="Arial" panose="020B0604020202020204" pitchFamily="34" charset="0"/>
                <a:cs typeface="Arial" panose="020B0604020202020204" pitchFamily="34" charset="0"/>
              </a:rPr>
              <a:t> 1,14.18 og Ef 4,15)</a:t>
            </a:r>
          </a:p>
          <a:p>
            <a:endParaRPr lang="nb-NO" sz="600" dirty="0">
              <a:latin typeface="Arial" panose="020B0604020202020204" pitchFamily="34" charset="0"/>
              <a:cs typeface="Arial" panose="020B0604020202020204" pitchFamily="34" charset="0"/>
            </a:endParaRPr>
          </a:p>
        </p:txBody>
      </p:sp>
      <p:pic>
        <p:nvPicPr>
          <p:cNvPr id="5" name="Picture 2" descr="Image result for Te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664" y="1052736"/>
            <a:ext cx="2162784"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53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42523">
            <a:off x="10196678" y="116980"/>
            <a:ext cx="3211360" cy="2260225"/>
          </a:xfrm>
          <a:prstGeom prst="rect">
            <a:avLst/>
          </a:prstGeom>
        </p:spPr>
      </p:pic>
      <p:sp>
        <p:nvSpPr>
          <p:cNvPr id="2" name="Tittel 1"/>
          <p:cNvSpPr>
            <a:spLocks noGrp="1"/>
          </p:cNvSpPr>
          <p:nvPr>
            <p:ph type="title"/>
          </p:nvPr>
        </p:nvSpPr>
        <p:spPr>
          <a:xfrm>
            <a:off x="341784" y="692696"/>
            <a:ext cx="8478688" cy="792088"/>
          </a:xfrm>
          <a:extLst/>
        </p:spPr>
        <p:txBody>
          <a:bodyPr/>
          <a:lstStyle/>
          <a:p>
            <a:pPr algn="l">
              <a:defRPr/>
            </a:pPr>
            <a:r>
              <a:rPr lang="nb-NO" sz="4000" dirty="0">
                <a:solidFill>
                  <a:srgbClr val="7030A0"/>
                </a:solidFill>
                <a:effectLst/>
                <a:latin typeface="Arial Black" panose="020B0A04020102020204" pitchFamily="34" charset="0"/>
              </a:rPr>
              <a:t>Noen sentrale årstall</a:t>
            </a:r>
            <a:br>
              <a:rPr lang="nb-NO" sz="4000" dirty="0">
                <a:solidFill>
                  <a:srgbClr val="7030A0"/>
                </a:solidFill>
                <a:effectLst/>
                <a:latin typeface="Arial Black" panose="020B0A04020102020204" pitchFamily="34" charset="0"/>
              </a:rPr>
            </a:br>
            <a:r>
              <a:rPr lang="nb-NO" sz="2800" dirty="0">
                <a:solidFill>
                  <a:srgbClr val="7030A0"/>
                </a:solidFill>
                <a:effectLst/>
                <a:latin typeface="Arial Black" panose="020B0A04020102020204" pitchFamily="34" charset="0"/>
              </a:rPr>
              <a:t>i norsk lovgivning </a:t>
            </a:r>
            <a:endParaRPr lang="nb-NO" sz="4400" dirty="0">
              <a:solidFill>
                <a:srgbClr val="7030A0"/>
              </a:solidFill>
              <a:effectLst/>
              <a:latin typeface="Arial Black" panose="020B0A04020102020204" pitchFamily="34" charset="0"/>
            </a:endParaRPr>
          </a:p>
        </p:txBody>
      </p:sp>
      <p:sp>
        <p:nvSpPr>
          <p:cNvPr id="6" name="Ellipse 5"/>
          <p:cNvSpPr/>
          <p:nvPr/>
        </p:nvSpPr>
        <p:spPr>
          <a:xfrm rot="21267732">
            <a:off x="10358067" y="1199783"/>
            <a:ext cx="964609" cy="573622"/>
          </a:xfrm>
          <a:prstGeom prst="ellipse">
            <a:avLst/>
          </a:prstGeom>
          <a:no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il høyre 13"/>
          <p:cNvSpPr/>
          <p:nvPr/>
        </p:nvSpPr>
        <p:spPr>
          <a:xfrm>
            <a:off x="-108520" y="3645024"/>
            <a:ext cx="9073008"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p:cNvSpPr txBox="1"/>
          <p:nvPr/>
        </p:nvSpPr>
        <p:spPr>
          <a:xfrm>
            <a:off x="179512" y="3759423"/>
            <a:ext cx="9001000" cy="461665"/>
          </a:xfrm>
          <a:prstGeom prst="rect">
            <a:avLst/>
          </a:prstGeom>
          <a:noFill/>
        </p:spPr>
        <p:txBody>
          <a:bodyPr wrap="square" rtlCol="0">
            <a:spAutoFit/>
          </a:bodyPr>
          <a:lstStyle/>
          <a:p>
            <a:r>
              <a:rPr lang="nb-NO" sz="2400" b="1" dirty="0">
                <a:solidFill>
                  <a:schemeClr val="bg1"/>
                </a:solidFill>
                <a:latin typeface="+mj-lt"/>
              </a:rPr>
              <a:t>  1972</a:t>
            </a:r>
            <a:r>
              <a:rPr lang="nb-NO" b="1" dirty="0">
                <a:latin typeface="+mj-lt"/>
              </a:rPr>
              <a:t>	                           </a:t>
            </a:r>
            <a:r>
              <a:rPr lang="nb-NO" sz="2400" b="1" dirty="0">
                <a:solidFill>
                  <a:schemeClr val="bg1"/>
                </a:solidFill>
                <a:latin typeface="+mj-lt"/>
              </a:rPr>
              <a:t>1993</a:t>
            </a:r>
            <a:r>
              <a:rPr lang="nb-NO" b="1" dirty="0">
                <a:latin typeface="+mj-lt"/>
              </a:rPr>
              <a:t>		        </a:t>
            </a:r>
            <a:r>
              <a:rPr lang="nb-NO" sz="2400" b="1" dirty="0">
                <a:solidFill>
                  <a:schemeClr val="bg1"/>
                </a:solidFill>
                <a:latin typeface="+mj-lt"/>
              </a:rPr>
              <a:t>2008</a:t>
            </a:r>
            <a:r>
              <a:rPr lang="nb-NO" b="1" dirty="0">
                <a:latin typeface="+mj-lt"/>
              </a:rPr>
              <a:t>	        </a:t>
            </a:r>
            <a:r>
              <a:rPr lang="nb-NO" sz="2400" b="1" dirty="0">
                <a:solidFill>
                  <a:schemeClr val="bg1"/>
                </a:solidFill>
                <a:latin typeface="+mj-lt"/>
              </a:rPr>
              <a:t>2017         ?</a:t>
            </a:r>
            <a:endParaRPr lang="nb-NO" b="1" dirty="0">
              <a:solidFill>
                <a:schemeClr val="bg1"/>
              </a:solidFill>
              <a:latin typeface="+mj-lt"/>
            </a:endParaRPr>
          </a:p>
        </p:txBody>
      </p:sp>
      <p:sp>
        <p:nvSpPr>
          <p:cNvPr id="18" name="TekstSylinder 17"/>
          <p:cNvSpPr txBox="1"/>
          <p:nvPr/>
        </p:nvSpPr>
        <p:spPr>
          <a:xfrm>
            <a:off x="467544" y="1819601"/>
            <a:ext cx="2520280" cy="1569660"/>
          </a:xfrm>
          <a:prstGeom prst="rect">
            <a:avLst/>
          </a:prstGeom>
          <a:noFill/>
        </p:spPr>
        <p:txBody>
          <a:bodyPr wrap="square" rtlCol="0">
            <a:spAutoFit/>
          </a:bodyPr>
          <a:lstStyle/>
          <a:p>
            <a:r>
              <a:rPr lang="nb-NO" sz="2400" dirty="0">
                <a:latin typeface="+mj-lt"/>
              </a:rPr>
              <a:t>Forbud mot samboerskap og homoseksuell atferd avskaffet.</a:t>
            </a:r>
          </a:p>
        </p:txBody>
      </p:sp>
      <p:cxnSp>
        <p:nvCxnSpPr>
          <p:cNvPr id="20" name="Rett linje 19"/>
          <p:cNvCxnSpPr/>
          <p:nvPr/>
        </p:nvCxnSpPr>
        <p:spPr>
          <a:xfrm flipH="1">
            <a:off x="896683" y="3356992"/>
            <a:ext cx="218933" cy="330422"/>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29" name="Rektangel 28"/>
          <p:cNvSpPr/>
          <p:nvPr/>
        </p:nvSpPr>
        <p:spPr>
          <a:xfrm>
            <a:off x="1925960" y="4844872"/>
            <a:ext cx="2718048" cy="1200329"/>
          </a:xfrm>
          <a:prstGeom prst="rect">
            <a:avLst/>
          </a:prstGeom>
        </p:spPr>
        <p:txBody>
          <a:bodyPr wrap="square">
            <a:spAutoFit/>
          </a:bodyPr>
          <a:lstStyle/>
          <a:p>
            <a:pPr lvl="0"/>
            <a:r>
              <a:rPr lang="nb-NO" altLang="nb-NO" sz="2400" dirty="0">
                <a:solidFill>
                  <a:prstClr val="black"/>
                </a:solidFill>
                <a:latin typeface="Arial" panose="020B0604020202020204" pitchFamily="34" charset="0"/>
                <a:cs typeface="Arial" panose="020B0604020202020204" pitchFamily="34" charset="0"/>
              </a:rPr>
              <a:t>Partnerskapsloven for par av samme kjønn ble innført.</a:t>
            </a:r>
            <a:endParaRPr lang="nb-NO" sz="2400" dirty="0">
              <a:solidFill>
                <a:prstClr val="black"/>
              </a:solidFill>
            </a:endParaRPr>
          </a:p>
        </p:txBody>
      </p:sp>
      <p:sp>
        <p:nvSpPr>
          <p:cNvPr id="30" name="TekstSylinder 29"/>
          <p:cNvSpPr txBox="1"/>
          <p:nvPr/>
        </p:nvSpPr>
        <p:spPr>
          <a:xfrm>
            <a:off x="3995936" y="1827737"/>
            <a:ext cx="2178497" cy="1569660"/>
          </a:xfrm>
          <a:prstGeom prst="rect">
            <a:avLst/>
          </a:prstGeom>
          <a:noFill/>
        </p:spPr>
        <p:txBody>
          <a:bodyPr wrap="square" rtlCol="0">
            <a:spAutoFit/>
          </a:bodyPr>
          <a:lstStyle/>
          <a:p>
            <a:r>
              <a:rPr lang="nb-NO" sz="2400" dirty="0">
                <a:latin typeface="+mj-lt"/>
              </a:rPr>
              <a:t>Kjønnsnøytral ekteskapslov </a:t>
            </a:r>
            <a:br>
              <a:rPr lang="nb-NO" sz="2400" dirty="0">
                <a:latin typeface="+mj-lt"/>
              </a:rPr>
            </a:br>
            <a:r>
              <a:rPr lang="nb-NO" sz="2400" dirty="0">
                <a:latin typeface="+mj-lt"/>
              </a:rPr>
              <a:t>+ endringer i </a:t>
            </a:r>
            <a:br>
              <a:rPr lang="nb-NO" sz="2400" dirty="0">
                <a:latin typeface="+mj-lt"/>
              </a:rPr>
            </a:br>
            <a:r>
              <a:rPr lang="nb-NO" sz="2400" dirty="0">
                <a:latin typeface="+mj-lt"/>
              </a:rPr>
              <a:t>4 andre lover.</a:t>
            </a:r>
          </a:p>
        </p:txBody>
      </p:sp>
      <p:cxnSp>
        <p:nvCxnSpPr>
          <p:cNvPr id="31" name="Rett linje 30"/>
          <p:cNvCxnSpPr/>
          <p:nvPr/>
        </p:nvCxnSpPr>
        <p:spPr>
          <a:xfrm flipV="1">
            <a:off x="3203848" y="4249834"/>
            <a:ext cx="0" cy="518572"/>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cxnSp>
        <p:nvCxnSpPr>
          <p:cNvPr id="36" name="Rett linje 35"/>
          <p:cNvCxnSpPr>
            <a:cxnSpLocks/>
          </p:cNvCxnSpPr>
          <p:nvPr/>
        </p:nvCxnSpPr>
        <p:spPr>
          <a:xfrm>
            <a:off x="5436096" y="3386610"/>
            <a:ext cx="144016" cy="300804"/>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41" name="TekstSylinder 40"/>
          <p:cNvSpPr txBox="1"/>
          <p:nvPr/>
        </p:nvSpPr>
        <p:spPr>
          <a:xfrm>
            <a:off x="6072319" y="4811668"/>
            <a:ext cx="2820161" cy="1569660"/>
          </a:xfrm>
          <a:prstGeom prst="rect">
            <a:avLst/>
          </a:prstGeom>
          <a:noFill/>
        </p:spPr>
        <p:txBody>
          <a:bodyPr wrap="square" rtlCol="0">
            <a:spAutoFit/>
          </a:bodyPr>
          <a:lstStyle/>
          <a:p>
            <a:r>
              <a:rPr lang="nb-NO" sz="2400" dirty="0">
                <a:latin typeface="+mj-lt"/>
              </a:rPr>
              <a:t>Den norske kirke omdefinerte ekte-skapet og innførte likekjønnet liturgi.</a:t>
            </a:r>
          </a:p>
        </p:txBody>
      </p:sp>
      <p:cxnSp>
        <p:nvCxnSpPr>
          <p:cNvPr id="52" name="Rett linje 51"/>
          <p:cNvCxnSpPr/>
          <p:nvPr/>
        </p:nvCxnSpPr>
        <p:spPr>
          <a:xfrm flipV="1">
            <a:off x="7482399" y="4293096"/>
            <a:ext cx="0" cy="432048"/>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pic>
        <p:nvPicPr>
          <p:cNvPr id="3" name="Bild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480329"/>
            <a:ext cx="2295525" cy="1533525"/>
          </a:xfrm>
          <a:prstGeom prst="rect">
            <a:avLst/>
          </a:prstGeom>
        </p:spPr>
      </p:pic>
    </p:spTree>
    <p:extLst>
      <p:ext uri="{BB962C8B-B14F-4D97-AF65-F5344CB8AC3E}">
        <p14:creationId xmlns:p14="http://schemas.microsoft.com/office/powerpoint/2010/main" val="382464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ctrTitle"/>
          </p:nvPr>
        </p:nvSpPr>
        <p:spPr>
          <a:xfrm>
            <a:off x="467544" y="260648"/>
            <a:ext cx="8136904" cy="1440160"/>
          </a:xfrm>
          <a:ln>
            <a:miter lim="800000"/>
            <a:headEnd/>
            <a:tailEnd/>
          </a:ln>
          <a:extLst/>
        </p:spPr>
        <p:txBody>
          <a:bodyPr/>
          <a:lstStyle/>
          <a:p>
            <a:pPr algn="ctr">
              <a:lnSpc>
                <a:spcPts val="4800"/>
              </a:lnSpc>
              <a:defRPr/>
            </a:pPr>
            <a:r>
              <a:rPr lang="nb-NO" sz="4000" dirty="0">
                <a:solidFill>
                  <a:srgbClr val="7030A0"/>
                </a:solidFill>
                <a:effectLst/>
                <a:latin typeface="Arial Black" panose="020B0A04020102020204" pitchFamily="34" charset="0"/>
              </a:rPr>
              <a:t>Juni 2008: Stortinget vedtok radikale endringer i 5 lover</a:t>
            </a:r>
          </a:p>
        </p:txBody>
      </p:sp>
      <p:sp>
        <p:nvSpPr>
          <p:cNvPr id="3" name="Undertittel 2"/>
          <p:cNvSpPr>
            <a:spLocks noGrp="1"/>
          </p:cNvSpPr>
          <p:nvPr>
            <p:ph type="subTitle" idx="1"/>
          </p:nvPr>
        </p:nvSpPr>
        <p:spPr>
          <a:xfrm>
            <a:off x="251520" y="1844824"/>
            <a:ext cx="8892480" cy="4941168"/>
          </a:xfrm>
        </p:spPr>
        <p:txBody>
          <a:bodyPr>
            <a:normAutofit/>
          </a:bodyPr>
          <a:lstStyle/>
          <a:p>
            <a:pPr marL="514350" marR="0" indent="-514350" algn="l">
              <a:buFont typeface="Wingdings 2" pitchFamily="18" charset="2"/>
              <a:buAutoNum type="arabicParenR"/>
            </a:pPr>
            <a:r>
              <a:rPr lang="nb-NO" altLang="nb-NO" b="1" dirty="0">
                <a:solidFill>
                  <a:srgbClr val="C00000"/>
                </a:solidFill>
                <a:latin typeface="Arial" panose="020B0604020202020204" pitchFamily="34" charset="0"/>
                <a:cs typeface="Arial" panose="020B0604020202020204" pitchFamily="34" charset="0"/>
              </a:rPr>
              <a:t>Ekteskapsloven §1</a:t>
            </a:r>
            <a:r>
              <a:rPr lang="nb-NO" altLang="nb-NO" dirty="0">
                <a:solidFill>
                  <a:schemeClr val="tx1"/>
                </a:solidFill>
                <a:latin typeface="Arial" panose="020B0604020202020204" pitchFamily="34" charset="0"/>
                <a:cs typeface="Arial" panose="020B0604020202020204" pitchFamily="34" charset="0"/>
              </a:rPr>
              <a:t>: Kjønnsnøytral </a:t>
            </a:r>
            <a:br>
              <a:rPr lang="nb-NO" altLang="nb-NO" dirty="0">
                <a:solidFill>
                  <a:schemeClr val="tx1"/>
                </a:solidFill>
                <a:latin typeface="Arial" panose="020B0604020202020204" pitchFamily="34" charset="0"/>
                <a:cs typeface="Arial" panose="020B0604020202020204" pitchFamily="34" charset="0"/>
              </a:rPr>
            </a:br>
            <a:r>
              <a:rPr lang="nb-NO" altLang="nb-NO" dirty="0">
                <a:solidFill>
                  <a:schemeClr val="tx1"/>
                </a:solidFill>
                <a:latin typeface="Arial" panose="020B0604020202020204" pitchFamily="34" charset="0"/>
                <a:cs typeface="Arial" panose="020B0604020202020204" pitchFamily="34" charset="0"/>
              </a:rPr>
              <a:t>definisjon – </a:t>
            </a:r>
            <a:r>
              <a:rPr lang="nb-NO" altLang="nb-NO" i="1" dirty="0">
                <a:solidFill>
                  <a:schemeClr val="tx1"/>
                </a:solidFill>
                <a:latin typeface="Arial" panose="020B0604020202020204" pitchFamily="34" charset="0"/>
                <a:cs typeface="Arial" panose="020B0604020202020204" pitchFamily="34" charset="0"/>
              </a:rPr>
              <a:t>«</a:t>
            </a:r>
            <a:r>
              <a:rPr lang="nb-NO" i="1" dirty="0">
                <a:solidFill>
                  <a:schemeClr val="tx1"/>
                </a:solidFill>
              </a:rPr>
              <a:t>To personer av motsatt </a:t>
            </a:r>
            <a:br>
              <a:rPr lang="nb-NO" i="1" dirty="0">
                <a:solidFill>
                  <a:schemeClr val="tx1"/>
                </a:solidFill>
              </a:rPr>
            </a:br>
            <a:r>
              <a:rPr lang="nb-NO" i="1" dirty="0">
                <a:solidFill>
                  <a:schemeClr val="tx1"/>
                </a:solidFill>
              </a:rPr>
              <a:t>eller samme kjønn kan inngå ekteskap.</a:t>
            </a:r>
            <a:r>
              <a:rPr lang="nb-NO" altLang="nb-NO" i="1" dirty="0">
                <a:solidFill>
                  <a:schemeClr val="tx1"/>
                </a:solidFill>
                <a:latin typeface="Arial" panose="020B0604020202020204" pitchFamily="34" charset="0"/>
                <a:cs typeface="Arial" panose="020B0604020202020204" pitchFamily="34" charset="0"/>
              </a:rPr>
              <a:t>»</a:t>
            </a:r>
          </a:p>
          <a:p>
            <a:pPr marL="514350" marR="0" indent="-514350" algn="l">
              <a:buFont typeface="Wingdings 2" pitchFamily="18" charset="2"/>
              <a:buAutoNum type="arabicParenR"/>
            </a:pPr>
            <a:r>
              <a:rPr lang="nb-NO" altLang="nb-NO" sz="2400" b="1" dirty="0">
                <a:solidFill>
                  <a:srgbClr val="C00000"/>
                </a:solidFill>
                <a:latin typeface="Arial" panose="020B0604020202020204" pitchFamily="34" charset="0"/>
                <a:cs typeface="Arial" panose="020B0604020202020204" pitchFamily="34" charset="0"/>
              </a:rPr>
              <a:t>Bioteknologiloven</a:t>
            </a:r>
            <a:r>
              <a:rPr lang="nb-NO" altLang="nb-NO" sz="2400" dirty="0">
                <a:solidFill>
                  <a:schemeClr val="tx1"/>
                </a:solidFill>
                <a:latin typeface="Arial" panose="020B0604020202020204" pitchFamily="34" charset="0"/>
                <a:cs typeface="Arial" panose="020B0604020202020204" pitchFamily="34" charset="0"/>
              </a:rPr>
              <a:t>: To kvinner i parforhold får statens </a:t>
            </a:r>
            <a:br>
              <a:rPr lang="nb-NO" altLang="nb-NO" sz="2400" dirty="0">
                <a:solidFill>
                  <a:schemeClr val="tx1"/>
                </a:solidFill>
                <a:latin typeface="Arial" panose="020B0604020202020204" pitchFamily="34" charset="0"/>
                <a:cs typeface="Arial" panose="020B0604020202020204" pitchFamily="34" charset="0"/>
              </a:rPr>
            </a:br>
            <a:r>
              <a:rPr lang="nb-NO" altLang="nb-NO" sz="2400" dirty="0">
                <a:solidFill>
                  <a:schemeClr val="tx1"/>
                </a:solidFill>
                <a:latin typeface="Arial" panose="020B0604020202020204" pitchFamily="34" charset="0"/>
                <a:cs typeface="Arial" panose="020B0604020202020204" pitchFamily="34" charset="0"/>
              </a:rPr>
              <a:t>hjelp til å føde barn ved assistert befruktning med sæd fra en donor.</a:t>
            </a:r>
          </a:p>
          <a:p>
            <a:pPr marL="514350" marR="0" indent="-514350" algn="l">
              <a:buFont typeface="Wingdings 2" pitchFamily="18" charset="2"/>
              <a:buAutoNum type="arabicParenR"/>
            </a:pPr>
            <a:r>
              <a:rPr lang="nb-NO" altLang="nb-NO" sz="2400" b="1" dirty="0">
                <a:solidFill>
                  <a:srgbClr val="C00000"/>
                </a:solidFill>
                <a:latin typeface="Arial" panose="020B0604020202020204" pitchFamily="34" charset="0"/>
                <a:cs typeface="Arial" panose="020B0604020202020204" pitchFamily="34" charset="0"/>
              </a:rPr>
              <a:t>Barneloven</a:t>
            </a:r>
            <a:r>
              <a:rPr lang="nb-NO" altLang="nb-NO" sz="2400" dirty="0">
                <a:solidFill>
                  <a:srgbClr val="C00000"/>
                </a:solidFill>
                <a:latin typeface="Arial" panose="020B0604020202020204" pitchFamily="34" charset="0"/>
                <a:cs typeface="Arial" panose="020B0604020202020204" pitchFamily="34" charset="0"/>
              </a:rPr>
              <a:t> </a:t>
            </a:r>
            <a:r>
              <a:rPr lang="nb-NO" altLang="nb-NO" sz="2400" b="1" dirty="0">
                <a:solidFill>
                  <a:srgbClr val="C00000"/>
                </a:solidFill>
                <a:latin typeface="Arial" panose="020B0604020202020204" pitchFamily="34" charset="0"/>
                <a:cs typeface="Arial" panose="020B0604020202020204" pitchFamily="34" charset="0"/>
              </a:rPr>
              <a:t>§4a</a:t>
            </a:r>
            <a:r>
              <a:rPr lang="nb-NO" altLang="nb-NO" sz="2400" dirty="0">
                <a:solidFill>
                  <a:schemeClr val="tx1"/>
                </a:solidFill>
                <a:latin typeface="Arial" panose="020B0604020202020204" pitchFamily="34" charset="0"/>
                <a:cs typeface="Arial" panose="020B0604020202020204" pitchFamily="34" charset="0"/>
              </a:rPr>
              <a:t>: </a:t>
            </a:r>
            <a:r>
              <a:rPr lang="nb-NO" altLang="nb-NO" i="1" dirty="0">
                <a:solidFill>
                  <a:schemeClr val="tx1"/>
                </a:solidFill>
                <a:latin typeface="Arial" panose="020B0604020202020204" pitchFamily="34" charset="0"/>
                <a:cs typeface="Arial" panose="020B0604020202020204" pitchFamily="34" charset="0"/>
              </a:rPr>
              <a:t>«</a:t>
            </a:r>
            <a:r>
              <a:rPr lang="nb-NO" altLang="nb-NO" sz="2400" i="1" dirty="0" err="1">
                <a:solidFill>
                  <a:schemeClr val="tx1"/>
                </a:solidFill>
                <a:latin typeface="Arial" panose="020B0604020202020204" pitchFamily="34" charset="0"/>
                <a:cs typeface="Arial" panose="020B0604020202020204" pitchFamily="34" charset="0"/>
              </a:rPr>
              <a:t>Eit</a:t>
            </a:r>
            <a:r>
              <a:rPr lang="nb-NO" altLang="nb-NO" sz="2400" i="1" dirty="0">
                <a:solidFill>
                  <a:schemeClr val="tx1"/>
                </a:solidFill>
                <a:latin typeface="Arial" panose="020B0604020202020204" pitchFamily="34" charset="0"/>
                <a:cs typeface="Arial" panose="020B0604020202020204" pitchFamily="34" charset="0"/>
              </a:rPr>
              <a:t> barn kan </a:t>
            </a:r>
            <a:r>
              <a:rPr lang="nb-NO" altLang="nb-NO" sz="2400" i="1" dirty="0" err="1">
                <a:solidFill>
                  <a:schemeClr val="tx1"/>
                </a:solidFill>
                <a:latin typeface="Arial" panose="020B0604020202020204" pitchFamily="34" charset="0"/>
                <a:cs typeface="Arial" panose="020B0604020202020204" pitchFamily="34" charset="0"/>
              </a:rPr>
              <a:t>ikkje</a:t>
            </a:r>
            <a:r>
              <a:rPr lang="nb-NO" altLang="nb-NO" sz="2400" i="1" dirty="0">
                <a:solidFill>
                  <a:schemeClr val="tx1"/>
                </a:solidFill>
                <a:latin typeface="Arial" panose="020B0604020202020204" pitchFamily="34" charset="0"/>
                <a:cs typeface="Arial" panose="020B0604020202020204" pitchFamily="34" charset="0"/>
              </a:rPr>
              <a:t> ha både </a:t>
            </a:r>
            <a:r>
              <a:rPr lang="nb-NO" altLang="nb-NO" sz="2400" i="1" dirty="0" err="1">
                <a:solidFill>
                  <a:schemeClr val="tx1"/>
                </a:solidFill>
                <a:latin typeface="Arial" panose="020B0604020202020204" pitchFamily="34" charset="0"/>
                <a:cs typeface="Arial" panose="020B0604020202020204" pitchFamily="34" charset="0"/>
              </a:rPr>
              <a:t>ein</a:t>
            </a:r>
            <a:r>
              <a:rPr lang="nb-NO" altLang="nb-NO" sz="2400" i="1" dirty="0">
                <a:solidFill>
                  <a:schemeClr val="tx1"/>
                </a:solidFill>
                <a:latin typeface="Arial" panose="020B0604020202020204" pitchFamily="34" charset="0"/>
                <a:cs typeface="Arial" panose="020B0604020202020204" pitchFamily="34" charset="0"/>
              </a:rPr>
              <a:t> far og ei </a:t>
            </a:r>
            <a:r>
              <a:rPr lang="nb-NO" altLang="nb-NO" sz="2400" i="1" dirty="0" err="1">
                <a:solidFill>
                  <a:schemeClr val="tx1"/>
                </a:solidFill>
                <a:latin typeface="Arial" panose="020B0604020202020204" pitchFamily="34" charset="0"/>
                <a:cs typeface="Arial" panose="020B0604020202020204" pitchFamily="34" charset="0"/>
              </a:rPr>
              <a:t>medmor</a:t>
            </a:r>
            <a:r>
              <a:rPr lang="nb-NO" altLang="nb-NO" sz="2400" i="1" dirty="0">
                <a:solidFill>
                  <a:schemeClr val="tx1"/>
                </a:solidFill>
                <a:latin typeface="Arial" panose="020B0604020202020204" pitchFamily="34" charset="0"/>
                <a:cs typeface="Arial" panose="020B0604020202020204" pitchFamily="34" charset="0"/>
              </a:rPr>
              <a:t>.» </a:t>
            </a:r>
            <a:r>
              <a:rPr lang="nb-NO" altLang="nb-NO" sz="2400" dirty="0" err="1">
                <a:solidFill>
                  <a:schemeClr val="tx1"/>
                </a:solidFill>
                <a:latin typeface="Arial" panose="020B0604020202020204" pitchFamily="34" charset="0"/>
                <a:cs typeface="Arial" panose="020B0604020202020204" pitchFamily="34" charset="0"/>
              </a:rPr>
              <a:t>Dvs</a:t>
            </a:r>
            <a:r>
              <a:rPr lang="nb-NO" altLang="nb-NO" sz="2400" dirty="0">
                <a:solidFill>
                  <a:schemeClr val="tx1"/>
                </a:solidFill>
                <a:latin typeface="Arial" panose="020B0604020202020204" pitchFamily="34" charset="0"/>
                <a:cs typeface="Arial" panose="020B0604020202020204" pitchFamily="34" charset="0"/>
              </a:rPr>
              <a:t>: Et barn med ”</a:t>
            </a:r>
            <a:r>
              <a:rPr lang="nb-NO" altLang="nb-NO" sz="2400" dirty="0" err="1">
                <a:solidFill>
                  <a:schemeClr val="tx1"/>
                </a:solidFill>
                <a:latin typeface="Arial" panose="020B0604020202020204" pitchFamily="34" charset="0"/>
                <a:cs typeface="Arial" panose="020B0604020202020204" pitchFamily="34" charset="0"/>
              </a:rPr>
              <a:t>medmor</a:t>
            </a:r>
            <a:r>
              <a:rPr lang="nb-NO" altLang="nb-NO" sz="2400" dirty="0">
                <a:solidFill>
                  <a:schemeClr val="tx1"/>
                </a:solidFill>
                <a:latin typeface="Arial" panose="020B0604020202020204" pitchFamily="34" charset="0"/>
                <a:cs typeface="Arial" panose="020B0604020202020204" pitchFamily="34" charset="0"/>
              </a:rPr>
              <a:t>” har ingen far og farsslekt. </a:t>
            </a:r>
          </a:p>
          <a:p>
            <a:pPr marL="514350" marR="0" indent="-514350" algn="l">
              <a:buFont typeface="Wingdings 2" pitchFamily="18" charset="2"/>
              <a:buAutoNum type="arabicParenR"/>
            </a:pPr>
            <a:r>
              <a:rPr lang="nb-NO" altLang="nb-NO" sz="2400" b="1" dirty="0">
                <a:solidFill>
                  <a:srgbClr val="C00000"/>
                </a:solidFill>
                <a:latin typeface="Arial" panose="020B0604020202020204" pitchFamily="34" charset="0"/>
                <a:cs typeface="Arial" panose="020B0604020202020204" pitchFamily="34" charset="0"/>
              </a:rPr>
              <a:t>Adopsjonsloven</a:t>
            </a:r>
            <a:r>
              <a:rPr lang="nb-NO" altLang="nb-NO" sz="2400" dirty="0">
                <a:solidFill>
                  <a:schemeClr val="tx1"/>
                </a:solidFill>
                <a:latin typeface="Arial" panose="020B0604020202020204" pitchFamily="34" charset="0"/>
                <a:cs typeface="Arial" panose="020B0604020202020204" pitchFamily="34" charset="0"/>
              </a:rPr>
              <a:t>: To menn eller to kvinner kan adoptere utenlandske og norske barn på lik linje med mann og kvinne.</a:t>
            </a:r>
          </a:p>
          <a:p>
            <a:pPr marL="514350" marR="0" indent="-514350" algn="l">
              <a:buFont typeface="Wingdings 2" pitchFamily="18" charset="2"/>
              <a:buAutoNum type="arabicParenR"/>
            </a:pPr>
            <a:r>
              <a:rPr lang="nb-NO" altLang="nb-NO" sz="2400" b="1" dirty="0">
                <a:solidFill>
                  <a:srgbClr val="C00000"/>
                </a:solidFill>
                <a:latin typeface="Arial" panose="020B0604020202020204" pitchFamily="34" charset="0"/>
                <a:cs typeface="Arial" panose="020B0604020202020204" pitchFamily="34" charset="0"/>
              </a:rPr>
              <a:t>Partnerskapsloven</a:t>
            </a:r>
            <a:r>
              <a:rPr lang="nb-NO" altLang="nb-NO" sz="2400" dirty="0">
                <a:solidFill>
                  <a:schemeClr val="tx1"/>
                </a:solidFill>
                <a:latin typeface="Arial" panose="020B0604020202020204" pitchFamily="34" charset="0"/>
                <a:cs typeface="Arial" panose="020B0604020202020204" pitchFamily="34" charset="0"/>
              </a:rPr>
              <a:t>: Avskaffet.</a:t>
            </a:r>
            <a:endParaRPr lang="nb-NO" altLang="nb-NO" sz="1100" dirty="0">
              <a:solidFill>
                <a:schemeClr val="tx1"/>
              </a:solidFill>
              <a:latin typeface="Arial" panose="020B0604020202020204" pitchFamily="34" charset="0"/>
              <a:cs typeface="Arial" panose="020B0604020202020204" pitchFamily="34" charset="0"/>
            </a:endParaRP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822320"/>
            <a:ext cx="2088232" cy="1174631"/>
          </a:xfrm>
          <a:prstGeom prst="rect">
            <a:avLst/>
          </a:prstGeom>
        </p:spPr>
      </p:pic>
    </p:spTree>
    <p:extLst>
      <p:ext uri="{BB962C8B-B14F-4D97-AF65-F5344CB8AC3E}">
        <p14:creationId xmlns:p14="http://schemas.microsoft.com/office/powerpoint/2010/main" val="171108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Ledelse">
  <a:themeElements>
    <a:clrScheme name="Ledels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klassis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19672</TotalTime>
  <Words>2188</Words>
  <Application>Microsoft Office PowerPoint</Application>
  <PresentationFormat>Skjermfremvisning (4:3)</PresentationFormat>
  <Paragraphs>456</Paragraphs>
  <Slides>18</Slides>
  <Notes>18</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18</vt:i4>
      </vt:variant>
    </vt:vector>
  </HeadingPairs>
  <TitlesOfParts>
    <vt:vector size="29" baseType="lpstr">
      <vt:lpstr>Arial</vt:lpstr>
      <vt:lpstr>Arial Black</vt:lpstr>
      <vt:lpstr>Berlin Sans FB Demi</vt:lpstr>
      <vt:lpstr>Calibri</vt:lpstr>
      <vt:lpstr>Century Gothic</vt:lpstr>
      <vt:lpstr>Courier New</vt:lpstr>
      <vt:lpstr>Maiandra GD</vt:lpstr>
      <vt:lpstr>Times New Roman</vt:lpstr>
      <vt:lpstr>Wingdings</vt:lpstr>
      <vt:lpstr>Wingdings 2</vt:lpstr>
      <vt:lpstr>Ledelse</vt:lpstr>
      <vt:lpstr>PowerPoint-presentasjon</vt:lpstr>
      <vt:lpstr>PowerPoint-presentasjon</vt:lpstr>
      <vt:lpstr>PowerPoint-presentasjon</vt:lpstr>
      <vt:lpstr>PowerPoint-presentasjon</vt:lpstr>
      <vt:lpstr>Samlivsdebatten  og utviklingen  i samfunn og kirke</vt:lpstr>
      <vt:lpstr>PowerPoint-presentasjon</vt:lpstr>
      <vt:lpstr>PowerPoint-presentasjon</vt:lpstr>
      <vt:lpstr>Noen sentrale årstall i norsk lovgivning </vt:lpstr>
      <vt:lpstr>Juni 2008: Stortinget vedtok radikale endringer i 5 lover</vt:lpstr>
      <vt:lpstr>PowerPoint-presentasjon</vt:lpstr>
      <vt:lpstr>PowerPoint-presentasjon</vt:lpstr>
      <vt:lpstr>Samlivsdebatten i  Den norske kirke</vt:lpstr>
      <vt:lpstr>PowerPoint-presentasjon</vt:lpstr>
      <vt:lpstr>PowerPoint-presentasjon</vt:lpstr>
      <vt:lpstr>PowerPoint-presentasjon</vt:lpstr>
      <vt:lpstr>PowerPoint-presentasjon</vt:lpstr>
      <vt:lpstr>PowerPoint-presentasjon</vt:lpstr>
      <vt:lpstr>PowerPoint-presentasjon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dc:creator>
  <cp:lastModifiedBy>Øivind Benestad</cp:lastModifiedBy>
  <cp:revision>774</cp:revision>
  <cp:lastPrinted>2018-12-19T21:48:05Z</cp:lastPrinted>
  <dcterms:created xsi:type="dcterms:W3CDTF">2016-09-22T08:37:23Z</dcterms:created>
  <dcterms:modified xsi:type="dcterms:W3CDTF">2019-03-09T15:45:10Z</dcterms:modified>
</cp:coreProperties>
</file>