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578" r:id="rId2"/>
    <p:sldId id="565" r:id="rId3"/>
    <p:sldId id="568" r:id="rId4"/>
    <p:sldId id="646" r:id="rId5"/>
    <p:sldId id="645" r:id="rId6"/>
    <p:sldId id="639" r:id="rId7"/>
    <p:sldId id="567" r:id="rId8"/>
    <p:sldId id="647" r:id="rId9"/>
    <p:sldId id="569" r:id="rId10"/>
    <p:sldId id="570" r:id="rId11"/>
    <p:sldId id="641" r:id="rId12"/>
    <p:sldId id="573" r:id="rId13"/>
    <p:sldId id="617" r:id="rId14"/>
    <p:sldId id="648" r:id="rId15"/>
    <p:sldId id="651" r:id="rId16"/>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78"/>
            <p14:sldId id="565"/>
            <p14:sldId id="568"/>
            <p14:sldId id="646"/>
            <p14:sldId id="645"/>
            <p14:sldId id="639"/>
            <p14:sldId id="567"/>
            <p14:sldId id="647"/>
            <p14:sldId id="569"/>
            <p14:sldId id="570"/>
            <p14:sldId id="641"/>
            <p14:sldId id="573"/>
            <p14:sldId id="617"/>
            <p14:sldId id="648"/>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9449" autoAdjust="0"/>
  </p:normalViewPr>
  <p:slideViewPr>
    <p:cSldViewPr>
      <p:cViewPr varScale="1">
        <p:scale>
          <a:sx n="67" d="100"/>
          <a:sy n="67" d="100"/>
        </p:scale>
        <p:origin x="28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143"/>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4" y="6"/>
            <a:ext cx="4278315" cy="339723"/>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sz="quarter" idx="1"/>
          </p:nvPr>
        </p:nvSpPr>
        <p:spPr>
          <a:xfrm>
            <a:off x="5592774" y="6"/>
            <a:ext cx="4278312" cy="339723"/>
          </a:xfrm>
          <a:prstGeom prst="rect">
            <a:avLst/>
          </a:prstGeom>
        </p:spPr>
        <p:txBody>
          <a:bodyPr vert="horz" lIns="91430" tIns="45714" rIns="91430" bIns="45714" rtlCol="0"/>
          <a:lstStyle>
            <a:lvl1pPr algn="r">
              <a:defRPr sz="1200"/>
            </a:lvl1pPr>
          </a:lstStyle>
          <a:p>
            <a:fld id="{B24960D3-6A88-463C-9B61-449CBD256996}" type="datetimeFigureOut">
              <a:rPr lang="nb-NO" smtClean="0"/>
              <a:t>09.03.2019</a:t>
            </a:fld>
            <a:endParaRPr lang="nb-NO"/>
          </a:p>
        </p:txBody>
      </p:sp>
      <p:sp>
        <p:nvSpPr>
          <p:cNvPr id="4" name="Plassholder for bunntekst 3"/>
          <p:cNvSpPr>
            <a:spLocks noGrp="1"/>
          </p:cNvSpPr>
          <p:nvPr>
            <p:ph type="ftr" sz="quarter" idx="2"/>
          </p:nvPr>
        </p:nvSpPr>
        <p:spPr>
          <a:xfrm>
            <a:off x="4" y="6456366"/>
            <a:ext cx="4278315" cy="339723"/>
          </a:xfrm>
          <a:prstGeom prst="rect">
            <a:avLst/>
          </a:prstGeom>
        </p:spPr>
        <p:txBody>
          <a:bodyPr vert="horz" lIns="91430" tIns="45714" rIns="91430" bIns="45714"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74" y="6456366"/>
            <a:ext cx="4278312" cy="339723"/>
          </a:xfrm>
          <a:prstGeom prst="rect">
            <a:avLst/>
          </a:prstGeom>
        </p:spPr>
        <p:txBody>
          <a:bodyPr vert="horz" lIns="91430" tIns="45714" rIns="91430" bIns="45714"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278154" cy="339883"/>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idx="1"/>
          </p:nvPr>
        </p:nvSpPr>
        <p:spPr>
          <a:xfrm>
            <a:off x="5592231" y="4"/>
            <a:ext cx="4278154" cy="339883"/>
          </a:xfrm>
          <a:prstGeom prst="rect">
            <a:avLst/>
          </a:prstGeom>
        </p:spPr>
        <p:txBody>
          <a:bodyPr vert="horz" lIns="91430" tIns="45714" rIns="91430" bIns="45714" rtlCol="0"/>
          <a:lstStyle>
            <a:lvl1pPr algn="r">
              <a:defRPr sz="1200"/>
            </a:lvl1pPr>
          </a:lstStyle>
          <a:p>
            <a:fld id="{A3E2996C-EDB7-4D66-820D-0FE512E49316}" type="datetime6">
              <a:rPr lang="nb-NO" smtClean="0"/>
              <a:t>mars 19</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0" tIns="45714" rIns="91430" bIns="45714" rtlCol="0" anchor="ctr"/>
          <a:lstStyle/>
          <a:p>
            <a:endParaRPr lang="nb-NO"/>
          </a:p>
        </p:txBody>
      </p:sp>
      <p:sp>
        <p:nvSpPr>
          <p:cNvPr id="5" name="Plassholder for notater 4"/>
          <p:cNvSpPr>
            <a:spLocks noGrp="1"/>
          </p:cNvSpPr>
          <p:nvPr>
            <p:ph type="body" sz="quarter" idx="3"/>
          </p:nvPr>
        </p:nvSpPr>
        <p:spPr>
          <a:xfrm>
            <a:off x="987267" y="3228899"/>
            <a:ext cx="7898130" cy="3058954"/>
          </a:xfrm>
          <a:prstGeom prst="rect">
            <a:avLst/>
          </a:prstGeom>
        </p:spPr>
        <p:txBody>
          <a:bodyPr vert="horz" lIns="91430" tIns="45714" rIns="91430"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8"/>
            <a:ext cx="4278154" cy="339883"/>
          </a:xfrm>
          <a:prstGeom prst="rect">
            <a:avLst/>
          </a:prstGeom>
        </p:spPr>
        <p:txBody>
          <a:bodyPr vert="horz" lIns="91430" tIns="45714" rIns="91430" bIns="45714"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31" y="6456618"/>
            <a:ext cx="4278154" cy="339883"/>
          </a:xfrm>
          <a:prstGeom prst="rect">
            <a:avLst/>
          </a:prstGeom>
        </p:spPr>
        <p:txBody>
          <a:bodyPr vert="horz" lIns="91430" tIns="45714" rIns="91430" bIns="45714"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livsbanken.no/lederti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eningenfri.no/om-oss/fri-mener/resolusjoner/familiepolitisk-strateg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llmuehlenberg.com/2018/09/02/same-sex-parenting-research-a-critical-assessment-by-walter-r-schum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ocusonthefamily.com/about/focus-findings/same-sex-marriage-and-parenting/new-research-on-same-sex-parenting" TargetMode="External"/><Relationship Id="rId5" Type="http://schemas.openxmlformats.org/officeDocument/2006/relationships/hyperlink" Target="http://media.focusonthefamily.com/fotf/pdf/about-us/focus-findings/vast-differences-citizen-magazine-april-2014.pdf#_ga=2.61104556.1868009860.1552137277-1001254932.1552137277" TargetMode="External"/><Relationship Id="rId4" Type="http://schemas.openxmlformats.org/officeDocument/2006/relationships/hyperlink" Target="https://www.psephizo.com/sexuality-2/what-does-research-say-about-same-sex-parent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klikk.no/foreldre/gravid/kjoper-seg-drommebarnet-236110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ftenposten.no/meninger/debatt/Lite-stas-a-vare-ufrivillig-farlos-255930b.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b="1" dirty="0"/>
              <a:t>TIPS OG MOMENTER TIL TALEREN</a:t>
            </a:r>
          </a:p>
          <a:p>
            <a:endParaRPr lang="nb-NO" dirty="0"/>
          </a:p>
          <a:p>
            <a:r>
              <a:rPr lang="nb-NO" dirty="0"/>
              <a:t>Innholdet</a:t>
            </a:r>
            <a:r>
              <a:rPr lang="nb-NO" baseline="0" dirty="0"/>
              <a:t> i denne undervisningstimen er en utdypning av det som står i </a:t>
            </a:r>
            <a:r>
              <a:rPr lang="nb-NO" b="1" baseline="0" dirty="0"/>
              <a:t>kapittel 4 i Ekteskapserklæringen</a:t>
            </a:r>
            <a:r>
              <a:rPr lang="nb-NO" baseline="0" dirty="0"/>
              <a:t>: «Relasjonen mellom mor, far og barn er unik.»</a:t>
            </a:r>
            <a:endParaRPr lang="nb-NO" dirty="0"/>
          </a:p>
          <a:p>
            <a:endParaRPr lang="nb-NO" dirty="0"/>
          </a:p>
          <a:p>
            <a:r>
              <a:rPr lang="nb-NO" dirty="0"/>
              <a:t>Vi anbefaler taleren å lese grundig gjennom</a:t>
            </a:r>
            <a:r>
              <a:rPr lang="nb-NO" baseline="0" dirty="0"/>
              <a:t> </a:t>
            </a:r>
            <a:r>
              <a:rPr lang="nb-NO" dirty="0"/>
              <a:t>kapittel 4 i Ekteskapserklæringen</a:t>
            </a:r>
            <a:r>
              <a:rPr lang="nb-NO" baseline="0" dirty="0"/>
              <a:t> og bruke stoff derfra i undervisningen.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7142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endParaRPr lang="nb-NO" dirty="0">
              <a:latin typeface="Arial" panose="020B0604020202020204" pitchFamily="34" charset="0"/>
              <a:cs typeface="Arial" panose="020B0604020202020204" pitchFamily="34" charset="0"/>
            </a:endParaRPr>
          </a:p>
          <a:p>
            <a:pPr marL="228600" indent="-228600">
              <a:buAutoNum type="arabicPeriod"/>
            </a:pPr>
            <a:endParaRPr lang="nb-NO" dirty="0">
              <a:latin typeface="Arial" panose="020B0604020202020204" pitchFamily="34" charset="0"/>
              <a:cs typeface="Arial" panose="020B0604020202020204" pitchFamily="34" charset="0"/>
            </a:endParaRPr>
          </a:p>
          <a:p>
            <a:pPr marL="0" indent="0">
              <a:buNone/>
            </a:pPr>
            <a:r>
              <a:rPr lang="nb-NO" dirty="0">
                <a:latin typeface="Arial" panose="020B0604020202020204" pitchFamily="34" charset="0"/>
                <a:cs typeface="Arial" panose="020B0604020202020204" pitchFamily="34" charset="0"/>
              </a:rPr>
              <a:t>1. Når barn er havnet i en alvorlig nødssituasjon, vil adopsjon ofte være den beste løsningen. </a:t>
            </a:r>
          </a:p>
          <a:p>
            <a:pPr marL="0" indent="0">
              <a:buNone/>
            </a:pPr>
            <a:endParaRPr lang="nb-NO" dirty="0">
              <a:latin typeface="Arial" panose="020B0604020202020204" pitchFamily="34" charset="0"/>
              <a:cs typeface="Arial" panose="020B0604020202020204" pitchFamily="34" charset="0"/>
            </a:endParaRPr>
          </a:p>
          <a:p>
            <a:pPr marL="0" indent="0">
              <a:buNone/>
            </a:pPr>
            <a:r>
              <a:rPr lang="nb-NO" dirty="0">
                <a:latin typeface="Arial" panose="020B0604020202020204" pitchFamily="34" charset="0"/>
                <a:cs typeface="Arial" panose="020B0604020202020204" pitchFamily="34" charset="0"/>
              </a:rPr>
              <a:t>Kristne mennesker og kirker bør imidlertid ikke støtte ideologier og ordninger som aktivt bidrar til å </a:t>
            </a:r>
            <a:r>
              <a:rPr lang="nb-NO" b="1" i="1" dirty="0">
                <a:latin typeface="Arial" panose="020B0604020202020204" pitchFamily="34" charset="0"/>
                <a:cs typeface="Arial" panose="020B0604020202020204" pitchFamily="34" charset="0"/>
              </a:rPr>
              <a:t>skape</a:t>
            </a:r>
            <a:r>
              <a:rPr lang="nb-NO" dirty="0">
                <a:latin typeface="Arial" panose="020B0604020202020204" pitchFamily="34" charset="0"/>
                <a:cs typeface="Arial" panose="020B0604020202020204" pitchFamily="34" charset="0"/>
              </a:rPr>
              <a:t> situasjoner der barns grunnleggende rettigheter blir krenket, ved at de f.eks. ved assistert befruktning eller surrogati blir fratatt sin far eller mor før fødselen.</a:t>
            </a:r>
          </a:p>
          <a:p>
            <a:endParaRPr lang="nb-NO" sz="1000"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sym typeface="Wingdings"/>
              </a:rPr>
              <a:t>2. Det er bred internasjonal enighet om at barn som blir adoptert bort, har rett til å få vokse opp i en familiesammenheng der adoptivforeldrene er en mor og en far. De fleste adoptivbarn har hatt en svært krevende start på livet og bør få en familiesituasjon som er så naturlig og normal som mulig. Hittil er det bare to land i verden som er villig til å sende adoptivbarn til likekjønnede par: Colombia og Brasil.</a:t>
            </a:r>
          </a:p>
          <a:p>
            <a:endParaRPr lang="nb-NO" sz="900" dirty="0">
              <a:latin typeface="Arial" panose="020B0604020202020204" pitchFamily="34" charset="0"/>
              <a:cs typeface="Arial" panose="020B0604020202020204" pitchFamily="34" charset="0"/>
              <a:sym typeface="Wingdings"/>
            </a:endParaRPr>
          </a:p>
          <a:p>
            <a:r>
              <a:rPr lang="nb-NO" dirty="0">
                <a:latin typeface="Arial" panose="020B0604020202020204" pitchFamily="34" charset="0"/>
                <a:cs typeface="Arial" panose="020B0604020202020204" pitchFamily="34" charset="0"/>
                <a:sym typeface="Wingdings"/>
              </a:rPr>
              <a:t> Adopsjon i Norge (og i andre land) har gått kraftig tilbake de siste årene. Årsaken er at de fleste land er blitt mer tilbakeholdende og restriktive med å sende barn ut av landet. De prøver i stedet å finne løsninger nasjonalt. Både i Norge og i mange andre land er det i dag lange køer av par som ønsker å adoptere, men mangelen på barn til adopsjon er stor. </a:t>
            </a:r>
          </a:p>
          <a:p>
            <a:br>
              <a:rPr lang="nb-NO" dirty="0">
                <a:latin typeface="Arial" panose="020B0604020202020204" pitchFamily="34" charset="0"/>
                <a:cs typeface="Arial" panose="020B0604020202020204" pitchFamily="34" charset="0"/>
                <a:sym typeface="Wingdings"/>
              </a:rPr>
            </a:br>
            <a:r>
              <a:rPr lang="nb-NO" dirty="0">
                <a:latin typeface="Arial" panose="020B0604020202020204" pitchFamily="34" charset="0"/>
                <a:cs typeface="Arial" panose="020B0604020202020204" pitchFamily="34" charset="0"/>
                <a:sym typeface="Wingdings"/>
              </a:rPr>
              <a:t> Et vanlig argument som ofte blir framført: «Er det ikke bedre for et barn å bli adoptert av to voksne med samme kjønn enn å vokse opp på et barnehjem eller på gata?» Fordi det både i Norge og internasjonalt er stor mangel på barn til adopsjon, er dette en helt uaktuell problemstilling. </a:t>
            </a:r>
            <a:endParaRPr lang="nb-NO" dirty="0">
              <a:latin typeface="Arial" panose="020B0604020202020204" pitchFamily="34" charset="0"/>
              <a:cs typeface="Arial" panose="020B0604020202020204" pitchFamily="34" charset="0"/>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238668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latin typeface="Arial" panose="020B0604020202020204" pitchFamily="34" charset="0"/>
              <a:cs typeface="Arial" panose="020B0604020202020204" pitchFamily="34" charset="0"/>
              <a:sym typeface="Wingdings"/>
            </a:endParaRPr>
          </a:p>
          <a:p>
            <a:r>
              <a:rPr lang="nb-NO" dirty="0">
                <a:latin typeface="Arial" panose="020B0604020202020204" pitchFamily="34" charset="0"/>
                <a:cs typeface="Arial" panose="020B0604020202020204" pitchFamily="34" charset="0"/>
                <a:sym typeface="Wingdings"/>
              </a:rPr>
              <a:t>Flere av momentene</a:t>
            </a:r>
            <a:r>
              <a:rPr lang="nb-NO" baseline="0" dirty="0">
                <a:latin typeface="Arial" panose="020B0604020202020204" pitchFamily="34" charset="0"/>
                <a:cs typeface="Arial" panose="020B0604020202020204" pitchFamily="34" charset="0"/>
                <a:sym typeface="Wingdings"/>
              </a:rPr>
              <a:t> på dette lysbildet er hentet fra et av punktene i kapittel 4 i Ekteskapserklæringen.</a:t>
            </a:r>
          </a:p>
          <a:p>
            <a:endParaRPr lang="nb-NO" dirty="0">
              <a:latin typeface="Arial" panose="020B0604020202020204" pitchFamily="34" charset="0"/>
              <a:cs typeface="Arial" panose="020B0604020202020204" pitchFamily="34" charset="0"/>
              <a:sym typeface="Wingdings"/>
            </a:endParaRPr>
          </a:p>
          <a:p>
            <a:r>
              <a:rPr lang="nb-NO" dirty="0">
                <a:latin typeface="Arial" panose="020B0604020202020204" pitchFamily="34" charset="0"/>
                <a:cs typeface="Arial" panose="020B0604020202020204" pitchFamily="34" charset="0"/>
                <a:sym typeface="Wingdings"/>
              </a:rPr>
              <a:t> Er det ikke en </a:t>
            </a:r>
            <a:r>
              <a:rPr lang="nb-NO" dirty="0">
                <a:latin typeface="Arial" panose="020B0604020202020204" pitchFamily="34" charset="0"/>
                <a:cs typeface="Arial" panose="020B0604020202020204" pitchFamily="34" charset="0"/>
              </a:rPr>
              <a:t>alvorlig krenkelse av barns rettigheter å frarøve et barn sin far og hele fars slekt? Er det ikke dessuten en grov nedvurdering av fars betydning i et barns og et menneskes liv?</a:t>
            </a:r>
          </a:p>
          <a:p>
            <a:endParaRPr lang="nb-NO" sz="800" dirty="0">
              <a:latin typeface="Arial" panose="020B0604020202020204" pitchFamily="34" charset="0"/>
              <a:cs typeface="Arial" panose="020B0604020202020204" pitchFamily="34" charset="0"/>
            </a:endParaRPr>
          </a:p>
          <a:p>
            <a:pPr marL="0" indent="0">
              <a:buFont typeface="Wingdings"/>
              <a:buNone/>
            </a:pPr>
            <a:r>
              <a:rPr lang="nb-NO" dirty="0">
                <a:latin typeface="Arial" panose="020B0604020202020204" pitchFamily="34" charset="0"/>
                <a:cs typeface="Arial" panose="020B0604020202020204" pitchFamily="34" charset="0"/>
                <a:sym typeface="Wingdings"/>
              </a:rPr>
              <a:t> TV-programmer som «Tore på sporet» og «Hvem tror du at du er?» viser med all tydelighet at slekt og biologiske røtter betyr mye for svært mange. Den kjønnsnøytrale troen på at gode omsorgspersoner kan erstatte mor eller far uten</a:t>
            </a:r>
            <a:r>
              <a:rPr lang="nb-NO" baseline="0" dirty="0">
                <a:latin typeface="Arial" panose="020B0604020202020204" pitchFamily="34" charset="0"/>
                <a:cs typeface="Arial" panose="020B0604020202020204" pitchFamily="34" charset="0"/>
                <a:sym typeface="Wingdings"/>
              </a:rPr>
              <a:t> at det får noen konsekvenser i et menneskes liv, både som barn og som voksen, </a:t>
            </a:r>
            <a:r>
              <a:rPr lang="nb-NO" dirty="0">
                <a:latin typeface="Arial" panose="020B0604020202020204" pitchFamily="34" charset="0"/>
                <a:cs typeface="Arial" panose="020B0604020202020204" pitchFamily="34" charset="0"/>
                <a:sym typeface="Wingdings"/>
              </a:rPr>
              <a:t>faller på sin egen urimelighet.</a:t>
            </a:r>
          </a:p>
          <a:p>
            <a:pPr marL="0" indent="0">
              <a:buFont typeface="Wingdings"/>
              <a:buNone/>
            </a:pPr>
            <a:endParaRPr lang="nb-NO" dirty="0">
              <a:latin typeface="Arial" panose="020B0604020202020204" pitchFamily="34" charset="0"/>
              <a:cs typeface="Arial" panose="020B0604020202020204" pitchFamily="34" charset="0"/>
              <a:sym typeface="Wingdings"/>
            </a:endParaRPr>
          </a:p>
          <a:p>
            <a:pPr marL="0" indent="0">
              <a:buFont typeface="Wingdings"/>
              <a:buNone/>
            </a:pPr>
            <a:r>
              <a:rPr lang="nb-NO" dirty="0">
                <a:latin typeface="Arial" panose="020B0604020202020204" pitchFamily="34" charset="0"/>
                <a:cs typeface="Arial" panose="020B0604020202020204" pitchFamily="34" charset="0"/>
                <a:sym typeface="Wingdings"/>
              </a:rPr>
              <a:t> Uansett om barn</a:t>
            </a:r>
            <a:r>
              <a:rPr lang="nb-NO" baseline="0" dirty="0">
                <a:latin typeface="Arial" panose="020B0604020202020204" pitchFamily="34" charset="0"/>
                <a:cs typeface="Arial" panose="020B0604020202020204" pitchFamily="34" charset="0"/>
                <a:sym typeface="Wingdings"/>
              </a:rPr>
              <a:t> kan ha det bra hos to mødre eller to fedre, er noen av de grunnleggende spørsmålet disse: </a:t>
            </a:r>
            <a:br>
              <a:rPr lang="nb-NO" baseline="0" dirty="0">
                <a:latin typeface="Arial" panose="020B0604020202020204" pitchFamily="34" charset="0"/>
                <a:cs typeface="Arial" panose="020B0604020202020204" pitchFamily="34" charset="0"/>
                <a:sym typeface="Wingdings"/>
              </a:rPr>
            </a:br>
            <a:endParaRPr lang="nb-NO" baseline="0" dirty="0">
              <a:latin typeface="Arial" panose="020B0604020202020204" pitchFamily="34" charset="0"/>
              <a:cs typeface="Arial" panose="020B0604020202020204" pitchFamily="34" charset="0"/>
              <a:sym typeface="Wingdings"/>
            </a:endParaRPr>
          </a:p>
          <a:p>
            <a:pPr marL="0" indent="0">
              <a:buFont typeface="Wingdings"/>
              <a:buNone/>
            </a:pPr>
            <a:r>
              <a:rPr lang="nb-NO" baseline="0" dirty="0">
                <a:latin typeface="Arial" panose="020B0604020202020204" pitchFamily="34" charset="0"/>
                <a:cs typeface="Arial" panose="020B0604020202020204" pitchFamily="34" charset="0"/>
                <a:sym typeface="Wingdings"/>
              </a:rPr>
              <a:t>a) «Er det ikke en menneskerett for barn å kunne kjenne sine biologiske foreldre og få vokse opp med disse – så langt det er mulig og forsvarlig?» </a:t>
            </a:r>
            <a:endParaRPr lang="nb-NO" dirty="0">
              <a:latin typeface="Arial" panose="020B0604020202020204" pitchFamily="34" charset="0"/>
              <a:cs typeface="Arial" panose="020B0604020202020204" pitchFamily="34" charset="0"/>
            </a:endParaRPr>
          </a:p>
          <a:p>
            <a:r>
              <a:rPr lang="nb-NO" dirty="0"/>
              <a:t>b) «Er planlagt farløshet eller</a:t>
            </a:r>
            <a:r>
              <a:rPr lang="nb-NO" baseline="0" dirty="0"/>
              <a:t> </a:t>
            </a:r>
            <a:r>
              <a:rPr lang="nb-NO" baseline="0" dirty="0" err="1"/>
              <a:t>morløshet</a:t>
            </a:r>
            <a:r>
              <a:rPr lang="nb-NO" baseline="0" dirty="0"/>
              <a:t> til barns beste?»</a:t>
            </a:r>
          </a:p>
          <a:p>
            <a:r>
              <a:rPr lang="nb-NO" baseline="0" dirty="0"/>
              <a:t>c) «Har samfunnet moralsk rett til å definere far og hans slekt som overflødig og irrelevant i et barns liv – i lovgivning, undervisning og holdningsskapende arbeid?»</a:t>
            </a:r>
          </a:p>
          <a:p>
            <a:r>
              <a:rPr lang="nb-NO" baseline="0" dirty="0"/>
              <a:t>d) «Er barn en rettighet for norske kvinner og menn? Har alle voksne krav på å få barn med statens hjelp, hvis de har lyst på barn?»</a:t>
            </a:r>
          </a:p>
          <a:p>
            <a:endParaRPr lang="nb-NO" dirty="0"/>
          </a:p>
          <a:p>
            <a:r>
              <a:rPr lang="nb-NO" b="1" dirty="0"/>
              <a:t>EKSTRA RESSURSER</a:t>
            </a:r>
          </a:p>
          <a:p>
            <a:endParaRPr lang="nb-NO" b="1" baseline="0" dirty="0"/>
          </a:p>
          <a:p>
            <a:pPr marL="228600" indent="-228600">
              <a:buAutoNum type="alphaLcParenR"/>
            </a:pPr>
            <a:r>
              <a:rPr lang="nb-NO" b="1" dirty="0"/>
              <a:t>Søknad om </a:t>
            </a:r>
            <a:r>
              <a:rPr lang="nb-NO" b="1" dirty="0" err="1"/>
              <a:t>medmorskap</a:t>
            </a:r>
            <a:r>
              <a:rPr lang="nb-NO" b="1" dirty="0"/>
              <a:t>. </a:t>
            </a:r>
            <a:r>
              <a:rPr lang="nb-NO" dirty="0"/>
              <a:t>På </a:t>
            </a:r>
            <a:r>
              <a:rPr lang="nb-NO" baseline="0" dirty="0"/>
              <a:t>linken til Skatteetaten nedenfor finner man litt info om hvordan en kvinne blir </a:t>
            </a:r>
            <a:r>
              <a:rPr lang="nb-NO" baseline="0" dirty="0" err="1"/>
              <a:t>medmor</a:t>
            </a:r>
            <a:r>
              <a:rPr lang="nb-NO" baseline="0" dirty="0"/>
              <a:t> og søknadsskjemaet som må fylles ut og sendes inn til myndighetene. På grunnlag av underskriften</a:t>
            </a:r>
          </a:p>
          <a:p>
            <a:pPr marL="0" indent="0">
              <a:buNone/>
            </a:pPr>
            <a:r>
              <a:rPr lang="nb-NO" baseline="0" dirty="0"/>
              <a:t>på dette skjemaet blir kvinnen </a:t>
            </a:r>
            <a:r>
              <a:rPr lang="nb-NO" baseline="0" dirty="0" err="1"/>
              <a:t>medmor</a:t>
            </a:r>
            <a:r>
              <a:rPr lang="nb-NO" baseline="0" dirty="0"/>
              <a:t> for resten av livet. Hun får en livsarving som kan arve slektsgården, dersom hun er odelsjente. </a:t>
            </a:r>
          </a:p>
          <a:p>
            <a:pPr marL="0" indent="0">
              <a:buNone/>
            </a:pPr>
            <a:br>
              <a:rPr lang="nb-NO" baseline="0" dirty="0"/>
            </a:br>
            <a:r>
              <a:rPr lang="nb-NO" baseline="0" dirty="0"/>
              <a:t>Hun kan i prinsippet aldri si fra seg rollen som </a:t>
            </a:r>
            <a:r>
              <a:rPr lang="nb-NO" baseline="0" dirty="0" err="1"/>
              <a:t>medmor</a:t>
            </a:r>
            <a:r>
              <a:rPr lang="nb-NO" baseline="0" dirty="0"/>
              <a:t>. Fordi mange kvinnelige par skiller lag – også de med barn – skal det bli interessant å se om noen i framtiden ønsker å frasi seg </a:t>
            </a:r>
            <a:r>
              <a:rPr lang="nb-NO" baseline="0" dirty="0" err="1"/>
              <a:t>medmorskapet</a:t>
            </a:r>
            <a:r>
              <a:rPr lang="nb-NO" baseline="0" dirty="0"/>
              <a:t> og derfor går til rettssak. Hun må i </a:t>
            </a:r>
            <a:r>
              <a:rPr lang="nb-NO" baseline="0" dirty="0" err="1"/>
              <a:t>såfall</a:t>
            </a:r>
            <a:r>
              <a:rPr lang="nb-NO" baseline="0" dirty="0"/>
              <a:t> prøve å bevise at hun ble presset, utnyttet, handlet i uvitenhet e.l. da hun signerte søknaden om å bli </a:t>
            </a:r>
            <a:r>
              <a:rPr lang="nb-NO" baseline="0" dirty="0" err="1"/>
              <a:t>medmor</a:t>
            </a:r>
            <a:r>
              <a:rPr lang="nb-NO" baseline="0" dirty="0"/>
              <a:t>. </a:t>
            </a:r>
          </a:p>
          <a:p>
            <a:pPr marL="0" indent="0">
              <a:buNone/>
            </a:pPr>
            <a:endParaRPr lang="nb-NO" dirty="0"/>
          </a:p>
          <a:p>
            <a:r>
              <a:rPr lang="nb-NO" dirty="0"/>
              <a:t>https://www.skatteetaten.no/person/folkeregister/fodsel-og-navnevalg/soknad-om-medmorskap/</a:t>
            </a:r>
          </a:p>
          <a:p>
            <a:endParaRPr lang="nb-NO" dirty="0"/>
          </a:p>
          <a:p>
            <a:pPr marL="0" indent="0">
              <a:buFont typeface="Arial" charset="0"/>
              <a:buNone/>
            </a:pPr>
            <a:r>
              <a:rPr lang="nb-NO" b="1" i="1" baseline="0" dirty="0"/>
              <a:t>Kjell Skartveit  </a:t>
            </a:r>
            <a:r>
              <a:rPr lang="nb-NO" baseline="0" dirty="0"/>
              <a:t>har skrevet to informative og interessante artikler om </a:t>
            </a:r>
            <a:r>
              <a:rPr lang="nb-NO" baseline="0" dirty="0" err="1"/>
              <a:t>medmor</a:t>
            </a:r>
            <a:r>
              <a:rPr lang="nb-NO" baseline="0" dirty="0"/>
              <a:t>-institusjonen. Artiklene gir mye stoff til refleksjon og undervisning om ulike aspekter ved medmor-ordningen:</a:t>
            </a:r>
          </a:p>
          <a:p>
            <a:pPr marL="0" indent="0">
              <a:buFont typeface="Arial" charset="0"/>
              <a:buNone/>
            </a:pPr>
            <a:endParaRPr lang="nb-NO" baseline="0" dirty="0"/>
          </a:p>
          <a:p>
            <a:pPr marL="0" indent="0">
              <a:buFont typeface="Arial" charset="0"/>
              <a:buNone/>
            </a:pPr>
            <a:r>
              <a:rPr lang="nb-NO" b="1" baseline="0" dirty="0"/>
              <a:t>b) </a:t>
            </a:r>
            <a:r>
              <a:rPr lang="nb-NO" b="1" baseline="0" dirty="0" err="1"/>
              <a:t>Medmor</a:t>
            </a:r>
            <a:r>
              <a:rPr lang="nb-NO" b="1" baseline="0" dirty="0"/>
              <a:t> er her, hva nå?</a:t>
            </a:r>
          </a:p>
          <a:p>
            <a:pPr marL="0" indent="0">
              <a:buFont typeface="Arial" charset="0"/>
              <a:buNone/>
            </a:pPr>
            <a:r>
              <a:rPr lang="nb-NO" baseline="0" dirty="0"/>
              <a:t>https://www.samlivsrevolusjonen.no/2008/12/31/medmor-er-her-hva-na/</a:t>
            </a:r>
          </a:p>
          <a:p>
            <a:pPr marL="0" indent="0">
              <a:buFont typeface="Arial" charset="0"/>
              <a:buNone/>
            </a:pPr>
            <a:endParaRPr lang="nb-NO" baseline="0" dirty="0"/>
          </a:p>
          <a:p>
            <a:pPr marL="0" indent="0">
              <a:buFont typeface="Arial" charset="0"/>
              <a:buNone/>
            </a:pPr>
            <a:r>
              <a:rPr lang="nb-NO" b="1" dirty="0"/>
              <a:t>c)</a:t>
            </a:r>
            <a:r>
              <a:rPr lang="nb-NO" b="1" baseline="0" dirty="0"/>
              <a:t> </a:t>
            </a:r>
            <a:r>
              <a:rPr lang="nb-NO" b="1" dirty="0"/>
              <a:t>På</a:t>
            </a:r>
            <a:r>
              <a:rPr lang="nb-NO" b="1" baseline="0" dirty="0"/>
              <a:t> søndag feirer vi mor, men hvem feirer </a:t>
            </a:r>
            <a:r>
              <a:rPr lang="nb-NO" b="1" baseline="0" dirty="0" err="1"/>
              <a:t>medmor</a:t>
            </a:r>
            <a:r>
              <a:rPr lang="nb-NO" b="1" baseline="0" dirty="0"/>
              <a:t>?</a:t>
            </a:r>
            <a:br>
              <a:rPr lang="nb-NO" b="1" baseline="0" dirty="0"/>
            </a:br>
            <a:r>
              <a:rPr lang="nb-NO" b="1" baseline="0" dirty="0"/>
              <a:t>h</a:t>
            </a:r>
            <a:r>
              <a:rPr lang="nb-NO" dirty="0"/>
              <a:t>ttps://www.samlivsrevolusjonen.no/2012/02/09/pa-sondag-feirer-vi-mor-men-hvem-feirer-medmor/</a:t>
            </a:r>
          </a:p>
          <a:p>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207650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p>
          <a:p>
            <a:r>
              <a:rPr lang="nb-NO" dirty="0"/>
              <a:t>Som</a:t>
            </a:r>
            <a:r>
              <a:rPr lang="nb-NO" baseline="0" dirty="0"/>
              <a:t> innledning til dette lysbildet kan taleren gjengi første del av det aktuelle avsnittet i kapittel 4 i Ekteskapserklæringen.</a:t>
            </a:r>
          </a:p>
          <a:p>
            <a:endParaRPr lang="nb-NO" baseline="0" dirty="0"/>
          </a:p>
          <a:p>
            <a:r>
              <a:rPr lang="nb-NO" sz="1100" dirty="0" err="1"/>
              <a:t>Kommentér</a:t>
            </a:r>
            <a:r>
              <a:rPr lang="nb-NO" sz="1100" dirty="0"/>
              <a:t> så kort ett eller flere av punktene etter hvert som de klikkes</a:t>
            </a:r>
            <a:r>
              <a:rPr lang="nb-NO" sz="1100" baseline="0" dirty="0"/>
              <a:t> fram på skjermen og </a:t>
            </a:r>
            <a:r>
              <a:rPr lang="nb-NO" sz="1100" dirty="0"/>
              <a:t>leses høyt.</a:t>
            </a:r>
          </a:p>
          <a:p>
            <a:endParaRPr lang="nb-NO" sz="1100" dirty="0"/>
          </a:p>
          <a:p>
            <a:r>
              <a:rPr lang="nb-NO" sz="1200" kern="1200" dirty="0">
                <a:solidFill>
                  <a:schemeClr val="tx1"/>
                </a:solidFill>
                <a:effectLst/>
                <a:latin typeface="+mn-lt"/>
                <a:ea typeface="+mn-ea"/>
                <a:cs typeface="+mn-cs"/>
              </a:rPr>
              <a:t>Hovedpoenget med dette lysbildet er å vise hvor omfattende konsekvensene blir hvis man sier ja til den kjønnsnøytrale ideologien og en kjønnsnøytral teologi. Det handler om MYE mer enn å vise forståelse og sympati overfor mennesker med homofile følelser eller andre seksuelle minoriteter. </a:t>
            </a:r>
            <a:r>
              <a:rPr lang="nb-NO" sz="1200" kern="1200">
                <a:solidFill>
                  <a:schemeClr val="tx1"/>
                </a:solidFill>
                <a:effectLst/>
                <a:latin typeface="+mn-lt"/>
                <a:ea typeface="+mn-ea"/>
                <a:cs typeface="+mn-cs"/>
              </a:rPr>
              <a:t>Hele tenkningen omkring kjønn, seksualitet, kjønnspolaritet, barn og familie blir endret.</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115135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pPr eaLnBrk="1" hangingPunct="1">
              <a:spcBef>
                <a:spcPct val="0"/>
              </a:spcBef>
            </a:pPr>
            <a:endParaRPr lang="nb-NO" altLang="nb-NO" b="1" dirty="0"/>
          </a:p>
          <a:p>
            <a:pPr eaLnBrk="1" hangingPunct="1">
              <a:spcBef>
                <a:spcPct val="0"/>
              </a:spcBef>
            </a:pPr>
            <a:r>
              <a:rPr lang="nb-NO" altLang="nb-NO" b="1" dirty="0"/>
              <a:t>Biologien</a:t>
            </a:r>
            <a:endParaRPr lang="nb-NO" altLang="nb-NO" dirty="0"/>
          </a:p>
          <a:p>
            <a:pPr eaLnBrk="1" hangingPunct="1">
              <a:spcBef>
                <a:spcPct val="0"/>
              </a:spcBef>
            </a:pPr>
            <a:r>
              <a:rPr lang="nb-NO" altLang="nb-NO" dirty="0"/>
              <a:t>Alle mennesker som lever, og som har levd</a:t>
            </a:r>
            <a:r>
              <a:rPr lang="nb-NO" altLang="nb-NO" baseline="0" dirty="0"/>
              <a:t> gjennom hele menneskehetens historie, er født ved egg fra en kvinne og sæd fra en mann. Å hevde at mor-far-barn-triangelet ikke står i en særstilling blant alle menneskelige relasjoner, er en manipulering med språk, biologi og logikk og faller på sin egen urimelighet.</a:t>
            </a:r>
          </a:p>
          <a:p>
            <a:pPr eaLnBrk="1" hangingPunct="1">
              <a:spcBef>
                <a:spcPct val="0"/>
              </a:spcBef>
            </a:pPr>
            <a:endParaRPr lang="nb-NO" altLang="nb-NO" dirty="0"/>
          </a:p>
          <a:p>
            <a:pPr eaLnBrk="1" hangingPunct="1">
              <a:spcBef>
                <a:spcPct val="0"/>
              </a:spcBef>
            </a:pPr>
            <a:r>
              <a:rPr lang="nb-NO" altLang="nb-NO" b="1" dirty="0"/>
              <a:t>Barnet</a:t>
            </a:r>
          </a:p>
          <a:p>
            <a:r>
              <a:rPr lang="nb-NO" sz="1200" kern="1200" dirty="0">
                <a:solidFill>
                  <a:schemeClr val="tx1"/>
                </a:solidFill>
                <a:effectLst/>
                <a:latin typeface="+mn-lt"/>
                <a:ea typeface="+mn-ea"/>
                <a:cs typeface="+mn-cs"/>
              </a:rPr>
              <a:t>Barneperspektivet er fundamentalt og må kontinuerlig holdes fram i alle sammenhenger. Hvem har gitt politikere og kirkeledere mandat og autoritet til å påstå at biologiske foreldre ikke er grunnleggende viktig i et menneskes liv? Mener virkelig norske politikere at det er til barns beste å frata barn deres mor eller far før fødselen? Kan kristne mennesker og kirker med barneperspektivet og FNs Barnekonvensjon i fokus forsvare og lære at planlagt farløshet eller </a:t>
            </a:r>
            <a:r>
              <a:rPr lang="nb-NO" sz="1200" kern="1200" dirty="0" err="1">
                <a:solidFill>
                  <a:schemeClr val="tx1"/>
                </a:solidFill>
                <a:effectLst/>
                <a:latin typeface="+mn-lt"/>
                <a:ea typeface="+mn-ea"/>
                <a:cs typeface="+mn-cs"/>
              </a:rPr>
              <a:t>morløshet</a:t>
            </a:r>
            <a:r>
              <a:rPr lang="nb-NO" sz="1200" kern="1200" dirty="0">
                <a:solidFill>
                  <a:schemeClr val="tx1"/>
                </a:solidFill>
                <a:effectLst/>
                <a:latin typeface="+mn-lt"/>
                <a:ea typeface="+mn-ea"/>
                <a:cs typeface="+mn-cs"/>
              </a:rPr>
              <a:t> er i tråd med Jesu liv, lære og eksempel?</a:t>
            </a:r>
          </a:p>
          <a:p>
            <a:pPr eaLnBrk="1" hangingPunct="1">
              <a:spcBef>
                <a:spcPct val="0"/>
              </a:spcBef>
            </a:pPr>
            <a:endParaRPr lang="nb-NO" altLang="nb-NO" baseline="0" dirty="0"/>
          </a:p>
          <a:p>
            <a:pPr eaLnBrk="1" hangingPunct="1">
              <a:spcBef>
                <a:spcPct val="0"/>
              </a:spcBef>
            </a:pPr>
            <a:r>
              <a:rPr lang="nb-NO" altLang="nb-NO" b="1" baseline="0" dirty="0"/>
              <a:t>Bibelen</a:t>
            </a:r>
          </a:p>
          <a:p>
            <a:pPr eaLnBrk="1" hangingPunct="1">
              <a:spcBef>
                <a:spcPct val="0"/>
              </a:spcBef>
            </a:pPr>
            <a:r>
              <a:rPr lang="nb-NO" altLang="nb-NO" baseline="0" dirty="0"/>
              <a:t>Ekteskapet og mor-far-barn-relasjonen er Guds oppfinnelse. Det er en skaperordning han har velsignet og gitt løfter og bud til. Det finnes ikke ett eneste vers i Bibelen som gir kristne grønt lys til å omdefinere ekteskapet og demontere betydningen av relasjonen mellom mor, far og barn.</a:t>
            </a:r>
            <a:endParaRPr lang="nb-NO" altLang="nb-NO" dirty="0"/>
          </a:p>
          <a:p>
            <a:pPr eaLnBrk="1" hangingPunct="1">
              <a:spcBef>
                <a:spcPct val="0"/>
              </a:spcBef>
            </a:pPr>
            <a:endParaRPr lang="nb-NO" altLang="nb-NO" dirty="0"/>
          </a:p>
        </p:txBody>
      </p:sp>
      <p:sp>
        <p:nvSpPr>
          <p:cNvPr id="2765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5DE9A-BC3E-48AB-A9C6-D9FA2AA98015}" type="slidenum">
              <a:rPr lang="nb-NO" smtClean="0"/>
              <a:pPr fontAlgn="base">
                <a:spcBef>
                  <a:spcPct val="0"/>
                </a:spcBef>
                <a:spcAft>
                  <a:spcPct val="0"/>
                </a:spcAft>
                <a:defRPr/>
              </a:pPr>
              <a:t>13</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Les disse fem rådene nøye. </a:t>
            </a:r>
          </a:p>
          <a:p>
            <a:r>
              <a:rPr lang="nb-NO" b="1" dirty="0"/>
              <a:t> </a:t>
            </a:r>
            <a:endParaRPr lang="nb-NO" dirty="0"/>
          </a:p>
          <a:p>
            <a:r>
              <a:rPr lang="nb-NO" b="1" dirty="0"/>
              <a:t>Flere viktige tips og forslag </a:t>
            </a:r>
            <a:r>
              <a:rPr lang="nb-NO" dirty="0"/>
              <a:t>til dem som skal undervise i materiellet, finner du i dokumentet </a:t>
            </a:r>
            <a:r>
              <a:rPr lang="nb-NO" b="1" i="1" dirty="0"/>
              <a:t>«Tips og anbefalinger til talere og ledere»</a:t>
            </a:r>
            <a:r>
              <a:rPr lang="nb-NO" dirty="0"/>
              <a:t> som ligger i hovedmenyen </a:t>
            </a:r>
            <a:r>
              <a:rPr lang="nb-NO" b="1" u="sng" dirty="0">
                <a:hlinkClick r:id="rId3"/>
              </a:rPr>
              <a:t>Ledertips</a:t>
            </a:r>
            <a:r>
              <a:rPr lang="nb-NO" dirty="0"/>
              <a:t> øverst i skjermbildet på Samlivsbanken.no. </a:t>
            </a:r>
          </a:p>
          <a:p>
            <a:r>
              <a:rPr lang="nb-NO" dirty="0"/>
              <a:t> </a:t>
            </a:r>
          </a:p>
          <a:p>
            <a:r>
              <a:rPr lang="nb-NO" dirty="0"/>
              <a:t>Vi anbefaler sterkt at du leser informasjonen, rådene og anbefalingene i det dokumentet før du begynner å forberede undervisningen.</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15</a:t>
            </a:fld>
            <a:endParaRPr lang="nb-NO"/>
          </a:p>
        </p:txBody>
      </p:sp>
    </p:spTree>
    <p:extLst>
      <p:ext uri="{BB962C8B-B14F-4D97-AF65-F5344CB8AC3E}">
        <p14:creationId xmlns:p14="http://schemas.microsoft.com/office/powerpoint/2010/main" val="377104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INNLEDNING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mennesker har sitt opphav i én mor og én far. Blodsbånd og biologisk slektskap er av grunnleggende betydning for enkeltmennesket og for samfunnet.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GRUNNCELLEN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sym typeface="Wingdings"/>
              </a:rPr>
              <a:t>1.</a:t>
            </a:r>
            <a:r>
              <a:rPr lang="nb-NO" sz="1200" kern="1200" dirty="0">
                <a:solidFill>
                  <a:schemeClr val="tx1"/>
                </a:solidFill>
                <a:effectLst/>
                <a:latin typeface="+mn-lt"/>
                <a:ea typeface="+mn-ea"/>
                <a:cs typeface="+mn-cs"/>
              </a:rPr>
              <a:t> Triangelet mor, far og barn er grunncellen i alle samfunn. Det har vært den sentrale og viktigste enheten i alle sivilisasjoner og kulturer fra tidenes morgen, og er det fortsatt. Familie, slekt og biologisk </a:t>
            </a:r>
            <a:r>
              <a:rPr lang="nb-NO" sz="1200" kern="1200" dirty="0" err="1">
                <a:solidFill>
                  <a:schemeClr val="tx1"/>
                </a:solidFill>
                <a:effectLst/>
                <a:latin typeface="+mn-lt"/>
                <a:ea typeface="+mn-ea"/>
                <a:cs typeface="+mn-cs"/>
              </a:rPr>
              <a:t>tihørighet</a:t>
            </a:r>
            <a:r>
              <a:rPr lang="nb-NO" sz="1200" kern="1200" baseline="0" dirty="0">
                <a:solidFill>
                  <a:schemeClr val="tx1"/>
                </a:solidFill>
                <a:effectLst/>
                <a:latin typeface="+mn-lt"/>
                <a:ea typeface="+mn-ea"/>
                <a:cs typeface="+mn-cs"/>
              </a:rPr>
              <a:t> er </a:t>
            </a:r>
            <a:r>
              <a:rPr lang="nb-NO" sz="1200" kern="1200" dirty="0">
                <a:solidFill>
                  <a:schemeClr val="tx1"/>
                </a:solidFill>
                <a:effectLst/>
                <a:latin typeface="+mn-lt"/>
                <a:ea typeface="+mn-ea"/>
                <a:cs typeface="+mn-cs"/>
              </a:rPr>
              <a:t>en fundamental del av samfunnsveven</a:t>
            </a:r>
            <a:r>
              <a:rPr lang="nb-NO" sz="1200" kern="1200" baseline="0" dirty="0">
                <a:solidFill>
                  <a:schemeClr val="tx1"/>
                </a:solidFill>
                <a:effectLst/>
                <a:latin typeface="+mn-lt"/>
                <a:ea typeface="+mn-ea"/>
                <a:cs typeface="+mn-cs"/>
              </a:rPr>
              <a:t> i ethvert samfunn, også i Norge. Å løsne på renningen i denne veven, og la trådene miste sitt biologiske tilknytningspunkt, er dramatisk.</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2. </a:t>
            </a:r>
            <a:r>
              <a:rPr lang="nb-NO" sz="1200" kern="1200" dirty="0">
                <a:solidFill>
                  <a:schemeClr val="tx1"/>
                </a:solidFill>
                <a:effectLst/>
                <a:latin typeface="+mn-lt"/>
                <a:ea typeface="+mn-ea"/>
                <a:cs typeface="+mn-cs"/>
              </a:rPr>
              <a:t>Det som Norge og flere vestlige land nå gjør</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nemlig å oppløse den unike betydningen av relasjonen mellom mor, far og barn –</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er et samfunnseksperiment av historiske dimensjoner, og med uante konsekvenser. Det har aldri vært gjort i noen sivilisasjon før oss.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a:t>
            </a:r>
            <a:r>
              <a:rPr lang="nb-NO" sz="1200" kern="1200" baseline="0" dirty="0">
                <a:solidFill>
                  <a:schemeClr val="tx1"/>
                </a:solidFill>
                <a:effectLst/>
                <a:latin typeface="+mn-lt"/>
                <a:ea typeface="+mn-ea"/>
                <a:cs typeface="+mn-cs"/>
              </a:rPr>
              <a:t> at likekjønnede par skal få mulighet og rett til barn, er fertilitetsmarkedet (barnemarkedet) en nødvendighet. Kjøp og salg av sæd og egg, donorer og surrogatmødre er derfor en integrert del av samfunnets nye familietekning. Ifølge denne ideologien betyr verken kjønn eller slektskap noe for barn og voksne, familie og slekt. </a:t>
            </a:r>
            <a:br>
              <a:rPr lang="nb-NO" sz="1200" kern="1200" baseline="0" dirty="0">
                <a:solidFill>
                  <a:schemeClr val="tx1"/>
                </a:solidFill>
                <a:effectLst/>
                <a:latin typeface="+mn-lt"/>
                <a:ea typeface="+mn-ea"/>
                <a:cs typeface="+mn-cs"/>
              </a:rPr>
            </a:br>
            <a:br>
              <a:rPr lang="nb-NO" sz="1200" kern="1200" baseline="0" dirty="0">
                <a:solidFill>
                  <a:schemeClr val="tx1"/>
                </a:solidFill>
                <a:effectLst/>
                <a:latin typeface="+mn-lt"/>
                <a:ea typeface="+mn-ea"/>
                <a:cs typeface="+mn-cs"/>
              </a:rPr>
            </a:br>
            <a:r>
              <a:rPr lang="nb-NO" sz="1200" kern="1200" baseline="0" dirty="0">
                <a:solidFill>
                  <a:schemeClr val="tx1"/>
                </a:solidFill>
                <a:effectLst/>
                <a:latin typeface="+mn-lt"/>
                <a:ea typeface="+mn-ea"/>
                <a:cs typeface="+mn-cs"/>
              </a:rPr>
              <a:t>Foreningen FRI sier det slik i dokumentet «Familiepolitiske strategi»: Det som først og fremst definerer en familie, er «ikke genetikk og blodsbånd», men «nærheten i relasjoner». Med andre ord: Hvis barn, ungdommer og voksne har en nær og god relasjon til hverandre, spiller ikke biologisk slekt noen rolle. </a:t>
            </a:r>
          </a:p>
          <a:p>
            <a:endParaRPr lang="nb-NO" sz="1200" kern="1200" baseline="0" dirty="0">
              <a:solidFill>
                <a:schemeClr val="tx1"/>
              </a:solidFill>
              <a:effectLst/>
              <a:latin typeface="+mn-lt"/>
              <a:ea typeface="+mn-ea"/>
              <a:cs typeface="+mn-cs"/>
            </a:endParaRPr>
          </a:p>
          <a:p>
            <a:r>
              <a:rPr lang="nb-NO" b="0" dirty="0"/>
              <a:t>Dokumentet «Familiepolitisk strategi» (</a:t>
            </a:r>
            <a:r>
              <a:rPr lang="nb-NO" b="0" dirty="0" err="1"/>
              <a:t>ca</a:t>
            </a:r>
            <a:r>
              <a:rPr lang="nb-NO" b="0" dirty="0"/>
              <a:t> 1 side) </a:t>
            </a:r>
            <a:r>
              <a:rPr lang="nb-NO" b="0" baseline="0" dirty="0"/>
              <a:t>kan leses her i sin helhet:</a:t>
            </a: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u="sng" kern="1200" dirty="0">
                <a:solidFill>
                  <a:schemeClr val="tx1"/>
                </a:solidFill>
                <a:effectLst/>
                <a:latin typeface="+mn-lt"/>
                <a:ea typeface="+mn-ea"/>
                <a:cs typeface="+mn-cs"/>
                <a:hlinkClick r:id="rId3"/>
              </a:rPr>
              <a:t>https://foreningenfri.no/om-oss/fri-mener/resolusjoner/familiepolitisk-strategi/</a:t>
            </a:r>
            <a:endParaRPr lang="nb-NO"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a:buNone/>
              <a:tabLst/>
              <a:defRPr/>
            </a:pPr>
            <a:br>
              <a:rPr lang="nb-NO" sz="1200" kern="1200" baseline="0" dirty="0">
                <a:solidFill>
                  <a:schemeClr val="tx1"/>
                </a:solidFill>
                <a:effectLst/>
                <a:latin typeface="+mn-lt"/>
                <a:ea typeface="+mn-ea"/>
                <a:cs typeface="+mn-cs"/>
              </a:rPr>
            </a:br>
            <a:r>
              <a:rPr lang="nb-NO" sz="1200" kern="1200" baseline="0" dirty="0">
                <a:solidFill>
                  <a:schemeClr val="tx1"/>
                </a:solidFill>
                <a:effectLst/>
                <a:latin typeface="+mn-lt"/>
                <a:ea typeface="+mn-ea"/>
                <a:cs typeface="+mn-cs"/>
              </a:rPr>
              <a:t>I møte med en slik familietenkning er det nødvendig å heve røsten. Å hevde at familie, slekt og generasjonenes gang ikke skal defineres på grunnlag av biologi, blodsbånd og slektskap, er nemlig mer radikalt og samfunnsoppløsende enn mange er klar over. </a:t>
            </a:r>
          </a:p>
          <a:p>
            <a:pPr marL="0" marR="0" indent="0" algn="l" defTabSz="914400" rtl="0" eaLnBrk="1" fontAlgn="auto" latinLnBrk="0" hangingPunct="1">
              <a:lnSpc>
                <a:spcPct val="100000"/>
              </a:lnSpc>
              <a:spcBef>
                <a:spcPts val="0"/>
              </a:spcBef>
              <a:spcAft>
                <a:spcPts val="0"/>
              </a:spcAft>
              <a:buClrTx/>
              <a:buSzTx/>
              <a:buFont typeface="Wingdings"/>
              <a:buNone/>
              <a:tabLst/>
              <a:defRPr/>
            </a:pPr>
            <a:br>
              <a:rPr lang="nb-NO" sz="1200" kern="1200" baseline="0" dirty="0">
                <a:solidFill>
                  <a:schemeClr val="tx1"/>
                </a:solidFill>
                <a:effectLst/>
                <a:latin typeface="+mn-lt"/>
                <a:ea typeface="+mn-ea"/>
                <a:cs typeface="+mn-cs"/>
              </a:rPr>
            </a:br>
            <a:r>
              <a:rPr lang="nb-NO" sz="1200" b="1" kern="1200" baseline="0" dirty="0">
                <a:solidFill>
                  <a:schemeClr val="tx1"/>
                </a:solidFill>
                <a:effectLst/>
                <a:latin typeface="+mn-lt"/>
                <a:ea typeface="+mn-ea"/>
                <a:cs typeface="+mn-cs"/>
              </a:rPr>
              <a:t>3.</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Når lovverket i Norge nå legger til rette for – og sidestiller</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at biologisk mor eller far kan byttes ut med en omsorgsperson av motsatt kjønn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kolliderer dette med biologiske realiteter, barns rettigheter og årtuseners erfaring angående betydningen av mor og far, og betydningen av slektskap, tilhørighet og identitet. Den nye familietenkningen</a:t>
            </a:r>
            <a:r>
              <a:rPr lang="nb-NO" sz="1200" kern="1200" baseline="0" dirty="0">
                <a:solidFill>
                  <a:schemeClr val="tx1"/>
                </a:solidFill>
                <a:effectLst/>
                <a:latin typeface="+mn-lt"/>
                <a:ea typeface="+mn-ea"/>
                <a:cs typeface="+mn-cs"/>
              </a:rPr>
              <a:t> og barns tap av retten til sine egne foreldre strider mot budskapet i FNs Barnekonvensjon. Utviklingen er ikke et resultat av ny innsikt i Barnekonvensjonens prinsipp om «barnets beste», men er drevet av en voksenbasert, individualistisk rettighetstenkning som setter voksnes krav, ønsker og behov i sentrum.</a:t>
            </a:r>
            <a:endParaRPr lang="nb-NO" b="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29485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1. En familie med en god mor og far som er de biologiske foreldrene, er det naturlige og beste utgangspunktet for barns oppvekst, deres identitetsutvikling som kvinne eller mann, og for samhørighet mellom generasjoner og tilhørighet i en </a:t>
            </a:r>
            <a:r>
              <a:rPr lang="nb-NO" sz="1200" kern="1200" dirty="0" err="1">
                <a:solidFill>
                  <a:schemeClr val="tx1"/>
                </a:solidFill>
                <a:effectLst/>
                <a:latin typeface="+mn-lt"/>
                <a:ea typeface="+mn-ea"/>
                <a:cs typeface="+mn-cs"/>
              </a:rPr>
              <a:t>slektssammenheng</a:t>
            </a:r>
            <a:r>
              <a:rPr lang="nb-NO" sz="1200" kern="1200" dirty="0">
                <a:solidFill>
                  <a:schemeClr val="tx1"/>
                </a:solidFill>
                <a:effectLst/>
                <a:latin typeface="+mn-lt"/>
                <a:ea typeface="+mn-ea"/>
                <a:cs typeface="+mn-cs"/>
              </a:rPr>
              <a:t>. Dette bekreftes av 100 års familieforskning, utviklings- og barnepsykologi, og årtuseners erfaring. Under ellers like vilkår (økonomi, familierelasjoner, skolegang,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etc</a:t>
            </a:r>
            <a:r>
              <a:rPr lang="nb-NO" sz="1200" kern="1200" dirty="0">
                <a:solidFill>
                  <a:schemeClr val="tx1"/>
                </a:solidFill>
                <a:effectLst/>
                <a:latin typeface="+mn-lt"/>
                <a:ea typeface="+mn-ea"/>
                <a:cs typeface="+mn-cs"/>
              </a:rPr>
              <a:t>) viser tallrike studier og statistikker de siste generasjonene at barn som vokser opp med sin egen mor og far, kommer best ut når man sammenligner med barn i andre familiekonstellasjoner.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betyr selvsagt ikke at det ikke finnes mange individuelle unntak, og tallrike «løvetannbarn», og at mange barn fra ulike typer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kan greie seg bra i livet. Én ting er imidlertid hvilke</a:t>
            </a:r>
            <a:r>
              <a:rPr lang="nb-NO" sz="1200" kern="1200" baseline="0" dirty="0">
                <a:solidFill>
                  <a:schemeClr val="tx1"/>
                </a:solidFill>
                <a:effectLst/>
                <a:latin typeface="+mn-lt"/>
                <a:ea typeface="+mn-ea"/>
                <a:cs typeface="+mn-cs"/>
              </a:rPr>
              <a:t> prioriteringer og valg </a:t>
            </a:r>
            <a:r>
              <a:rPr lang="nb-NO" sz="1200" kern="1200" dirty="0">
                <a:solidFill>
                  <a:schemeClr val="tx1"/>
                </a:solidFill>
                <a:effectLst/>
                <a:latin typeface="+mn-lt"/>
                <a:ea typeface="+mn-ea"/>
                <a:cs typeface="+mn-cs"/>
              </a:rPr>
              <a:t>enkeltpersoner</a:t>
            </a:r>
            <a:r>
              <a:rPr lang="nb-NO" sz="1200" kern="1200" baseline="0" dirty="0">
                <a:solidFill>
                  <a:schemeClr val="tx1"/>
                </a:solidFill>
                <a:effectLst/>
                <a:latin typeface="+mn-lt"/>
                <a:ea typeface="+mn-ea"/>
                <a:cs typeface="+mn-cs"/>
              </a:rPr>
              <a:t> tar i forhold til barn og familie. Noe helt annet er hva staten kommuniserer og legger til rette for gjennom lovgivning og holdningsskapende påvirkning i skole, kultur og samfunn. </a:t>
            </a:r>
          </a:p>
          <a:p>
            <a:pPr marL="0" indent="0">
              <a:buNone/>
            </a:pPr>
            <a:endParaRPr lang="nb-NO" sz="1200" kern="1200" dirty="0">
              <a:solidFill>
                <a:schemeClr val="tx1"/>
              </a:solidFill>
              <a:effectLst/>
              <a:latin typeface="+mn-lt"/>
              <a:ea typeface="+mn-ea"/>
              <a:cs typeface="+mn-cs"/>
            </a:endParaRPr>
          </a:p>
          <a:p>
            <a:pPr marL="0" indent="0">
              <a:buNone/>
            </a:pPr>
            <a:r>
              <a:rPr lang="nb-NO" sz="1200" b="1" kern="1200" dirty="0">
                <a:solidFill>
                  <a:schemeClr val="tx1"/>
                </a:solidFill>
                <a:effectLst/>
                <a:latin typeface="+mn-lt"/>
                <a:ea typeface="+mn-ea"/>
                <a:cs typeface="+mn-cs"/>
              </a:rPr>
              <a:t>DOKUMENTASJON:</a:t>
            </a:r>
          </a:p>
          <a:p>
            <a:pPr marL="0" indent="0">
              <a:buNone/>
            </a:pPr>
            <a:r>
              <a:rPr lang="nb-NO" sz="1200" kern="1200" dirty="0">
                <a:solidFill>
                  <a:schemeClr val="tx1"/>
                </a:solidFill>
                <a:effectLst/>
                <a:latin typeface="+mn-lt"/>
                <a:ea typeface="+mn-ea"/>
                <a:cs typeface="+mn-cs"/>
              </a:rPr>
              <a:t>a) En fyldig oversiktsartikkel med mange linker til en rekke studier og bøker, kan leses her:</a:t>
            </a:r>
          </a:p>
          <a:p>
            <a:pPr marL="0" indent="0">
              <a:buNone/>
            </a:pPr>
            <a:endParaRPr lang="en-US" sz="1200" b="1" i="0" u="none" strike="noStrike" kern="1200" dirty="0">
              <a:solidFill>
                <a:schemeClr val="tx1"/>
              </a:solidFill>
              <a:effectLst/>
              <a:latin typeface="+mn-lt"/>
              <a:ea typeface="+mn-ea"/>
              <a:cs typeface="+mn-cs"/>
            </a:endParaRPr>
          </a:p>
          <a:p>
            <a:pPr marL="0" indent="0">
              <a:buNone/>
            </a:pPr>
            <a:r>
              <a:rPr lang="en-US" sz="1200" b="1" i="0" u="none" strike="noStrike" kern="1200" dirty="0">
                <a:solidFill>
                  <a:schemeClr val="tx1"/>
                </a:solidFill>
                <a:effectLst/>
                <a:latin typeface="+mn-lt"/>
                <a:ea typeface="+mn-ea"/>
                <a:cs typeface="+mn-cs"/>
              </a:rPr>
              <a:t>Kids Need a Mom and a Dad – That’s What the Research Shows </a:t>
            </a:r>
          </a:p>
          <a:p>
            <a:pPr marL="0" indent="0">
              <a:buNone/>
            </a:pPr>
            <a:r>
              <a:rPr lang="nb-NO" sz="1200" kern="1200" dirty="0">
                <a:solidFill>
                  <a:schemeClr val="tx1"/>
                </a:solidFill>
                <a:effectLst/>
                <a:latin typeface="+mn-lt"/>
                <a:ea typeface="+mn-ea"/>
                <a:cs typeface="+mn-cs"/>
              </a:rPr>
              <a:t>https://www.focusonthefamily.com/socialissues/marriage/marriage/30-years-of-research</a:t>
            </a:r>
          </a:p>
          <a:p>
            <a:pPr marL="0" indent="0">
              <a:buNone/>
            </a:pPr>
            <a:endParaRPr lang="nb-NO" sz="1200" kern="1200" dirty="0">
              <a:solidFill>
                <a:schemeClr val="tx1"/>
              </a:solidFill>
              <a:effectLst/>
              <a:latin typeface="+mn-lt"/>
              <a:ea typeface="+mn-ea"/>
              <a:cs typeface="+mn-cs"/>
            </a:endParaRPr>
          </a:p>
          <a:p>
            <a:pPr marL="0" indent="0">
              <a:buNone/>
            </a:pPr>
            <a:r>
              <a:rPr lang="nb-NO" sz="1200" kern="1200" dirty="0">
                <a:solidFill>
                  <a:schemeClr val="tx1"/>
                </a:solidFill>
                <a:effectLst/>
                <a:latin typeface="+mn-lt"/>
                <a:ea typeface="+mn-ea"/>
                <a:cs typeface="+mn-cs"/>
              </a:rPr>
              <a:t>b) I boka av Walter R. </a:t>
            </a:r>
            <a:r>
              <a:rPr lang="nb-NO" sz="1200" kern="1200" dirty="0" err="1">
                <a:solidFill>
                  <a:schemeClr val="tx1"/>
                </a:solidFill>
                <a:effectLst/>
                <a:latin typeface="+mn-lt"/>
                <a:ea typeface="+mn-ea"/>
                <a:cs typeface="+mn-cs"/>
              </a:rPr>
              <a:t>Schumm</a:t>
            </a:r>
            <a:r>
              <a:rPr lang="nb-NO" sz="1200" kern="1200" dirty="0">
                <a:solidFill>
                  <a:schemeClr val="tx1"/>
                </a:solidFill>
                <a:effectLst/>
                <a:latin typeface="+mn-lt"/>
                <a:ea typeface="+mn-ea"/>
                <a:cs typeface="+mn-cs"/>
              </a:rPr>
              <a:t> som blir referert</a:t>
            </a:r>
            <a:r>
              <a:rPr lang="nb-NO" sz="1200" kern="1200" baseline="0" dirty="0">
                <a:solidFill>
                  <a:schemeClr val="tx1"/>
                </a:solidFill>
                <a:effectLst/>
                <a:latin typeface="+mn-lt"/>
                <a:ea typeface="+mn-ea"/>
                <a:cs typeface="+mn-cs"/>
              </a:rPr>
              <a:t> nedenfor, finnes det også viktig dokumentasjon omkring denne tematikken. </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ER DET INGEN FORSKJELL?</a:t>
            </a:r>
            <a:r>
              <a:rPr lang="nb-NO" sz="1200" b="1"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Det hevdes ofte i dag at det ikke er noen forskjell på å vokse opp med sine biologiske</a:t>
            </a:r>
            <a:r>
              <a:rPr lang="nb-NO" sz="1200" kern="1200" baseline="0" dirty="0">
                <a:solidFill>
                  <a:schemeClr val="tx1"/>
                </a:solidFill>
                <a:effectLst/>
                <a:latin typeface="+mn-lt"/>
                <a:ea typeface="+mn-ea"/>
                <a:cs typeface="+mn-cs"/>
              </a:rPr>
              <a:t> foreldre i forhold til å vokse opp med to av samme kjønn – f.eks. med mor og en </a:t>
            </a:r>
            <a:r>
              <a:rPr lang="nb-NO" sz="1200" kern="1200" baseline="0" dirty="0" err="1">
                <a:solidFill>
                  <a:schemeClr val="tx1"/>
                </a:solidFill>
                <a:effectLst/>
                <a:latin typeface="+mn-lt"/>
                <a:ea typeface="+mn-ea"/>
                <a:cs typeface="+mn-cs"/>
              </a:rPr>
              <a:t>medmor</a:t>
            </a:r>
            <a:r>
              <a:rPr lang="nb-NO" sz="1200" kern="1200" baseline="0" dirty="0">
                <a:solidFill>
                  <a:schemeClr val="tx1"/>
                </a:solidFill>
                <a:effectLst/>
                <a:latin typeface="+mn-lt"/>
                <a:ea typeface="+mn-ea"/>
                <a:cs typeface="+mn-cs"/>
              </a:rPr>
              <a:t>, eller med far og en «medfar».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Påstanden om at det ikke er noen forskjell, er dårlig belagt og bør møtes med en stor dose skepsis. Den «internasjonale forskningen» det ofte argumenteres med, er langt dårligere og mye mer nyansert enn det ofte gis inntrykk av. Man bør også ha en grunnleggende skepsis til denne type studier fordi svært mange av dem er gjennomført av folk som er positive til likekjønnet foreldreskap og har hatt et ønske om å påvirke opinionen og endre lovgivningen. Mye av forskningen er derfor sterkt politisert og preget av ideologisk slagside.</a:t>
            </a:r>
            <a:br>
              <a:rPr lang="nb-NO" sz="1200" kern="1200" baseline="0" dirty="0">
                <a:solidFill>
                  <a:schemeClr val="tx1"/>
                </a:solidFill>
                <a:effectLst/>
                <a:latin typeface="+mn-lt"/>
                <a:ea typeface="+mn-ea"/>
                <a:cs typeface="+mn-cs"/>
              </a:rPr>
            </a:br>
            <a:br>
              <a:rPr lang="nb-NO" sz="1200" kern="1200" baseline="0" dirty="0">
                <a:solidFill>
                  <a:schemeClr val="tx1"/>
                </a:solidFill>
                <a:effectLst/>
                <a:latin typeface="+mn-lt"/>
                <a:ea typeface="+mn-ea"/>
                <a:cs typeface="+mn-cs"/>
              </a:rPr>
            </a:br>
            <a:r>
              <a:rPr lang="nb-NO" sz="1200" kern="1200" baseline="0" dirty="0">
                <a:solidFill>
                  <a:schemeClr val="tx1"/>
                </a:solidFill>
                <a:effectLst/>
                <a:latin typeface="+mn-lt"/>
                <a:ea typeface="+mn-ea"/>
                <a:cs typeface="+mn-cs"/>
              </a:rPr>
              <a:t>Høsten 2018 kom det ut en viktig bok som tar opp denne tematikken i full bredde. Den heter </a:t>
            </a:r>
            <a:r>
              <a:rPr lang="nb-NO" sz="1200" b="1" kern="1200" baseline="0" dirty="0">
                <a:solidFill>
                  <a:schemeClr val="tx1"/>
                </a:solidFill>
                <a:effectLst/>
                <a:latin typeface="+mn-lt"/>
                <a:ea typeface="+mn-ea"/>
                <a:cs typeface="+mn-cs"/>
              </a:rPr>
              <a:t>«Same-Sex </a:t>
            </a:r>
            <a:r>
              <a:rPr lang="nb-NO" sz="1200" b="1" kern="1200" baseline="0" dirty="0" err="1">
                <a:solidFill>
                  <a:schemeClr val="tx1"/>
                </a:solidFill>
                <a:effectLst/>
                <a:latin typeface="+mn-lt"/>
                <a:ea typeface="+mn-ea"/>
                <a:cs typeface="+mn-cs"/>
              </a:rPr>
              <a:t>Parenting</a:t>
            </a:r>
            <a:r>
              <a:rPr lang="nb-NO" sz="1200" b="1" kern="1200" baseline="0" dirty="0">
                <a:solidFill>
                  <a:schemeClr val="tx1"/>
                </a:solidFill>
                <a:effectLst/>
                <a:latin typeface="+mn-lt"/>
                <a:ea typeface="+mn-ea"/>
                <a:cs typeface="+mn-cs"/>
              </a:rPr>
              <a:t> Research – A Critical </a:t>
            </a:r>
            <a:r>
              <a:rPr lang="nb-NO" sz="1200" b="1" kern="1200" baseline="0" dirty="0" err="1">
                <a:solidFill>
                  <a:schemeClr val="tx1"/>
                </a:solidFill>
                <a:effectLst/>
                <a:latin typeface="+mn-lt"/>
                <a:ea typeface="+mn-ea"/>
                <a:cs typeface="+mn-cs"/>
              </a:rPr>
              <a:t>Assessment</a:t>
            </a:r>
            <a:r>
              <a:rPr lang="nb-NO" sz="1200" b="1" kern="1200" baseline="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og er skrevet av Walter R. </a:t>
            </a:r>
            <a:r>
              <a:rPr lang="nb-NO" sz="1200" kern="1200" baseline="0" dirty="0" err="1">
                <a:solidFill>
                  <a:schemeClr val="tx1"/>
                </a:solidFill>
                <a:effectLst/>
                <a:latin typeface="+mn-lt"/>
                <a:ea typeface="+mn-ea"/>
                <a:cs typeface="+mn-cs"/>
              </a:rPr>
              <a:t>Schumm</a:t>
            </a:r>
            <a:r>
              <a:rPr lang="nb-NO" sz="1200" kern="1200" baseline="0" dirty="0">
                <a:solidFill>
                  <a:schemeClr val="tx1"/>
                </a:solidFill>
                <a:effectLst/>
                <a:latin typeface="+mn-lt"/>
                <a:ea typeface="+mn-ea"/>
                <a:cs typeface="+mn-cs"/>
              </a:rPr>
              <a:t>. Han beskriver og kommenterer </a:t>
            </a:r>
            <a:r>
              <a:rPr lang="nb-NO" sz="1200" kern="1200" baseline="0" dirty="0" err="1">
                <a:solidFill>
                  <a:schemeClr val="tx1"/>
                </a:solidFill>
                <a:effectLst/>
                <a:latin typeface="+mn-lt"/>
                <a:ea typeface="+mn-ea"/>
                <a:cs typeface="+mn-cs"/>
              </a:rPr>
              <a:t>ca</a:t>
            </a:r>
            <a:r>
              <a:rPr lang="nb-NO" sz="1200" kern="1200" baseline="0" dirty="0">
                <a:solidFill>
                  <a:schemeClr val="tx1"/>
                </a:solidFill>
                <a:effectLst/>
                <a:latin typeface="+mn-lt"/>
                <a:ea typeface="+mn-ea"/>
                <a:cs typeface="+mn-cs"/>
              </a:rPr>
              <a:t> 400 studier og artikler om temaet og påviser at de aller fleste ikke holder mål verken metodisk eller i konklusjonene de trekker. De som har utført studiene, drar nemlig ofte allmenne konklusjoner uten å ha dekning for dem. Boka anbefales og kan enkelt kjøpes i en nettbokhandel, f.eks. på amazon.com – som paperback eller i </a:t>
            </a:r>
            <a:r>
              <a:rPr lang="nb-NO" sz="1200" kern="1200" baseline="0" dirty="0" err="1">
                <a:solidFill>
                  <a:schemeClr val="tx1"/>
                </a:solidFill>
                <a:effectLst/>
                <a:latin typeface="+mn-lt"/>
                <a:ea typeface="+mn-ea"/>
                <a:cs typeface="+mn-cs"/>
              </a:rPr>
              <a:t>Kindle</a:t>
            </a:r>
            <a:r>
              <a:rPr lang="nb-NO" sz="1200" kern="1200" baseline="0" dirty="0">
                <a:solidFill>
                  <a:schemeClr val="tx1"/>
                </a:solidFill>
                <a:effectLst/>
                <a:latin typeface="+mn-lt"/>
                <a:ea typeface="+mn-ea"/>
                <a:cs typeface="+mn-cs"/>
              </a:rPr>
              <a:t>-versjon.</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På disse nettsidene kan man lese et par informative </a:t>
            </a:r>
            <a:r>
              <a:rPr lang="nb-NO" sz="1200" b="1" kern="1200" baseline="0" dirty="0">
                <a:solidFill>
                  <a:schemeClr val="tx1"/>
                </a:solidFill>
                <a:effectLst/>
                <a:latin typeface="+mn-lt"/>
                <a:ea typeface="+mn-ea"/>
                <a:cs typeface="+mn-cs"/>
              </a:rPr>
              <a:t>anmeldelser</a:t>
            </a:r>
            <a:r>
              <a:rPr lang="nb-NO" sz="1200" kern="1200" baseline="0" dirty="0">
                <a:solidFill>
                  <a:schemeClr val="tx1"/>
                </a:solidFill>
                <a:effectLst/>
                <a:latin typeface="+mn-lt"/>
                <a:ea typeface="+mn-ea"/>
                <a:cs typeface="+mn-cs"/>
              </a:rPr>
              <a:t> av boka:</a:t>
            </a:r>
          </a:p>
          <a:p>
            <a:endParaRPr lang="nb-NO" sz="1200" kern="1200" baseline="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3"/>
              </a:rPr>
              <a:t>https://billmuehlenberg.com/2018/09/02/same-sex-parenting-research-a-critical-assessment-by-walter-r-schumm/</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4"/>
              </a:rPr>
              <a:t>https://www.psephizo.com/sexuality-2/what-does-research-say-about-same-sex-parenting/</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To artikler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 En interessant artikkel som gjengir funn i to oversiktsstudier som sammenligner barn med likekjønnede foreldre og barn med mor og far, finnes her: </a:t>
            </a:r>
            <a:r>
              <a:rPr lang="nb-NO" sz="1200" u="sng" kern="1200" dirty="0">
                <a:solidFill>
                  <a:schemeClr val="tx1"/>
                </a:solidFill>
                <a:effectLst/>
                <a:latin typeface="+mn-lt"/>
                <a:ea typeface="+mn-ea"/>
                <a:cs typeface="+mn-cs"/>
                <a:hlinkClick r:id="rId5"/>
              </a:rPr>
              <a:t>http://media.focusonthefamily.com/fotf/pdf/about-us/focus-findings/vast-differences-citizen-magazine-april-2014.pdf#_ga=2.61104556.1868009860.1552137277-1001254932.1552137277</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 En tankevekkende artikkel som på en tydelig måte illustrerer hvordan ideologiske forutsetninger påvirker forskningen og debatten:  </a:t>
            </a:r>
            <a:r>
              <a:rPr lang="nb-NO" sz="1200" u="sng" kern="1200" dirty="0">
                <a:solidFill>
                  <a:schemeClr val="tx1"/>
                </a:solidFill>
                <a:effectLst/>
                <a:latin typeface="+mn-lt"/>
                <a:ea typeface="+mn-ea"/>
                <a:cs typeface="+mn-cs"/>
                <a:hlinkClick r:id="rId6"/>
              </a:rPr>
              <a:t>https://www.focusonthefamily.com/about/focus-findings/same-sex-marriage-and-parenting/new-research-on-same-sex-parenting</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Et prinsipielt spørsmål</a:t>
            </a:r>
          </a:p>
          <a:p>
            <a:r>
              <a:rPr lang="nb-NO" sz="1200" kern="1200" dirty="0">
                <a:solidFill>
                  <a:schemeClr val="tx1"/>
                </a:solidFill>
                <a:effectLst/>
                <a:latin typeface="+mn-lt"/>
                <a:ea typeface="+mn-ea"/>
                <a:cs typeface="+mn-cs"/>
              </a:rPr>
              <a:t>Et viktig spørsmål som vanligvis blir ignorert og feid under teppet, er dette: Er det ikke en menneskerett for barn å kjenne sin mor og far og få vokse opp med dem – så langt det er mulig og forsvarlig? Den naturlige tolkningen av Artikkel 7.1 i FNs Barnekonvensjon gir et bekreftende svar på dette spørsmålet. Der står det: «Barnet har rett til – så langt det er mulig – å kjenne sine foreldre og få omsorg fra dem.»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Er ikke dette prinsipielle spørsmålet om barns rettigheter grunnleggende viktig?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samme spørsmålet bør stilles med tyngde i den aktuelle debatten om assistert befruktning for enslige kvinner. Er det i tråd med barns rettigheter og til barns beste å bli født uten far, og med enslig mor som eneste omsorgsperson? Oppsiktsvekkende nok svarer flertallet på Stortinget «ja» på dette spørsmålet.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Mor og far. </a:t>
            </a:r>
            <a:r>
              <a:rPr lang="nb-NO" sz="1200" kern="1200" dirty="0">
                <a:solidFill>
                  <a:schemeClr val="tx1"/>
                </a:solidFill>
                <a:effectLst/>
                <a:latin typeface="+mn-lt"/>
                <a:ea typeface="+mn-ea"/>
                <a:cs typeface="+mn-cs"/>
              </a:rPr>
              <a:t>Som kvinne og mann er mor og far viktige identifikasjonspersoner, forbilder og rollemodeller i barnets liv. I samspill med hverandre og med barnet gir mor og far hvert sitt unike bidrag i utviklingen av et barns identitet, personlighet og selvbilde. Mann og kvinne, mor og far er forskjellige på mange ulike måter. De kompletterer</a:t>
            </a:r>
            <a:r>
              <a:rPr lang="nb-NO" sz="1200" kern="1200" baseline="0" dirty="0">
                <a:solidFill>
                  <a:schemeClr val="tx1"/>
                </a:solidFill>
                <a:effectLst/>
                <a:latin typeface="+mn-lt"/>
                <a:ea typeface="+mn-ea"/>
                <a:cs typeface="+mn-cs"/>
              </a:rPr>
              <a:t> og utfyller hverandre. Dette er viktig b</a:t>
            </a:r>
            <a:r>
              <a:rPr lang="nb-NO" sz="1200" kern="1200" dirty="0">
                <a:solidFill>
                  <a:schemeClr val="tx1"/>
                </a:solidFill>
                <a:effectLst/>
                <a:latin typeface="+mn-lt"/>
                <a:ea typeface="+mn-ea"/>
                <a:cs typeface="+mn-cs"/>
              </a:rPr>
              <a:t>åde</a:t>
            </a:r>
            <a:r>
              <a:rPr lang="nb-NO" sz="1200" kern="1200" baseline="0" dirty="0">
                <a:solidFill>
                  <a:schemeClr val="tx1"/>
                </a:solidFill>
                <a:effectLst/>
                <a:latin typeface="+mn-lt"/>
                <a:ea typeface="+mn-ea"/>
                <a:cs typeface="+mn-cs"/>
              </a:rPr>
              <a:t> for gutter og jenter.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 er et stort paradoks i dagens norske samfunn at man mener det er viktig å få inn flere menn som lærere i skoler og barnehager, og at det må være både menn og kvinner på så mange samfunnsarenaer som mulig. Men på den arenaen som uten sammenlikning er viktigst for barn og deres oppvekst og utvikling, nemlig familien, der betyr mann og kvinne ingenting. Begge kjønns deltakelse og bidrag regnes som viktig overalt, - bortsett fra i familien. Denne selvmotsigelsen bør kanskje møtes med følgende appell: Ja til kjønnskvotering i ekteskapet og i familien!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Guds gode skaperordning</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Guds design for barn og voksne. </a:t>
            </a:r>
            <a:r>
              <a:rPr lang="nb-NO" sz="1200" kern="1200" dirty="0">
                <a:solidFill>
                  <a:schemeClr val="tx1"/>
                </a:solidFill>
                <a:effectLst/>
                <a:latin typeface="+mn-lt"/>
                <a:ea typeface="+mn-ea"/>
                <a:cs typeface="+mn-cs"/>
              </a:rPr>
              <a:t>Familien</a:t>
            </a:r>
            <a:r>
              <a:rPr lang="nb-NO" sz="1200" kern="1200" baseline="0" dirty="0">
                <a:solidFill>
                  <a:schemeClr val="tx1"/>
                </a:solidFill>
                <a:effectLst/>
                <a:latin typeface="+mn-lt"/>
                <a:ea typeface="+mn-ea"/>
                <a:cs typeface="+mn-cs"/>
              </a:rPr>
              <a:t> med mor og far er den naturlige, gudskapte arena for barns tilblivelse og oppvekst. Familien med biologisk mor og far har alle muligheter – og Guds velsignelse – til å være det beste stedet for barn å vokse opp, og til å få en naturlig tilhørighet til nær og fjern slekt.</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Også enslige foreldre, likekjønnede foreldre, adoptivforeldre og fosterforeldre kan gjøre en strålende innsats for barna de har ansvar for. Det er det få som er uenig i. Men dette svekker på ingen måte betydningen av mor-far-barn-relasjonen som Guds plan og design for barn og voksne. Jo sterkere familiene og slektene i et samfunn er, desto sterkere blir samfunnet på lang sikt – i generasjonsperspektiv.</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Biologisk forankret. </a:t>
            </a:r>
            <a:r>
              <a:rPr lang="nb-NO" sz="1200" kern="1200" dirty="0">
                <a:solidFill>
                  <a:schemeClr val="tx1"/>
                </a:solidFill>
                <a:effectLst/>
                <a:latin typeface="+mn-lt"/>
                <a:ea typeface="+mn-ea"/>
                <a:cs typeface="+mn-cs"/>
              </a:rPr>
              <a:t>Mor-far-barn-relasjonen er ikke en «sosial konstruksjon», formet og blitt</a:t>
            </a:r>
            <a:r>
              <a:rPr lang="nb-NO" sz="1200" kern="1200" baseline="0" dirty="0">
                <a:solidFill>
                  <a:schemeClr val="tx1"/>
                </a:solidFill>
                <a:effectLst/>
                <a:latin typeface="+mn-lt"/>
                <a:ea typeface="+mn-ea"/>
                <a:cs typeface="+mn-cs"/>
              </a:rPr>
              <a:t> til på grunn av sosiale konvensjoner eller tradisjoner. Den er utgangspunktet for alle menneskers tilblivelse. Å gjøre denne relasjonen til en «normalvariant» blant andre likestilte varianter, er både ulogisk, uholdbart og uansvarlig. Mor-far-barn-relasjonen står i en særstilling og er vesensforskjellig fra alle andre relasjoner – uansett hva slags språkmanipulering og logiske krumspring som blir framført. </a:t>
            </a:r>
          </a:p>
          <a:p>
            <a:r>
              <a:rPr lang="nb-NO" sz="1200" kern="1200" dirty="0">
                <a:solidFill>
                  <a:schemeClr val="tx1"/>
                </a:solidFill>
                <a:effectLst/>
                <a:latin typeface="+mn-lt"/>
                <a:ea typeface="+mn-ea"/>
                <a:cs typeface="+mn-cs"/>
              </a:rPr>
              <a:t> </a:t>
            </a:r>
          </a:p>
          <a:p>
            <a:pPr marL="171450" indent="-171450">
              <a:buFont typeface="Wingdings"/>
              <a:buChar char="§"/>
            </a:pPr>
            <a:r>
              <a:rPr lang="nb-NO" sz="1200" kern="1200" dirty="0">
                <a:solidFill>
                  <a:schemeClr val="tx1"/>
                </a:solidFill>
                <a:effectLst/>
                <a:latin typeface="+mn-lt"/>
                <a:ea typeface="+mn-ea"/>
                <a:cs typeface="+mn-cs"/>
              </a:rPr>
              <a:t>Det finnes unntakssituasjoner der barn av ulike grunner ikke vokser opp med både mor og far. De fleste foreldre gjør så godt de kan for å gi barna sine en god oppvekst. Men flertallet av befolkningen anerkjenner trolig (fortsatt) at det ikke er ideelt å vokse opp uten sin egen mor eller far, og kanskje aldri ha rett eller mulighet til å få vite hvem mor eller far er.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marL="171450" indent="-171450">
              <a:buFont typeface="Wingdings"/>
              <a:buChar char="§"/>
            </a:pPr>
            <a:r>
              <a:rPr lang="nb-NO" sz="1200" kern="1200" dirty="0">
                <a:solidFill>
                  <a:schemeClr val="tx1"/>
                </a:solidFill>
                <a:effectLst/>
                <a:latin typeface="+mn-lt"/>
                <a:ea typeface="+mn-ea"/>
                <a:cs typeface="+mn-cs"/>
              </a:rPr>
              <a:t>De fleste barn i Norge med enslig mor eller far (på grunn av skilsmisse eller andre årsaker) kjenner den andre forelderen, og mange har jevnlig kontakt med ham/henne – dersom vedkommende ikke er død. Dette er ikke tilfelle med barn som er blitt født planlagt farløse eller morløse ved hjelp av assistert befruktning eller </a:t>
            </a:r>
            <a:r>
              <a:rPr lang="nb-NO" sz="1200" kern="1200" dirty="0" err="1">
                <a:solidFill>
                  <a:schemeClr val="tx1"/>
                </a:solidFill>
                <a:effectLst/>
                <a:latin typeface="+mn-lt"/>
                <a:ea typeface="+mn-ea"/>
                <a:cs typeface="+mn-cs"/>
              </a:rPr>
              <a:t>surrogati</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293911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p>
          <a:p>
            <a:r>
              <a:rPr lang="nb-NO" dirty="0"/>
              <a:t>I</a:t>
            </a:r>
            <a:r>
              <a:rPr lang="nb-NO" baseline="0" dirty="0"/>
              <a:t> tillegg til at taleren kommentere innholdet i hvert punkt, kan det fungere bra å la deltakerne få snakke sammen i grupper om innholdet på lysbildet:</a:t>
            </a:r>
          </a:p>
          <a:p>
            <a:endParaRPr lang="nb-NO" baseline="0" dirty="0"/>
          </a:p>
          <a:p>
            <a:r>
              <a:rPr lang="nb-NO" b="1" baseline="0" dirty="0"/>
              <a:t>a) Hvilke tanker, følelser og assosiasjoner får du i møte med disse punktene?</a:t>
            </a:r>
          </a:p>
          <a:p>
            <a:r>
              <a:rPr lang="nb-NO" b="1" dirty="0"/>
              <a:t>b) Hva slags konsekvenser ser dere når man oppløser mor-far-barn-relasjonens særstilling og unike betydning?</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Tree>
    <p:extLst>
      <p:ext uri="{BB962C8B-B14F-4D97-AF65-F5344CB8AC3E}">
        <p14:creationId xmlns:p14="http://schemas.microsoft.com/office/powerpoint/2010/main" val="16496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p>
          <a:p>
            <a:r>
              <a:rPr lang="nb-NO" dirty="0"/>
              <a:t>Temaet</a:t>
            </a:r>
            <a:r>
              <a:rPr lang="nb-NO" baseline="0" dirty="0"/>
              <a:t> på dette lysbildet finnes kort formulert i avsnittet «Barn som rettighet» i kapittel 6 i Ekteskapserklæringen. </a:t>
            </a:r>
          </a:p>
          <a:p>
            <a:endParaRPr lang="nb-NO" baseline="0" dirty="0"/>
          </a:p>
          <a:p>
            <a:r>
              <a:rPr lang="nb-NO" baseline="0" dirty="0"/>
              <a:t>Still gjerne ett eller flere spørsmål til tilhørerne –  i tillegg til spørsmålet nederst på PowerPoint-lysbildet.</a:t>
            </a:r>
          </a:p>
          <a:p>
            <a:endParaRPr lang="nb-NO" baseline="0" dirty="0"/>
          </a:p>
          <a:p>
            <a:r>
              <a:rPr lang="nb-NO" baseline="0" dirty="0"/>
              <a:t>Still spørsmålene for å få innspill i plenum, eller for å samtale i smågrupper, f.eks. noen av disse:</a:t>
            </a:r>
          </a:p>
          <a:p>
            <a:endParaRPr lang="nb-NO" baseline="0" dirty="0"/>
          </a:p>
          <a:p>
            <a:pPr marL="171450" indent="-171450">
              <a:buFontTx/>
              <a:buChar char="-"/>
            </a:pPr>
            <a:r>
              <a:rPr lang="nb-NO" b="1" baseline="0" dirty="0"/>
              <a:t>Hva tenker dere om barn som en rettighet?</a:t>
            </a:r>
          </a:p>
          <a:p>
            <a:pPr marL="171450" indent="-171450">
              <a:buFontTx/>
              <a:buChar char="-"/>
            </a:pPr>
            <a:r>
              <a:rPr lang="nb-NO" b="1" baseline="0" dirty="0"/>
              <a:t>Har dere møtt folk som forsvarer at barn er en rettighet? Hva kan vi eventuelt svare dem?</a:t>
            </a:r>
          </a:p>
          <a:p>
            <a:pPr marL="171450" indent="-171450">
              <a:buFontTx/>
              <a:buChar char="-"/>
            </a:pPr>
            <a:r>
              <a:rPr lang="nb-NO" b="1" baseline="0" dirty="0"/>
              <a:t>Har dere kjennskap til noen som har kjøpt sæd eller egg i utlandet og fått barn?</a:t>
            </a:r>
          </a:p>
          <a:p>
            <a:pPr marL="171450" indent="-171450">
              <a:buFontTx/>
              <a:buChar char="-"/>
            </a:pPr>
            <a:r>
              <a:rPr lang="nb-NO" b="1" baseline="0" dirty="0"/>
              <a:t>Hvilke tanker har dere om at det er flertall på Stortinget for at enslige kvinner skal få statens hjelp til å få barn?</a:t>
            </a:r>
          </a:p>
          <a:p>
            <a:pPr marL="171450" indent="-171450">
              <a:buFontTx/>
              <a:buChar char="-"/>
            </a:pPr>
            <a:endParaRPr lang="nb-NO" b="1"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Tree>
    <p:extLst>
      <p:ext uri="{BB962C8B-B14F-4D97-AF65-F5344CB8AC3E}">
        <p14:creationId xmlns:p14="http://schemas.microsoft.com/office/powerpoint/2010/main" val="64442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pPr defTabSz="914378">
              <a:defRPr/>
            </a:pPr>
            <a:endParaRPr lang="nb-NO" b="0" dirty="0"/>
          </a:p>
          <a:p>
            <a:pPr defTabSz="914378">
              <a:defRPr/>
            </a:pPr>
            <a:r>
              <a:rPr lang="nb-NO" b="0" dirty="0"/>
              <a:t>Dette lysbildet viser på en</a:t>
            </a:r>
            <a:r>
              <a:rPr lang="nb-NO" b="0" baseline="0" dirty="0"/>
              <a:t> dramatisk måte hvordan synet på unnfangelse, barn og foreldreskap er i rask og radikal endring. Budskapet i den avbildede artikkelen står i skarp kontrast til de to foregående lysbildene og til hele den kristne teologien om ekteskap, familie og barn. </a:t>
            </a:r>
          </a:p>
          <a:p>
            <a:pPr defTabSz="914378">
              <a:defRPr/>
            </a:pPr>
            <a:endParaRPr lang="nb-NO" b="0" baseline="0" dirty="0"/>
          </a:p>
          <a:p>
            <a:pPr defTabSz="914378">
              <a:defRPr/>
            </a:pPr>
            <a:r>
              <a:rPr lang="nb-NO" b="0" baseline="0" dirty="0"/>
              <a:t>Tematikken tas opp her for å vekke opp folk til å skjønne hva som er i ferd med å skje, og hvorfor barneperspektivet er så viktig i hele tematikken omkring kjønn, seksualitet og ekteskap. Betydningen av mor-far-barn-relasjonen er under enormt press fra mange hold.</a:t>
            </a:r>
            <a:endParaRPr lang="nb-NO" b="0" dirty="0"/>
          </a:p>
          <a:p>
            <a:pPr defTabSz="914378">
              <a:defRPr/>
            </a:pPr>
            <a:endParaRPr lang="nb-NO" b="0" dirty="0"/>
          </a:p>
          <a:p>
            <a:pPr defTabSz="914378">
              <a:defRPr/>
            </a:pPr>
            <a:r>
              <a:rPr lang="nb-NO" b="0" dirty="0"/>
              <a:t>Taleren</a:t>
            </a:r>
            <a:r>
              <a:rPr lang="nb-NO" b="0" baseline="0" dirty="0"/>
              <a:t> bør lese hele artikkelen på nettet. Artikkelen gir instruktiv og tankevekkende info som kan brukes i presentasjonen av temaet. </a:t>
            </a:r>
          </a:p>
          <a:p>
            <a:pPr defTabSz="914378">
              <a:defRPr/>
            </a:pPr>
            <a:endParaRPr lang="nb-NO" b="0" baseline="0" dirty="0"/>
          </a:p>
          <a:p>
            <a:pPr defTabSz="914378">
              <a:defRPr/>
            </a:pPr>
            <a:r>
              <a:rPr lang="nb-NO" dirty="0">
                <a:solidFill>
                  <a:srgbClr val="FF0000"/>
                </a:solidFill>
                <a:hlinkClick r:id="rId3"/>
              </a:rPr>
              <a:t>http://www.klikk.no/foreldre/gravid/kjoper-seg-drommebarnet-2361107</a:t>
            </a:r>
            <a:endParaRPr lang="nb-NO" dirty="0">
              <a:solidFill>
                <a:srgbClr val="FF0000"/>
              </a:solidFill>
            </a:endParaRPr>
          </a:p>
          <a:p>
            <a:pPr defTabSz="914378">
              <a:defRPr/>
            </a:pPr>
            <a:endParaRPr lang="nb-NO" b="1" dirty="0"/>
          </a:p>
          <a:p>
            <a:pPr defTabSz="914378">
              <a:defRPr/>
            </a:pPr>
            <a:r>
              <a:rPr lang="nb-NO" b="0" dirty="0"/>
              <a:t>Deltakere som ønsker</a:t>
            </a:r>
            <a:r>
              <a:rPr lang="nb-NO" b="0" baseline="0" dirty="0"/>
              <a:t> å lese artikkelen, kan lett finne den ved å </a:t>
            </a:r>
            <a:r>
              <a:rPr lang="nb-NO" b="0" baseline="0" dirty="0" err="1"/>
              <a:t>google</a:t>
            </a:r>
            <a:r>
              <a:rPr lang="nb-NO" b="0" baseline="0" dirty="0"/>
              <a:t> tittelen: «Kjøper seg drømmebarnet».</a:t>
            </a:r>
            <a:endParaRPr lang="nb-NO" b="0" dirty="0"/>
          </a:p>
          <a:p>
            <a:pPr defTabSz="914378">
              <a:defRPr/>
            </a:pPr>
            <a:endParaRPr lang="nb-NO" b="1" dirty="0"/>
          </a:p>
          <a:p>
            <a:pPr defTabSz="914378">
              <a:defRPr/>
            </a:pPr>
            <a:r>
              <a:rPr lang="nb-NO" b="1" dirty="0"/>
              <a:t>*</a:t>
            </a:r>
            <a:r>
              <a:rPr lang="nb-NO" b="1" baseline="0" dirty="0"/>
              <a:t> </a:t>
            </a:r>
            <a:r>
              <a:rPr lang="nb-NO" b="1" dirty="0"/>
              <a:t>Her er ingressen og de to første avsnittene i artikkelen:</a:t>
            </a:r>
          </a:p>
          <a:p>
            <a:pPr defTabSz="914378">
              <a:defRPr/>
            </a:pPr>
            <a:r>
              <a:rPr lang="nb-NO" dirty="0"/>
              <a:t>«Ønsker du et barn med en kjekkas med høy utdannelse og mørkt hår? Eller vil du ha en lys og blåøyd baby? Det er bare å finne frem kredittkortet og bestille drømmebabyen.</a:t>
            </a:r>
          </a:p>
          <a:p>
            <a:endParaRPr lang="nb-NO" b="1" baseline="0" dirty="0"/>
          </a:p>
          <a:p>
            <a:r>
              <a:rPr lang="nb-NO" dirty="0"/>
              <a:t>I Norge får du ikke vite så mye mer om sæddonor enn alder og rase, men kjøper du sæd fra Danmark, er det bare å finne frem kredittkortet og bestille drømmebabyen.</a:t>
            </a:r>
            <a:br>
              <a:rPr lang="nb-NO" dirty="0"/>
            </a:br>
            <a:endParaRPr lang="nb-NO" dirty="0"/>
          </a:p>
          <a:p>
            <a:r>
              <a:rPr lang="nb-NO" dirty="0"/>
              <a:t>Det er mange måter å få barn på. De fleste blir til ved naturmetoden, mens andre unnfanges på andre måter, som å få barn med en donor. Kjøper du sæd fra en dansk sædbank, kan du velge og vrake mellom donorer ut fra både utdanningsnivå, personlighet og babybilder.»</a:t>
            </a:r>
          </a:p>
          <a:p>
            <a:endParaRPr lang="nb-NO" b="1" dirty="0"/>
          </a:p>
          <a:p>
            <a:r>
              <a:rPr lang="nb-NO" b="1" dirty="0"/>
              <a:t>* * * * * * * * * * * * * * * * * * * *</a:t>
            </a:r>
          </a:p>
          <a:p>
            <a:endParaRPr lang="nb-NO" b="1" dirty="0"/>
          </a:p>
          <a:p>
            <a:r>
              <a:rPr lang="nb-NO" b="1" dirty="0"/>
              <a:t>MOMENTER til taleren</a:t>
            </a:r>
          </a:p>
          <a:p>
            <a:endParaRPr lang="nb-NO" b="1" dirty="0"/>
          </a:p>
          <a:p>
            <a:pPr marL="164883" indent="-164883">
              <a:buFont typeface="Arial" charset="0"/>
              <a:buChar char="•"/>
            </a:pPr>
            <a:r>
              <a:rPr lang="nb-NO" baseline="0" dirty="0"/>
              <a:t>Advarsler som for få år siden ble avvist som spekulativ skremselspropaganda, skjer nå rett for øynene på oss. Det internasjonale barnemarkedet er </a:t>
            </a:r>
            <a:r>
              <a:rPr lang="nb-NO" baseline="0" dirty="0" err="1"/>
              <a:t>big</a:t>
            </a:r>
            <a:r>
              <a:rPr lang="nb-NO" baseline="0" dirty="0"/>
              <a:t> business med en omsetning på milliarder av kroner. </a:t>
            </a:r>
            <a:br>
              <a:rPr lang="nb-NO" baseline="0" dirty="0"/>
            </a:br>
            <a:endParaRPr lang="nb-NO" baseline="0" dirty="0"/>
          </a:p>
          <a:p>
            <a:pPr marL="164883" indent="-164883">
              <a:buFont typeface="Arial" charset="0"/>
              <a:buChar char="•"/>
            </a:pPr>
            <a:r>
              <a:rPr lang="nb-NO" baseline="0" dirty="0"/>
              <a:t>Det som for 10-15 år siden ble ansett som et urealistisk </a:t>
            </a:r>
            <a:r>
              <a:rPr lang="nb-NO" baseline="0" dirty="0" err="1"/>
              <a:t>science</a:t>
            </a:r>
            <a:r>
              <a:rPr lang="nb-NO" baseline="0" dirty="0"/>
              <a:t> </a:t>
            </a:r>
            <a:r>
              <a:rPr lang="nb-NO" baseline="0" dirty="0" err="1"/>
              <a:t>fiction</a:t>
            </a:r>
            <a:r>
              <a:rPr lang="nb-NO" baseline="0" dirty="0"/>
              <a:t>-scenario, som lovgiverne og befolkningen aldri ville godta, er nå blitt mer og mer stuerent. Det skjebnesvangre vendepunktet i Norge fant sted da Stortingets vedtok at ekteskapet er kjønnsnøytralt, og at også likekjønnede par har rett til å få barn med statens hjelp. Barn ble en rettighet. Ettersom likekjønnede par ikke kan få felles barn, ble det nødvendig å godta at barnemarkedets tjenester er nødvendige og nyttige – både for likekjønnede par, men også for single kvinner og andre som ønsker seg barn.</a:t>
            </a:r>
            <a:br>
              <a:rPr lang="nb-NO" baseline="0" dirty="0"/>
            </a:br>
            <a:endParaRPr lang="nb-NO" baseline="0" dirty="0"/>
          </a:p>
          <a:p>
            <a:pPr marL="164883" indent="-164883">
              <a:buFont typeface="Arial" charset="0"/>
              <a:buChar char="•"/>
            </a:pPr>
            <a:r>
              <a:rPr lang="nb-NO" baseline="0" dirty="0"/>
              <a:t>Tragisk nok synes stadig flere nordmenn at dette er en helt naturlig og moralsk høyverdig måte å få barn på. Det er et godt eksempel på hvor lett folk venner seg til noe som for få år siden var sett på som uetisk og fullstendig uakseptabelt. Når politikerne og lovverket har åpnet døren, er det få grenser for hva som kan skje i fortsettelsen. Lovverket skaper og legitimerer nye normer, tankeganger og holdninger.</a:t>
            </a:r>
            <a:br>
              <a:rPr lang="nb-NO" baseline="0" dirty="0"/>
            </a:br>
            <a:endParaRPr lang="nb-NO" baseline="0" dirty="0"/>
          </a:p>
          <a:p>
            <a:pPr marL="164883" indent="-164883">
              <a:buFont typeface="Arial" charset="0"/>
              <a:buChar char="•"/>
            </a:pPr>
            <a:r>
              <a:rPr lang="nb-NO" baseline="0" dirty="0"/>
              <a:t>Et viktig spørsmål er dette: Hva vil kristne mennesker og menigheter gjøre i møte med denne utviklingen? Vil vi også tilpasse oss og venne oss til at barn er en rettighet og en handelsvare, eller vil vi holde fast på at Gud er Skaperen, og at barnemarkedet frontkolliderer med Bibelens verdier og etikk? Har vi mot, kunnskap og styrke til å være en alternativ (mot)kultur?</a:t>
            </a:r>
          </a:p>
          <a:p>
            <a:pPr marL="164883" indent="-164883">
              <a:buFont typeface="Arial" charset="0"/>
              <a:buChar char="•"/>
            </a:pP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3779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p>
          <a:p>
            <a:r>
              <a:rPr lang="nb-NO" b="0" dirty="0"/>
              <a:t>Teksten kan eventuelt stå for seg selv, uten ytterligere kommentarer. </a:t>
            </a:r>
          </a:p>
          <a:p>
            <a:endParaRPr lang="nb-NO" b="0" dirty="0"/>
          </a:p>
          <a:p>
            <a:r>
              <a:rPr lang="nb-NO" b="0" dirty="0"/>
              <a:t>En</a:t>
            </a:r>
            <a:r>
              <a:rPr lang="nb-NO" b="0" baseline="0" dirty="0"/>
              <a:t> mulighet er å la deltakerne snakke sammen parvis eller i smågrupper om denne teksten (og eventuelt det foregående lysbildet om å bestille drømmebabyen).</a:t>
            </a:r>
            <a:endParaRPr lang="nb-NO" b="0" dirty="0"/>
          </a:p>
          <a:p>
            <a:endParaRPr lang="nb-NO" b="0" dirty="0"/>
          </a:p>
          <a:p>
            <a:r>
              <a:rPr lang="nb-NO" b="0" dirty="0"/>
              <a:t>Leserinnleg</a:t>
            </a:r>
            <a:r>
              <a:rPr lang="nb-NO" b="0" baseline="0" dirty="0"/>
              <a:t>get kan leses på Aftenpostens nettsider: </a:t>
            </a:r>
            <a:endParaRPr lang="nb-NO" b="0" dirty="0"/>
          </a:p>
          <a:p>
            <a:r>
              <a:rPr lang="nb-NO" b="0" u="sng" dirty="0">
                <a:hlinkClick r:id="rId3"/>
              </a:rPr>
              <a:t>http://www.aftenposten.no/meninger/debatt/Lite-stas-a-vare-ufrivillig-farlos-255930b.html</a:t>
            </a:r>
            <a:endParaRPr lang="nb-NO" b="0" dirty="0"/>
          </a:p>
          <a:p>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140360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endParaRPr lang="nb-NO" dirty="0"/>
          </a:p>
          <a:p>
            <a:r>
              <a:rPr lang="nb-NO" dirty="0"/>
              <a:t>Taleren</a:t>
            </a:r>
            <a:r>
              <a:rPr lang="nb-NO" baseline="0" dirty="0"/>
              <a:t> kommenterer kort hvert punkt.</a:t>
            </a:r>
          </a:p>
          <a:p>
            <a:endParaRPr lang="nb-NO" baseline="0" dirty="0"/>
          </a:p>
          <a:p>
            <a:r>
              <a:rPr lang="nb-NO" dirty="0">
                <a:latin typeface="Arial" panose="020B0604020202020204" pitchFamily="34" charset="0"/>
                <a:cs typeface="Arial" panose="020B0604020202020204" pitchFamily="34" charset="0"/>
                <a:sym typeface="Wingdings"/>
              </a:rPr>
              <a:t> </a:t>
            </a:r>
            <a:r>
              <a:rPr lang="nb-NO" dirty="0">
                <a:latin typeface="Arial" panose="020B0604020202020204" pitchFamily="34" charset="0"/>
                <a:cs typeface="Arial" panose="020B0604020202020204" pitchFamily="34" charset="0"/>
              </a:rPr>
              <a:t>Hvis det skulle forekomme at likekjønnede foreldre prøver å påvirke menigheten eller foreningen til å endre sin samlivsteologi, kan det oppstå svært krevende situasjoner. Da vil idealet om å være «tro mot sannheten i kjærlighet» (Ef</a:t>
            </a:r>
            <a:r>
              <a:rPr lang="nb-NO" baseline="0" dirty="0">
                <a:latin typeface="Arial" panose="020B0604020202020204" pitchFamily="34" charset="0"/>
                <a:cs typeface="Arial" panose="020B0604020202020204" pitchFamily="34" charset="0"/>
              </a:rPr>
              <a:t> 4,15) </a:t>
            </a:r>
            <a:r>
              <a:rPr lang="nb-NO" dirty="0">
                <a:latin typeface="Arial" panose="020B0604020202020204" pitchFamily="34" charset="0"/>
                <a:cs typeface="Arial" panose="020B0604020202020204" pitchFamily="34" charset="0"/>
              </a:rPr>
              <a:t>bli særdeles viktig.</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Tree>
    <p:extLst>
      <p:ext uri="{BB962C8B-B14F-4D97-AF65-F5344CB8AC3E}">
        <p14:creationId xmlns:p14="http://schemas.microsoft.com/office/powerpoint/2010/main" val="414731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1" dirty="0">
                <a:latin typeface="Arial" panose="020B0604020202020204" pitchFamily="34" charset="0"/>
                <a:cs typeface="Arial" panose="020B0604020202020204" pitchFamily="34" charset="0"/>
                <a:sym typeface="Wingdings"/>
              </a:rPr>
              <a:t>TIPS OG MOMENTER TIL TALEREN</a:t>
            </a:r>
          </a:p>
          <a:p>
            <a:endParaRPr lang="nb-NO" sz="1700" b="1" dirty="0">
              <a:latin typeface="Arial" panose="020B0604020202020204" pitchFamily="34" charset="0"/>
              <a:cs typeface="Arial" panose="020B0604020202020204" pitchFamily="34" charset="0"/>
              <a:sym typeface="Wingdings"/>
            </a:endParaRPr>
          </a:p>
          <a:p>
            <a:r>
              <a:rPr lang="nb-NO" sz="1700" b="1" dirty="0">
                <a:latin typeface="Arial" panose="020B0604020202020204" pitchFamily="34" charset="0"/>
                <a:cs typeface="Arial" panose="020B0604020202020204" pitchFamily="34" charset="0"/>
                <a:sym typeface="Wingdings"/>
              </a:rPr>
              <a:t>FNs Barnekonvensjon</a:t>
            </a:r>
          </a:p>
          <a:p>
            <a:endParaRPr lang="nb-NO" b="1" dirty="0">
              <a:latin typeface="Arial" panose="020B0604020202020204" pitchFamily="34" charset="0"/>
              <a:cs typeface="Arial" panose="020B0604020202020204" pitchFamily="34" charset="0"/>
              <a:sym typeface="Wingdings"/>
            </a:endParaRPr>
          </a:p>
          <a:p>
            <a:pPr marL="171450" indent="-171450">
              <a:buFont typeface="Arial" charset="0"/>
              <a:buChar char="•"/>
            </a:pPr>
            <a:r>
              <a:rPr lang="nb-NO" dirty="0">
                <a:latin typeface="Arial" panose="020B0604020202020204" pitchFamily="34" charset="0"/>
                <a:cs typeface="Arial" panose="020B0604020202020204" pitchFamily="34" charset="0"/>
              </a:rPr>
              <a:t>I FNs Barnekonvensjon er biologisk mor og far den naturlige tolkningen av begrepet «foreldre»,</a:t>
            </a:r>
            <a:r>
              <a:rPr lang="nb-NO" baseline="0" dirty="0">
                <a:latin typeface="Arial" panose="020B0604020202020204" pitchFamily="34" charset="0"/>
                <a:cs typeface="Arial" panose="020B0604020202020204" pitchFamily="34" charset="0"/>
              </a:rPr>
              <a:t> selv om konvensjonen ikke bruker begrepet «biologiske foreldre». </a:t>
            </a:r>
            <a:br>
              <a:rPr lang="nb-NO" baseline="0" dirty="0">
                <a:latin typeface="Arial" panose="020B0604020202020204" pitchFamily="34" charset="0"/>
                <a:cs typeface="Arial" panose="020B0604020202020204" pitchFamily="34" charset="0"/>
              </a:rPr>
            </a:br>
            <a:endParaRPr lang="nb-NO" baseline="0" dirty="0">
              <a:latin typeface="Arial" panose="020B0604020202020204" pitchFamily="34" charset="0"/>
              <a:cs typeface="Arial" panose="020B0604020202020204" pitchFamily="34" charset="0"/>
            </a:endParaRPr>
          </a:p>
          <a:p>
            <a:pPr marL="171450" indent="-171450">
              <a:buFont typeface="Arial" charset="0"/>
              <a:buChar char="•"/>
            </a:pPr>
            <a:r>
              <a:rPr lang="nb-NO" baseline="0" dirty="0">
                <a:latin typeface="Arial" panose="020B0604020202020204" pitchFamily="34" charset="0"/>
                <a:cs typeface="Arial" panose="020B0604020202020204" pitchFamily="34" charset="0"/>
              </a:rPr>
              <a:t>Internasjonalt er det vanlig å hevde at «foreldre» i Barnekonvensjonen skal forstås som «biologiske foreldre». Derfor bruker Barnekonvensjonen </a:t>
            </a:r>
            <a:r>
              <a:rPr lang="nb-NO" baseline="0" dirty="0" err="1">
                <a:latin typeface="Arial" panose="020B0604020202020204" pitchFamily="34" charset="0"/>
                <a:cs typeface="Arial" panose="020B0604020202020204" pitchFamily="34" charset="0"/>
              </a:rPr>
              <a:t>ca</a:t>
            </a:r>
            <a:r>
              <a:rPr lang="nb-NO" baseline="0" dirty="0">
                <a:latin typeface="Arial" panose="020B0604020202020204" pitchFamily="34" charset="0"/>
                <a:cs typeface="Arial" panose="020B0604020202020204" pitchFamily="34" charset="0"/>
              </a:rPr>
              <a:t> 10 ganger varianter av følgende formulering i omtalen av barnets omsorgspersoner: «</a:t>
            </a:r>
            <a:r>
              <a:rPr lang="nb-NO" sz="1200" b="0" i="0" kern="1200" dirty="0">
                <a:solidFill>
                  <a:schemeClr val="tx1"/>
                </a:solidFill>
                <a:effectLst/>
                <a:latin typeface="+mn-lt"/>
                <a:ea typeface="+mn-ea"/>
                <a:cs typeface="+mn-cs"/>
              </a:rPr>
              <a:t>foreldre, verger eller andre enkeltpersoner som har det juridiske ansvaret for ham eller henne»</a:t>
            </a:r>
            <a:r>
              <a:rPr lang="nb-NO" sz="1200" b="0" i="0" kern="1200" baseline="0" dirty="0">
                <a:solidFill>
                  <a:schemeClr val="tx1"/>
                </a:solidFill>
                <a:effectLst/>
                <a:latin typeface="+mn-lt"/>
                <a:ea typeface="+mn-ea"/>
                <a:cs typeface="+mn-cs"/>
              </a:rPr>
              <a:t> (Art 3.2). Barnekonvensjonen skjelner altså klart mellom barnets (biologiske) foreldre og andre voksenpersoner i barnets liv.</a:t>
            </a:r>
            <a:endParaRPr lang="nb-NO" dirty="0">
              <a:latin typeface="Arial" panose="020B0604020202020204" pitchFamily="34" charset="0"/>
              <a:cs typeface="Arial" panose="020B0604020202020204" pitchFamily="34" charset="0"/>
            </a:endParaRPr>
          </a:p>
          <a:p>
            <a:pPr marL="0" indent="0">
              <a:buFont typeface="Arial" charset="0"/>
              <a:buNone/>
            </a:pPr>
            <a:endParaRPr lang="nb-NO" dirty="0">
              <a:latin typeface="Arial" panose="020B0604020202020204" pitchFamily="34" charset="0"/>
              <a:cs typeface="Arial" panose="020B0604020202020204" pitchFamily="34" charset="0"/>
            </a:endParaRPr>
          </a:p>
          <a:p>
            <a:pPr marL="171450" indent="-171450">
              <a:buFont typeface="Arial" charset="0"/>
              <a:buChar char="•"/>
            </a:pPr>
            <a:r>
              <a:rPr lang="nb-NO" dirty="0">
                <a:latin typeface="Arial" panose="020B0604020202020204" pitchFamily="34" charset="0"/>
                <a:cs typeface="Arial" panose="020B0604020202020204" pitchFamily="34" charset="0"/>
              </a:rPr>
              <a:t>38 ganger bruker konvensjonen ordene «foreldrene», «foreldre» og «begge foreldre» --  altså i flertall, aldri i entall. At det nå</a:t>
            </a:r>
            <a:r>
              <a:rPr lang="nb-NO" baseline="0"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er flertall</a:t>
            </a:r>
            <a:r>
              <a:rPr lang="nb-NO" baseline="0" dirty="0">
                <a:latin typeface="Arial" panose="020B0604020202020204" pitchFamily="34" charset="0"/>
                <a:cs typeface="Arial" panose="020B0604020202020204" pitchFamily="34" charset="0"/>
              </a:rPr>
              <a:t> på Stortinget for å gi enslige kvinner statens hjelp til å få barn, er etter manges mening et brudd på FNs Barnekonvensjon og prinsippet om «barnets beste». At flere partier også ønsker å legge til rette for at barn kan ha flere enn to juridiske foreldre, kan også forstås som et brudd på FNs Barnekonvensjon, som konsekvent forutsetter at barn har </a:t>
            </a:r>
            <a:r>
              <a:rPr lang="nb-NO" b="1" baseline="0" dirty="0">
                <a:latin typeface="Arial" panose="020B0604020202020204" pitchFamily="34" charset="0"/>
                <a:cs typeface="Arial" panose="020B0604020202020204" pitchFamily="34" charset="0"/>
              </a:rPr>
              <a:t>to </a:t>
            </a:r>
            <a:r>
              <a:rPr lang="nb-NO" baseline="0" dirty="0">
                <a:latin typeface="Arial" panose="020B0604020202020204" pitchFamily="34" charset="0"/>
                <a:cs typeface="Arial" panose="020B0604020202020204" pitchFamily="34" charset="0"/>
              </a:rPr>
              <a:t>foreldre, aldri tre eller flere.</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29960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09.03.2019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09.03.2019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09.03.2019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836712"/>
            <a:ext cx="8496944" cy="1754326"/>
          </a:xfrm>
          <a:prstGeom prst="rect">
            <a:avLst/>
          </a:prstGeom>
          <a:noFill/>
        </p:spPr>
        <p:txBody>
          <a:bodyPr wrap="square" rtlCol="0">
            <a:spAutoFit/>
          </a:bodyPr>
          <a:lstStyle/>
          <a:p>
            <a:pPr algn="ctr"/>
            <a:r>
              <a:rPr lang="nb-NO" sz="5400" dirty="0">
                <a:solidFill>
                  <a:srgbClr val="7030A0"/>
                </a:solidFill>
                <a:latin typeface="Arial Black" panose="020B0A04020102020204" pitchFamily="34" charset="0"/>
              </a:rPr>
              <a:t>Mor-far-barn-</a:t>
            </a:r>
            <a:br>
              <a:rPr lang="nb-NO" sz="5400" dirty="0">
                <a:solidFill>
                  <a:srgbClr val="7030A0"/>
                </a:solidFill>
                <a:latin typeface="Arial Black" panose="020B0A04020102020204" pitchFamily="34" charset="0"/>
              </a:rPr>
            </a:br>
            <a:r>
              <a:rPr lang="nb-NO" sz="5400" dirty="0">
                <a:solidFill>
                  <a:srgbClr val="7030A0"/>
                </a:solidFill>
                <a:latin typeface="Arial Black" panose="020B0A04020102020204" pitchFamily="34" charset="0"/>
              </a:rPr>
              <a:t>relasjonen er unik</a:t>
            </a:r>
            <a:endParaRPr lang="nb-NO" sz="1100" dirty="0">
              <a:solidFill>
                <a:srgbClr val="7030A0"/>
              </a:solidFill>
              <a:latin typeface="Arial Black" panose="020B0A040201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848" y="2921624"/>
            <a:ext cx="2743452" cy="2379584"/>
          </a:xfrm>
          <a:prstGeom prst="rect">
            <a:avLst/>
          </a:prstGeom>
        </p:spPr>
      </p:pic>
      <p:sp>
        <p:nvSpPr>
          <p:cNvPr id="3" name="TekstSylinder 2"/>
          <p:cNvSpPr txBox="1"/>
          <p:nvPr/>
        </p:nvSpPr>
        <p:spPr>
          <a:xfrm>
            <a:off x="2915816" y="5517232"/>
            <a:ext cx="3528392" cy="584775"/>
          </a:xfrm>
          <a:prstGeom prst="rect">
            <a:avLst/>
          </a:prstGeom>
          <a:noFill/>
        </p:spPr>
        <p:txBody>
          <a:bodyPr wrap="square" rtlCol="0">
            <a:spAutoFit/>
          </a:bodyPr>
          <a:lstStyle/>
          <a:p>
            <a:pPr algn="ctr"/>
            <a:r>
              <a:rPr lang="nb-NO" sz="3200" dirty="0">
                <a:latin typeface="Arial Black" panose="020B0A04020102020204" pitchFamily="34" charset="0"/>
                <a:cs typeface="Arial" panose="020B0604020202020204" pitchFamily="34" charset="0"/>
              </a:rPr>
              <a:t>Temamøte 4</a:t>
            </a:r>
          </a:p>
        </p:txBody>
      </p:sp>
    </p:spTree>
    <p:extLst>
      <p:ext uri="{BB962C8B-B14F-4D97-AF65-F5344CB8AC3E}">
        <p14:creationId xmlns:p14="http://schemas.microsoft.com/office/powerpoint/2010/main" val="186997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32656"/>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Adopsjon</a:t>
            </a:r>
          </a:p>
        </p:txBody>
      </p:sp>
      <p:sp>
        <p:nvSpPr>
          <p:cNvPr id="5" name="TekstSylinder 4"/>
          <p:cNvSpPr txBox="1"/>
          <p:nvPr/>
        </p:nvSpPr>
        <p:spPr>
          <a:xfrm>
            <a:off x="539552" y="1330890"/>
            <a:ext cx="7848872" cy="4339650"/>
          </a:xfrm>
          <a:prstGeom prst="rect">
            <a:avLst/>
          </a:prstGeom>
          <a:noFill/>
        </p:spPr>
        <p:txBody>
          <a:bodyPr wrap="square" rtlCol="0">
            <a:spAutoFit/>
          </a:bodyPr>
          <a:lstStyle/>
          <a:p>
            <a:r>
              <a:rPr lang="nb-NO" sz="2400" dirty="0">
                <a:latin typeface="Arial Black" panose="020B0A04020102020204" pitchFamily="34" charset="0"/>
                <a:cs typeface="Arial" panose="020B0604020202020204" pitchFamily="34" charset="0"/>
                <a:sym typeface="Wingdings"/>
              </a:rPr>
              <a:t>1. </a:t>
            </a:r>
            <a:r>
              <a:rPr lang="nb-NO" sz="2400" dirty="0">
                <a:latin typeface="Arial" panose="020B0604020202020204" pitchFamily="34" charset="0"/>
                <a:cs typeface="Arial" panose="020B0604020202020204" pitchFamily="34" charset="0"/>
                <a:sym typeface="Wingdings"/>
              </a:rPr>
              <a:t>Den beste løsningen i alvorlige nødssituasjoner.</a:t>
            </a:r>
          </a:p>
          <a:p>
            <a:br>
              <a:rPr lang="nb-NO" dirty="0">
                <a:latin typeface="Arial" panose="020B0604020202020204" pitchFamily="34" charset="0"/>
                <a:cs typeface="Arial" panose="020B0604020202020204" pitchFamily="34" charset="0"/>
                <a:sym typeface="Wingdings"/>
              </a:rPr>
            </a:br>
            <a:r>
              <a:rPr lang="nb-NO" sz="2400" dirty="0">
                <a:latin typeface="Arial Black" panose="020B0A04020102020204" pitchFamily="34" charset="0"/>
                <a:cs typeface="Arial" panose="020B0604020202020204" pitchFamily="34" charset="0"/>
                <a:sym typeface="Wingdings"/>
              </a:rPr>
              <a:t>2. </a:t>
            </a:r>
            <a:r>
              <a:rPr lang="nb-NO" sz="2400" dirty="0">
                <a:latin typeface="Arial" panose="020B0604020202020204" pitchFamily="34" charset="0"/>
                <a:cs typeface="Arial" panose="020B0604020202020204" pitchFamily="34" charset="0"/>
                <a:sym typeface="Wingdings"/>
              </a:rPr>
              <a:t>Bred internasjonal enighet: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Adoptivbarn har rett til å få vokse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opp i en familie med mor og far.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Bare to unntak hittil: Colombia og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Brasil.</a:t>
            </a:r>
            <a:br>
              <a:rPr lang="nb-NO" sz="2400" dirty="0">
                <a:latin typeface="Arial" panose="020B0604020202020204" pitchFamily="34" charset="0"/>
                <a:cs typeface="Arial" panose="020B0604020202020204" pitchFamily="34" charset="0"/>
                <a:sym typeface="Wingdings"/>
              </a:rPr>
            </a:br>
            <a:endParaRPr lang="nb-NO" dirty="0">
              <a:latin typeface="Arial" panose="020B0604020202020204" pitchFamily="34" charset="0"/>
              <a:cs typeface="Arial" panose="020B0604020202020204" pitchFamily="34" charset="0"/>
              <a:sym typeface="Wingdings"/>
            </a:endParaRPr>
          </a:p>
          <a:p>
            <a:r>
              <a:rPr lang="nb-NO" sz="2400" dirty="0">
                <a:latin typeface="Arial Black" panose="020B0A04020102020204" pitchFamily="34" charset="0"/>
                <a:cs typeface="Arial" panose="020B0604020202020204" pitchFamily="34" charset="0"/>
                <a:sym typeface="Wingdings"/>
              </a:rPr>
              <a:t>3. </a:t>
            </a:r>
            <a:r>
              <a:rPr lang="nb-NO" sz="2400" dirty="0">
                <a:latin typeface="Arial" panose="020B0604020202020204" pitchFamily="34" charset="0"/>
                <a:cs typeface="Arial" panose="020B0604020202020204" pitchFamily="34" charset="0"/>
                <a:sym typeface="Wingdings"/>
              </a:rPr>
              <a:t>Adopsjon i Norge (og i andre land) har gått kraftig tilbake de siste årene. Lange køer av par som ønsker å adoptere. Mangelen på barn til adopsjon er stor – både i Norge og internasjonalt.</a:t>
            </a: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7" y="1988840"/>
            <a:ext cx="2952328" cy="1968219"/>
          </a:xfrm>
          <a:prstGeom prst="rect">
            <a:avLst/>
          </a:prstGeom>
        </p:spPr>
      </p:pic>
    </p:spTree>
    <p:extLst>
      <p:ext uri="{BB962C8B-B14F-4D97-AF65-F5344CB8AC3E}">
        <p14:creationId xmlns:p14="http://schemas.microsoft.com/office/powerpoint/2010/main" val="411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064896" cy="830997"/>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rPr>
              <a:t>Far og «</a:t>
            </a:r>
            <a:r>
              <a:rPr lang="nb-NO" sz="4800" dirty="0" err="1">
                <a:solidFill>
                  <a:srgbClr val="7030A0"/>
                </a:solidFill>
                <a:latin typeface="Arial Black" panose="020B0A04020102020204" pitchFamily="34" charset="0"/>
              </a:rPr>
              <a:t>medmor</a:t>
            </a:r>
            <a:r>
              <a:rPr lang="nb-NO" sz="4800" dirty="0">
                <a:solidFill>
                  <a:srgbClr val="7030A0"/>
                </a:solidFill>
                <a:latin typeface="Arial Black" panose="020B0A04020102020204" pitchFamily="34" charset="0"/>
              </a:rPr>
              <a:t>»</a:t>
            </a:r>
          </a:p>
        </p:txBody>
      </p:sp>
      <p:sp>
        <p:nvSpPr>
          <p:cNvPr id="5" name="TekstSylinder 4"/>
          <p:cNvSpPr txBox="1"/>
          <p:nvPr/>
        </p:nvSpPr>
        <p:spPr>
          <a:xfrm>
            <a:off x="395536" y="1179904"/>
            <a:ext cx="8568952" cy="5401479"/>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P</a:t>
            </a:r>
            <a:r>
              <a:rPr lang="nb-NO" sz="2400" dirty="0">
                <a:latin typeface="Arial" panose="020B0604020202020204" pitchFamily="34" charset="0"/>
                <a:cs typeface="Arial" panose="020B0604020202020204" pitchFamily="34" charset="0"/>
              </a:rPr>
              <a:t>lanlagt farløshet eller </a:t>
            </a:r>
            <a:r>
              <a:rPr lang="nb-NO" sz="2400" dirty="0" err="1">
                <a:latin typeface="Arial" panose="020B0604020202020204" pitchFamily="34" charset="0"/>
                <a:cs typeface="Arial" panose="020B0604020202020204" pitchFamily="34" charset="0"/>
              </a:rPr>
              <a:t>morløshet</a:t>
            </a:r>
            <a:r>
              <a:rPr lang="nb-NO" sz="2400" dirty="0">
                <a:latin typeface="Arial" panose="020B0604020202020204" pitchFamily="34" charset="0"/>
                <a:cs typeface="Arial" panose="020B0604020202020204" pitchFamily="34" charset="0"/>
              </a:rPr>
              <a:t> strider mot barns rettigheter formulert i FNs Barnekonvensjon, mot biologiske realiteter og mot Guds skapervilje.</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Barneloven §4a bygger på en løgn når den erklærer at barn som har fått en «medmor», ikke har far: </a:t>
            </a:r>
            <a:r>
              <a:rPr lang="nb-NO" sz="2400" b="1" i="1" dirty="0">
                <a:latin typeface="Arial" panose="020B0604020202020204" pitchFamily="34" charset="0"/>
                <a:cs typeface="Arial" panose="020B0604020202020204" pitchFamily="34" charset="0"/>
              </a:rPr>
              <a:t>«</a:t>
            </a:r>
            <a:r>
              <a:rPr lang="nb-NO" sz="2400" b="1" i="1" dirty="0" err="1">
                <a:latin typeface="Arial" panose="020B0604020202020204" pitchFamily="34" charset="0"/>
                <a:cs typeface="Arial" panose="020B0604020202020204" pitchFamily="34" charset="0"/>
              </a:rPr>
              <a:t>Eit</a:t>
            </a:r>
            <a:r>
              <a:rPr lang="nb-NO" sz="2400" b="1" i="1" dirty="0">
                <a:latin typeface="Arial" panose="020B0604020202020204" pitchFamily="34" charset="0"/>
                <a:cs typeface="Arial" panose="020B0604020202020204" pitchFamily="34" charset="0"/>
              </a:rPr>
              <a:t> barn kan </a:t>
            </a:r>
            <a:r>
              <a:rPr lang="nb-NO" sz="2400" b="1" i="1" dirty="0" err="1">
                <a:latin typeface="Arial" panose="020B0604020202020204" pitchFamily="34" charset="0"/>
                <a:cs typeface="Arial" panose="020B0604020202020204" pitchFamily="34" charset="0"/>
              </a:rPr>
              <a:t>ikkje</a:t>
            </a:r>
            <a:r>
              <a:rPr lang="nb-NO" sz="2400" b="1" i="1" dirty="0">
                <a:latin typeface="Arial" panose="020B0604020202020204" pitchFamily="34" charset="0"/>
                <a:cs typeface="Arial" panose="020B0604020202020204" pitchFamily="34" charset="0"/>
              </a:rPr>
              <a:t> ha både </a:t>
            </a:r>
            <a:r>
              <a:rPr lang="nb-NO" sz="2400" b="1" i="1" dirty="0" err="1">
                <a:latin typeface="Arial" panose="020B0604020202020204" pitchFamily="34" charset="0"/>
                <a:cs typeface="Arial" panose="020B0604020202020204" pitchFamily="34" charset="0"/>
              </a:rPr>
              <a:t>ein</a:t>
            </a:r>
            <a:r>
              <a:rPr lang="nb-NO" sz="2400" b="1" i="1" dirty="0">
                <a:latin typeface="Arial" panose="020B0604020202020204" pitchFamily="34" charset="0"/>
                <a:cs typeface="Arial" panose="020B0604020202020204" pitchFamily="34" charset="0"/>
              </a:rPr>
              <a:t> far og ei medmor.» </a:t>
            </a:r>
            <a:r>
              <a:rPr lang="nb-NO" sz="2400" dirty="0">
                <a:latin typeface="Arial" panose="020B0604020202020204" pitchFamily="34" charset="0"/>
                <a:cs typeface="Arial" panose="020B0604020202020204" pitchFamily="34" charset="0"/>
                <a:sym typeface="Wingdings"/>
              </a:rPr>
              <a:t>Alle barn har en far. </a:t>
            </a:r>
            <a:br>
              <a:rPr lang="nb-NO" sz="2400" b="1" i="1" dirty="0">
                <a:latin typeface="Arial" panose="020B0604020202020204" pitchFamily="34" charset="0"/>
                <a:cs typeface="Arial" panose="020B0604020202020204" pitchFamily="34" charset="0"/>
              </a:rPr>
            </a:br>
            <a:endParaRPr lang="nb-NO" sz="1100" b="1" i="1" dirty="0">
              <a:latin typeface="Arial" panose="020B0604020202020204" pitchFamily="34" charset="0"/>
              <a:cs typeface="Arial" panose="020B0604020202020204" pitchFamily="34" charset="0"/>
            </a:endParaRPr>
          </a:p>
          <a:p>
            <a:r>
              <a:rPr lang="nb-NO" altLang="nb-NO" sz="2400" b="1" dirty="0">
                <a:latin typeface="Arial" panose="020B0604020202020204" pitchFamily="34" charset="0"/>
                <a:cs typeface="Arial" panose="020B0604020202020204" pitchFamily="34" charset="0"/>
              </a:rPr>
              <a:t>3.</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Medmor</a:t>
            </a:r>
            <a:r>
              <a:rPr lang="nb-NO" altLang="nb-NO" sz="2400" dirty="0">
                <a:latin typeface="Arial" panose="020B0604020202020204" pitchFamily="34" charset="0"/>
                <a:cs typeface="Arial" panose="020B0604020202020204" pitchFamily="34" charset="0"/>
              </a:rPr>
              <a:t> overtar alle fars rettigheter </a:t>
            </a:r>
            <a:br>
              <a:rPr lang="nb-NO" altLang="nb-NO" sz="2400" dirty="0">
                <a:latin typeface="Arial" panose="020B0604020202020204" pitchFamily="34" charset="0"/>
                <a:cs typeface="Arial" panose="020B0604020202020204" pitchFamily="34" charset="0"/>
              </a:rPr>
            </a:br>
            <a:r>
              <a:rPr lang="nb-NO" altLang="nb-NO" sz="2400" dirty="0">
                <a:latin typeface="Arial" panose="020B0604020202020204" pitchFamily="34" charset="0"/>
                <a:cs typeface="Arial" panose="020B0604020202020204" pitchFamily="34" charset="0"/>
              </a:rPr>
              <a:t>og plikter overfor barnet for all framtid. </a:t>
            </a:r>
            <a:br>
              <a:rPr lang="nb-NO" altLang="nb-NO" sz="2400" dirty="0">
                <a:latin typeface="Arial" panose="020B0604020202020204" pitchFamily="34" charset="0"/>
                <a:cs typeface="Arial" panose="020B0604020202020204" pitchFamily="34" charset="0"/>
              </a:rPr>
            </a:br>
            <a:r>
              <a:rPr lang="nb-NO" altLang="nb-NO" sz="2400" dirty="0">
                <a:latin typeface="Arial" panose="020B0604020202020204" pitchFamily="34" charset="0"/>
                <a:cs typeface="Arial" panose="020B0604020202020204" pitchFamily="34" charset="0"/>
              </a:rPr>
              <a:t>Barnet er </a:t>
            </a:r>
            <a:r>
              <a:rPr lang="nb-NO" altLang="nb-NO" sz="2400" dirty="0" err="1">
                <a:latin typeface="Arial" panose="020B0604020202020204" pitchFamily="34" charset="0"/>
                <a:cs typeface="Arial" panose="020B0604020202020204" pitchFamily="34" charset="0"/>
              </a:rPr>
              <a:t>medmors</a:t>
            </a:r>
            <a:r>
              <a:rPr lang="nb-NO" altLang="nb-NO" sz="2400" dirty="0">
                <a:latin typeface="Arial" panose="020B0604020202020204" pitchFamily="34" charset="0"/>
                <a:cs typeface="Arial" panose="020B0604020202020204" pitchFamily="34" charset="0"/>
              </a:rPr>
              <a:t> livsarving. </a:t>
            </a:r>
            <a:br>
              <a:rPr lang="nb-NO" altLang="nb-NO" sz="24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sym typeface="Wingdings"/>
            </a:endParaRPr>
          </a:p>
          <a:p>
            <a:r>
              <a:rPr lang="nb-NO" sz="2400" b="1" dirty="0">
                <a:latin typeface="Arial" panose="020B0604020202020204" pitchFamily="34" charset="0"/>
                <a:cs typeface="Arial" panose="020B0604020202020204" pitchFamily="34" charset="0"/>
                <a:sym typeface="Wingdings"/>
              </a:rPr>
              <a:t>4.</a:t>
            </a:r>
            <a:r>
              <a:rPr lang="nb-NO" sz="2400" dirty="0">
                <a:latin typeface="Arial" panose="020B0604020202020204" pitchFamily="34" charset="0"/>
                <a:cs typeface="Arial" panose="020B0604020202020204" pitchFamily="34" charset="0"/>
                <a:sym typeface="Wingdings"/>
              </a:rPr>
              <a:t> F</a:t>
            </a:r>
            <a:r>
              <a:rPr lang="nb-NO" sz="2400" dirty="0">
                <a:latin typeface="Arial" panose="020B0604020202020204" pitchFamily="34" charset="0"/>
                <a:cs typeface="Arial" panose="020B0604020202020204" pitchFamily="34" charset="0"/>
              </a:rPr>
              <a:t>ar blir redusert til en «sædcelle» eller en «donor».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Han </a:t>
            </a:r>
            <a:r>
              <a:rPr lang="nb-NO" altLang="nb-NO" sz="2400" dirty="0">
                <a:latin typeface="Arial" panose="020B0604020202020204" pitchFamily="34" charset="0"/>
                <a:cs typeface="Arial" panose="020B0604020202020204" pitchFamily="34" charset="0"/>
              </a:rPr>
              <a:t>har ingen plikter eller rettigheter i forhold til barnet.</a:t>
            </a:r>
            <a:br>
              <a:rPr lang="nb-NO" altLang="nb-NO" sz="24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5.</a:t>
            </a:r>
            <a:r>
              <a:rPr lang="nb-NO" sz="2400" dirty="0">
                <a:latin typeface="Arial" panose="020B0604020202020204" pitchFamily="34" charset="0"/>
                <a:cs typeface="Arial" panose="020B0604020202020204" pitchFamily="34" charset="0"/>
                <a:sym typeface="Wingdings"/>
              </a:rPr>
              <a:t> TV-program: «Tore på sporet» og «Hvem tror du at du er?»</a:t>
            </a:r>
            <a:endParaRPr lang="nb-NO"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2160" y="3684124"/>
            <a:ext cx="2059925" cy="129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272842"/>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Fundamentale sannheter</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5560">
            <a:off x="95572" y="4094902"/>
            <a:ext cx="4109921" cy="2892651"/>
          </a:xfrm>
          <a:prstGeom prst="rect">
            <a:avLst/>
          </a:prstGeom>
          <a:ln>
            <a:solidFill>
              <a:schemeClr val="tx1"/>
            </a:solidFill>
          </a:ln>
        </p:spPr>
      </p:pic>
      <p:sp>
        <p:nvSpPr>
          <p:cNvPr id="4" name="Ellipse 3"/>
          <p:cNvSpPr/>
          <p:nvPr/>
        </p:nvSpPr>
        <p:spPr>
          <a:xfrm rot="21388722">
            <a:off x="2735484" y="5035287"/>
            <a:ext cx="1352364" cy="173819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539552" y="1052736"/>
            <a:ext cx="8208912" cy="2862322"/>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Den kjønnsnøytrale ideologien utfordrer fundamentale sannheter angående mennesket og Guds skapervilje:</a:t>
            </a:r>
          </a:p>
          <a:p>
            <a:endParaRPr lang="nb-NO" sz="1200" dirty="0">
              <a:latin typeface="Arial" panose="020B0604020202020204" pitchFamily="34" charset="0"/>
              <a:cs typeface="Arial" panose="020B0604020202020204" pitchFamily="34" charset="0"/>
              <a:sym typeface="Wingdings"/>
            </a:endParaRP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Betydningen av kjønn</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Seksualitetens mening og rammer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Læren om kvinne og mann, mor og far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Forplantning og foreldreskap</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Mor-far-barn-relasjonens unike betydning</a:t>
            </a:r>
          </a:p>
        </p:txBody>
      </p:sp>
      <p:sp>
        <p:nvSpPr>
          <p:cNvPr id="5" name="TekstSylinder 4"/>
          <p:cNvSpPr txBox="1"/>
          <p:nvPr/>
        </p:nvSpPr>
        <p:spPr>
          <a:xfrm>
            <a:off x="4427984" y="3869174"/>
            <a:ext cx="4752528" cy="3016210"/>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Barns rett til å kjenne sitt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biologiske opphav</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Familieforståelsen</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Betydningen av slekt og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biologiske relasjoner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Ekteskapets definisjon og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særpreg</a:t>
            </a:r>
          </a:p>
          <a:p>
            <a:endParaRPr lang="nb-N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8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2"/>
          <p:cNvSpPr txBox="1">
            <a:spLocks/>
          </p:cNvSpPr>
          <p:nvPr/>
        </p:nvSpPr>
        <p:spPr>
          <a:xfrm>
            <a:off x="374307" y="1512466"/>
            <a:ext cx="8532564" cy="4868862"/>
          </a:xfrm>
          <a:prstGeom prst="rect">
            <a:avLst/>
          </a:prstGeom>
        </p:spPr>
        <p:txBody>
          <a:bodyPr lIns="45720" rIns="45720">
            <a:normAutofit fontScale="92500" lnSpcReduction="20000"/>
          </a:bodyPr>
          <a:lstStyle/>
          <a:p>
            <a:pPr fontAlgn="auto">
              <a:lnSpc>
                <a:spcPct val="110000"/>
              </a:lnSpc>
              <a:spcBef>
                <a:spcPct val="20000"/>
              </a:spcBef>
              <a:spcAft>
                <a:spcPts val="0"/>
              </a:spcAft>
              <a:buClr>
                <a:schemeClr val="accent3"/>
              </a:buClr>
              <a:buSzPct val="95000"/>
              <a:buFont typeface="Wingdings 2" pitchFamily="18" charset="2"/>
              <a:buNone/>
              <a:defRPr/>
            </a:pPr>
            <a:r>
              <a:rPr lang="nb-NO" sz="2400" b="1" dirty="0">
                <a:latin typeface="Maiandra GD" pitchFamily="34" charset="0"/>
                <a:cs typeface="Arial" charset="0"/>
              </a:rPr>
              <a:t>■</a:t>
            </a:r>
            <a:r>
              <a:rPr lang="nb-NO" sz="2000" b="1" dirty="0">
                <a:latin typeface="Maiandra GD" pitchFamily="34" charset="0"/>
                <a:cs typeface="Arial" charset="0"/>
              </a:rPr>
              <a:t> </a:t>
            </a:r>
            <a:r>
              <a:rPr lang="nb-NO" sz="2400" b="1" dirty="0">
                <a:solidFill>
                  <a:srgbClr val="C00000"/>
                </a:solidFill>
                <a:latin typeface="Arial" panose="020B0604020202020204" pitchFamily="34" charset="0"/>
                <a:cs typeface="Arial" panose="020B0604020202020204" pitchFamily="34" charset="0"/>
              </a:rPr>
              <a:t>Biologien</a:t>
            </a:r>
            <a:r>
              <a:rPr lang="nb-NO" sz="2400" dirty="0">
                <a:solidFill>
                  <a:srgbClr val="FFFF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Det er kun én mann og én kvinne som kan få 			barn sammen. Mor-far-barn-relasjonen er unik 			og vesensforskjellig fra alle andre relasjoner. Å 			oppheve sammenhengen mellom seksualitet, 			fruktbarhet og barn er irrasjonelt og fornuftsstridig.</a:t>
            </a:r>
            <a:br>
              <a:rPr lang="nb-NO" sz="24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pPr fontAlgn="auto">
              <a:lnSpc>
                <a:spcPct val="110000"/>
              </a:lnSpc>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a:solidFill>
                  <a:srgbClr val="C00000"/>
                </a:solidFill>
                <a:latin typeface="Arial" panose="020B0604020202020204" pitchFamily="34" charset="0"/>
                <a:cs typeface="Arial" panose="020B0604020202020204" pitchFamily="34" charset="0"/>
              </a:rPr>
              <a:t>Barnet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Det er en menneskerett for barn "å kjenne sine 			foreldre og få omsorg fra dem" (FNs Barne-				konvensjon 7.1). Barn har en naturgitt og gudgitt 			rett til sine egne foreldre. Verken mor eller far er 			overflødig.</a:t>
            </a: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lnSpc>
                <a:spcPct val="120000"/>
              </a:lnSpc>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a:solidFill>
                  <a:srgbClr val="C00000"/>
                </a:solidFill>
                <a:latin typeface="Arial" panose="020B0604020202020204" pitchFamily="34" charset="0"/>
                <a:cs typeface="Arial" panose="020B0604020202020204" pitchFamily="34" charset="0"/>
              </a:rPr>
              <a:t>Bibelen</a:t>
            </a:r>
            <a:r>
              <a:rPr lang="nb-NO" sz="2400" dirty="0">
                <a:solidFill>
                  <a:srgbClr val="C000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Fra første til siste side er Bibelen helt klar</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på at ekteskapet mellom mann og kvinne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og mor-far-barn-relasjonen er en av Guds 				grunnleggende skaperordninger. </a:t>
            </a:r>
            <a:endParaRPr lang="nb-NO" sz="2200" dirty="0">
              <a:latin typeface="+mn-lt"/>
            </a:endParaRPr>
          </a:p>
        </p:txBody>
      </p:sp>
      <p:sp>
        <p:nvSpPr>
          <p:cNvPr id="2" name="TekstSylinder 1"/>
          <p:cNvSpPr txBox="1"/>
          <p:nvPr/>
        </p:nvSpPr>
        <p:spPr>
          <a:xfrm>
            <a:off x="-1016" y="325105"/>
            <a:ext cx="9145016" cy="101566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Oppsummering og konklusjon:</a:t>
            </a:r>
          </a:p>
          <a:p>
            <a:pPr algn="ctr"/>
            <a:r>
              <a:rPr lang="nb-NO" sz="3600" dirty="0">
                <a:solidFill>
                  <a:srgbClr val="7030A0"/>
                </a:solidFill>
                <a:latin typeface="Arial Black" panose="020B0A04020102020204" pitchFamily="34" charset="0"/>
              </a:rPr>
              <a:t>3 </a:t>
            </a:r>
            <a:r>
              <a:rPr lang="nb-NO" sz="3600" dirty="0" err="1">
                <a:solidFill>
                  <a:srgbClr val="7030A0"/>
                </a:solidFill>
                <a:latin typeface="Arial Black" panose="020B0A04020102020204" pitchFamily="34" charset="0"/>
              </a:rPr>
              <a:t>B’er</a:t>
            </a:r>
            <a:r>
              <a:rPr lang="nb-NO" sz="3600" dirty="0">
                <a:solidFill>
                  <a:srgbClr val="7030A0"/>
                </a:solidFill>
                <a:latin typeface="Arial Black" panose="020B0A04020102020204" pitchFamily="34" charset="0"/>
              </a:rPr>
              <a:t> for mor-far-barn-relasjonen</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7" y="1988839"/>
            <a:ext cx="1355841" cy="951191"/>
          </a:xfrm>
          <a:prstGeom prst="rect">
            <a:avLst/>
          </a:prstGeo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67" y="3645024"/>
            <a:ext cx="1047389" cy="1047389"/>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67" y="5334544"/>
            <a:ext cx="1290157" cy="1032126"/>
          </a:xfrm>
          <a:prstGeom prst="rect">
            <a:avLst/>
          </a:prstGeom>
        </p:spPr>
      </p:pic>
    </p:spTree>
    <p:extLst>
      <p:ext uri="{BB962C8B-B14F-4D97-AF65-F5344CB8AC3E}">
        <p14:creationId xmlns:p14="http://schemas.microsoft.com/office/powerpoint/2010/main" val="4176015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5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208912" cy="6694140"/>
          </a:xfrm>
          <a:prstGeom prst="rect">
            <a:avLst/>
          </a:prstGeom>
          <a:noFill/>
        </p:spPr>
        <p:txBody>
          <a:bodyPr wrap="square" rtlCol="0">
            <a:spAutoFit/>
          </a:bodyPr>
          <a:lstStyle/>
          <a:p>
            <a:pPr algn="ctr"/>
            <a:r>
              <a:rPr lang="nb-NO" b="1" i="1" dirty="0">
                <a:solidFill>
                  <a:srgbClr val="C00000"/>
                </a:solidFill>
                <a:latin typeface="+mj-lt"/>
              </a:rPr>
              <a:t>Til taleren:</a:t>
            </a:r>
          </a:p>
          <a:p>
            <a:pPr algn="ctr"/>
            <a:r>
              <a:rPr lang="nb-NO" sz="3200" b="1" dirty="0">
                <a:solidFill>
                  <a:srgbClr val="7030A0"/>
                </a:solidFill>
                <a:latin typeface="Arial Black" panose="020B0A04020102020204" pitchFamily="34" charset="0"/>
              </a:rPr>
              <a:t>Fem gode råd</a:t>
            </a:r>
          </a:p>
          <a:p>
            <a:pPr algn="ctr"/>
            <a:endParaRPr lang="nb-NO" sz="1050" dirty="0"/>
          </a:p>
          <a:p>
            <a:r>
              <a:rPr lang="nb-NO" sz="1600" b="1" dirty="0">
                <a:latin typeface="+mj-lt"/>
              </a:rPr>
              <a:t>1. NOTATFELTET under hvert lysbilde. </a:t>
            </a:r>
            <a:r>
              <a:rPr lang="nb-NO" sz="1600" dirty="0">
                <a:latin typeface="+mj-lt"/>
              </a:rPr>
              <a:t>I notatfeltet under alle PowerPoint-lysbildene finnes det tips og ekstra momenter til taleren. Les disse nøye og velg ut de elementene du ønsker å inkludere i undervisningen</a:t>
            </a:r>
            <a:r>
              <a:rPr lang="nb-NO" sz="1600" dirty="0">
                <a:latin typeface="Arial" panose="020B0604020202020204" pitchFamily="34" charset="0"/>
                <a:cs typeface="Arial" panose="020B0604020202020204" pitchFamily="34" charset="0"/>
              </a:rPr>
              <a:t>. Du kan gjøre notatfeltet større ved å dra i øvre kant av notatfeltet mens du venstreklikker på musa. </a:t>
            </a:r>
            <a:br>
              <a:rPr lang="nb-NO" sz="1600" dirty="0">
                <a:latin typeface="Arial" panose="020B0604020202020204" pitchFamily="34" charset="0"/>
                <a:cs typeface="Arial" panose="020B0604020202020204" pitchFamily="34" charset="0"/>
              </a:rPr>
            </a:br>
            <a:br>
              <a:rPr lang="nb-NO" sz="1050" dirty="0">
                <a:latin typeface="Arial" panose="020B0604020202020204" pitchFamily="34" charset="0"/>
                <a:cs typeface="Arial" panose="020B0604020202020204" pitchFamily="34" charset="0"/>
              </a:rPr>
            </a:br>
            <a:r>
              <a:rPr lang="nb-NO" sz="1600" b="1" dirty="0">
                <a:latin typeface="Arial" panose="020B0604020202020204" pitchFamily="34" charset="0"/>
                <a:cs typeface="Arial" panose="020B0604020202020204" pitchFamily="34" charset="0"/>
              </a:rPr>
              <a:t>2. UTSKRIFT av notatfeltet.</a:t>
            </a:r>
            <a:r>
              <a:rPr lang="nb-NO" sz="1600" dirty="0">
                <a:latin typeface="Arial" panose="020B0604020202020204" pitchFamily="34" charset="0"/>
                <a:cs typeface="Arial" panose="020B0604020202020204" pitchFamily="34" charset="0"/>
              </a:rPr>
              <a:t>  </a:t>
            </a:r>
            <a:r>
              <a:rPr lang="nb-NO" sz="1600" dirty="0">
                <a:latin typeface="+mj-lt"/>
              </a:rPr>
              <a:t>Du kan </a:t>
            </a:r>
            <a:r>
              <a:rPr lang="nb-NO" sz="1600" dirty="0" err="1">
                <a:latin typeface="+mj-lt"/>
              </a:rPr>
              <a:t>printe</a:t>
            </a:r>
            <a:r>
              <a:rPr lang="nb-NO" sz="1600" dirty="0">
                <a:latin typeface="+mj-lt"/>
              </a:rPr>
              <a:t> ut teksten i notatfeltene ved å velge </a:t>
            </a:r>
            <a:r>
              <a:rPr lang="nb-NO" sz="1600" i="1" dirty="0">
                <a:latin typeface="+mj-lt"/>
              </a:rPr>
              <a:t>Notatsider </a:t>
            </a:r>
            <a:r>
              <a:rPr lang="nb-NO" sz="1600" dirty="0">
                <a:latin typeface="+mj-lt"/>
              </a:rPr>
              <a:t>når du har klikket på </a:t>
            </a:r>
            <a:r>
              <a:rPr lang="nb-NO" sz="1600" i="1" dirty="0">
                <a:latin typeface="+mj-lt"/>
              </a:rPr>
              <a:t>Skriv ut</a:t>
            </a:r>
            <a:r>
              <a:rPr lang="nb-NO" sz="1600" dirty="0">
                <a:latin typeface="+mj-lt"/>
              </a:rPr>
              <a:t>. Der kan du også velge hvilke notatsider du vil skrive ut, og om du vil ha liggende eller stående papirretning.</a:t>
            </a:r>
            <a:br>
              <a:rPr lang="nb-NO" sz="1600" dirty="0">
                <a:latin typeface="+mj-lt"/>
              </a:rPr>
            </a:br>
            <a:endParaRPr lang="nb-NO" sz="1100" dirty="0">
              <a:latin typeface="+mj-lt"/>
            </a:endParaRPr>
          </a:p>
          <a:p>
            <a:r>
              <a:rPr lang="nb-NO" sz="1600" b="1" dirty="0">
                <a:latin typeface="Arial" panose="020B0604020202020204" pitchFamily="34" charset="0"/>
                <a:cs typeface="Arial" panose="020B0604020202020204" pitchFamily="34" charset="0"/>
              </a:rPr>
              <a:t>3.</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LES TEKSTEN på veggen med én gang. </a:t>
            </a:r>
            <a:r>
              <a:rPr lang="nb-NO" sz="1600" dirty="0">
                <a:latin typeface="Arial" panose="020B0604020202020204" pitchFamily="34" charset="0"/>
                <a:cs typeface="Arial" panose="020B0604020202020204" pitchFamily="34" charset="0"/>
              </a:rPr>
              <a:t>Når du i undervisningen klikker deg framover i PowerPoint-presentasjonen, bør du alltid lese ny tekst høyt </a:t>
            </a:r>
            <a:r>
              <a:rPr lang="nb-NO" sz="1600" b="1" u="sng" dirty="0">
                <a:latin typeface="Arial" panose="020B0604020202020204" pitchFamily="34" charset="0"/>
                <a:cs typeface="Arial" panose="020B0604020202020204" pitchFamily="34" charset="0"/>
              </a:rPr>
              <a:t>straks</a:t>
            </a:r>
            <a:r>
              <a:rPr lang="nb-NO" sz="1600" b="1"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den blir vist på veggen/lerretet. Hvis du ikke gjør det, vil folk sitte og lese teksten på veggen/lerretet mens du snakker om noe annet. Dette er uheldig for konsentrasjonen og utbyttet. </a:t>
            </a:r>
          </a:p>
          <a:p>
            <a:endParaRPr lang="nb-NO" sz="110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4. HOPP FRAM OG TILBAKE blant lysbildene. </a:t>
            </a:r>
            <a:r>
              <a:rPr lang="nb-NO" sz="1600" dirty="0">
                <a:latin typeface="Arial" panose="020B0604020202020204" pitchFamily="34" charset="0"/>
                <a:cs typeface="Arial" panose="020B0604020202020204" pitchFamily="34" charset="0"/>
              </a:rPr>
              <a:t>Du kan enkelt hoppe til et lysbilde hvor som helst i presentasjonen ved å skrive inn det tallet på tastaturet som angir plasseringen av bildet, og deretter klikke på Enter-tasten. Hvis du f.eks. vil hoppe til lysbilde </a:t>
            </a:r>
            <a:r>
              <a:rPr lang="nb-NO" sz="1600" dirty="0" err="1">
                <a:latin typeface="Arial" panose="020B0604020202020204" pitchFamily="34" charset="0"/>
                <a:cs typeface="Arial" panose="020B0604020202020204" pitchFamily="34" charset="0"/>
              </a:rPr>
              <a:t>nr</a:t>
            </a:r>
            <a:r>
              <a:rPr lang="nb-NO" sz="1600" dirty="0">
                <a:latin typeface="Arial" panose="020B0604020202020204" pitchFamily="34" charset="0"/>
                <a:cs typeface="Arial" panose="020B0604020202020204" pitchFamily="34" charset="0"/>
              </a:rPr>
              <a:t> 8 i presentasjonen din, klikker du 8 på tastaturet og deretter på Enter.</a:t>
            </a:r>
          </a:p>
          <a:p>
            <a:endParaRPr lang="nb-NO" sz="105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5.</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SLÅ AV BILDET på veggen. </a:t>
            </a:r>
            <a:r>
              <a:rPr lang="nb-NO" sz="1600" dirty="0">
                <a:latin typeface="Arial" panose="020B0604020202020204" pitchFamily="34" charset="0"/>
                <a:cs typeface="Arial" panose="020B0604020202020204" pitchFamily="34" charset="0"/>
              </a:rPr>
              <a:t>Når du vil si noe som ikke handler om det som står på PowerPoint-bildet på veggen, kan du velge å slå av bildefremvisningen. Trykk B-tasten på tastaturet for å få svart skjerm, eller L-tasten for å få hvit skjerm. Trykk på samme tast for å komme tilbake til lysbildet. Hvis du bruker en fjernkontroll, har de som regel en knapp med samme funksjon.</a:t>
            </a:r>
          </a:p>
        </p:txBody>
      </p:sp>
    </p:spTree>
    <p:extLst>
      <p:ext uri="{BB962C8B-B14F-4D97-AF65-F5344CB8AC3E}">
        <p14:creationId xmlns:p14="http://schemas.microsoft.com/office/powerpoint/2010/main" val="88415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7167">
            <a:off x="6080823" y="1864273"/>
            <a:ext cx="3828550" cy="2694616"/>
          </a:xfrm>
          <a:prstGeom prst="rect">
            <a:avLst/>
          </a:prstGeom>
          <a:ln>
            <a:solidFill>
              <a:schemeClr val="tx1"/>
            </a:solidFill>
          </a:ln>
        </p:spPr>
      </p:pic>
      <p:sp>
        <p:nvSpPr>
          <p:cNvPr id="3" name="TekstSylinder 2"/>
          <p:cNvSpPr txBox="1"/>
          <p:nvPr/>
        </p:nvSpPr>
        <p:spPr>
          <a:xfrm>
            <a:off x="323528" y="356463"/>
            <a:ext cx="8568952" cy="1200329"/>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Relasjonen mellom mor, </a:t>
            </a:r>
            <a:br>
              <a:rPr lang="nb-NO" sz="3600" dirty="0">
                <a:solidFill>
                  <a:srgbClr val="7030A0"/>
                </a:solidFill>
                <a:latin typeface="Arial Black" panose="020B0A04020102020204" pitchFamily="34" charset="0"/>
              </a:rPr>
            </a:br>
            <a:r>
              <a:rPr lang="nb-NO" sz="3600" dirty="0">
                <a:solidFill>
                  <a:srgbClr val="7030A0"/>
                </a:solidFill>
                <a:latin typeface="Arial Black" panose="020B0A04020102020204" pitchFamily="34" charset="0"/>
              </a:rPr>
              <a:t>far og barn står i en særstilling</a:t>
            </a:r>
          </a:p>
        </p:txBody>
      </p:sp>
      <p:sp>
        <p:nvSpPr>
          <p:cNvPr id="4" name="TekstSylinder 3"/>
          <p:cNvSpPr txBox="1"/>
          <p:nvPr/>
        </p:nvSpPr>
        <p:spPr>
          <a:xfrm>
            <a:off x="539552" y="1876757"/>
            <a:ext cx="8280920" cy="452431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GRUNNCELLEN</a:t>
            </a:r>
          </a:p>
          <a:p>
            <a:br>
              <a:rPr lang="nb-NO" sz="1600" b="1"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Triangelet mor, far og barn: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Grunncellen i alle samfunn. </a:t>
            </a:r>
          </a:p>
          <a:p>
            <a:br>
              <a:rPr lang="nb-NO" sz="16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2. </a:t>
            </a:r>
            <a:r>
              <a:rPr lang="nb-NO" sz="2400" dirty="0">
                <a:latin typeface="Arial" panose="020B0604020202020204" pitchFamily="34" charset="0"/>
                <a:cs typeface="Arial" panose="020B0604020202020204" pitchFamily="34" charset="0"/>
                <a:sym typeface="Wingdings"/>
              </a:rPr>
              <a:t>Å avvikle mor-far-barn-relasjonens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unike betydning er e</a:t>
            </a:r>
            <a:r>
              <a:rPr lang="nb-NO" sz="2400" dirty="0">
                <a:latin typeface="Arial" panose="020B0604020202020204" pitchFamily="34" charset="0"/>
                <a:cs typeface="Arial" panose="020B0604020202020204" pitchFamily="34" charset="0"/>
              </a:rPr>
              <a:t>t samfunns-</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eksperiment av historiske dimensjoner,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med uante konsekvenser og med barn i hovedrollen.</a:t>
            </a:r>
          </a:p>
          <a:p>
            <a:br>
              <a:rPr lang="nb-NO" sz="16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3.</a:t>
            </a:r>
            <a:r>
              <a:rPr lang="nb-NO" sz="2400" dirty="0">
                <a:latin typeface="Arial" panose="020B0604020202020204" pitchFamily="34" charset="0"/>
                <a:cs typeface="Arial" panose="020B0604020202020204" pitchFamily="34" charset="0"/>
                <a:sym typeface="Wingdings"/>
              </a:rPr>
              <a:t> Kollisjon med biologiske realiteter, barns rettigheter, årtuseners erfaring og Bibelen angående betydningen av slektskap, tilhørighet og identitet. </a:t>
            </a:r>
            <a:endParaRPr lang="nb-NO" sz="2400" b="1" dirty="0">
              <a:latin typeface="Arial" panose="020B0604020202020204" pitchFamily="34" charset="0"/>
              <a:cs typeface="Arial" panose="020B0604020202020204" pitchFamily="34" charset="0"/>
            </a:endParaRPr>
          </a:p>
        </p:txBody>
      </p:sp>
      <p:sp>
        <p:nvSpPr>
          <p:cNvPr id="5" name="Ellipse 4"/>
          <p:cNvSpPr/>
          <p:nvPr/>
        </p:nvSpPr>
        <p:spPr>
          <a:xfrm>
            <a:off x="6285626" y="1990305"/>
            <a:ext cx="1382718" cy="1157352"/>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912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55303"/>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Mors og fars betydning</a:t>
            </a:r>
          </a:p>
        </p:txBody>
      </p:sp>
      <p:sp>
        <p:nvSpPr>
          <p:cNvPr id="5" name="TekstSylinder 4"/>
          <p:cNvSpPr txBox="1"/>
          <p:nvPr/>
        </p:nvSpPr>
        <p:spPr>
          <a:xfrm>
            <a:off x="517176" y="1340768"/>
            <a:ext cx="8015264" cy="5539978"/>
          </a:xfrm>
          <a:prstGeom prst="rect">
            <a:avLst/>
          </a:prstGeom>
          <a:noFill/>
        </p:spPr>
        <p:txBody>
          <a:bodyPr wrap="square" rtlCol="0">
            <a:spAutoFit/>
          </a:bodyPr>
          <a:lstStyle/>
          <a:p>
            <a:r>
              <a:rPr lang="nb-NO" sz="2800" b="1" dirty="0">
                <a:latin typeface="Arial" panose="020B0604020202020204" pitchFamily="34" charset="0"/>
                <a:cs typeface="Arial" panose="020B0604020202020204" pitchFamily="34" charset="0"/>
                <a:sym typeface="Wingdings"/>
              </a:rPr>
              <a:t>Det naturlige utgangspunkt</a:t>
            </a:r>
            <a:br>
              <a:rPr lang="nb-NO" sz="2000" dirty="0">
                <a:latin typeface="Arial" panose="020B0604020202020204" pitchFamily="34" charset="0"/>
                <a:cs typeface="Arial" panose="020B0604020202020204" pitchFamily="34" charset="0"/>
                <a:sym typeface="Wingdings"/>
              </a:rPr>
            </a:br>
            <a:br>
              <a:rPr lang="nb-NO" sz="14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100 års familieforskning, utviklings-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og barnepsykologi, og årtuseners erfaring.</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sym typeface="Wingdings"/>
              </a:rPr>
              <a:t>Mor og far: </a:t>
            </a:r>
            <a:r>
              <a:rPr lang="nb-NO" sz="2400" dirty="0">
                <a:latin typeface="Arial" panose="020B0604020202020204" pitchFamily="34" charset="0"/>
                <a:cs typeface="Arial" panose="020B0604020202020204" pitchFamily="34" charset="0"/>
                <a:sym typeface="Wingdings"/>
              </a:rPr>
              <a:t>I</a:t>
            </a:r>
            <a:r>
              <a:rPr lang="nb-NO" sz="2400" dirty="0">
                <a:latin typeface="Arial" panose="020B0604020202020204" pitchFamily="34" charset="0"/>
                <a:cs typeface="Arial" panose="020B0604020202020204" pitchFamily="34" charset="0"/>
              </a:rPr>
              <a:t>dentifikasjonspersoner,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forbilder og rollemodeller i barnets liv. </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3.</a:t>
            </a:r>
            <a:r>
              <a:rPr lang="nb-NO" sz="2400" dirty="0">
                <a:latin typeface="Arial" panose="020B0604020202020204" pitchFamily="34" charset="0"/>
                <a:cs typeface="Arial" panose="020B0604020202020204" pitchFamily="34" charset="0"/>
                <a:sym typeface="Wingdings"/>
              </a:rPr>
              <a:t> Mor-far-barn-relasjonen: </a:t>
            </a:r>
            <a:r>
              <a:rPr lang="nb-NO" sz="2400" b="1" dirty="0">
                <a:latin typeface="Arial" panose="020B0604020202020204" pitchFamily="34" charset="0"/>
                <a:cs typeface="Arial" panose="020B0604020202020204" pitchFamily="34" charset="0"/>
              </a:rPr>
              <a:t>Guds gode skaperordning </a:t>
            </a:r>
            <a:r>
              <a:rPr lang="nb-NO" sz="2400" dirty="0">
                <a:latin typeface="Arial" panose="020B0604020202020204" pitchFamily="34" charset="0"/>
                <a:cs typeface="Arial" panose="020B0604020202020204" pitchFamily="34" charset="0"/>
              </a:rPr>
              <a:t>for barns unnfangelse, fødsel, oppvekst, modning og tilhørighet.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4.</a:t>
            </a:r>
            <a:r>
              <a:rPr lang="nb-NO" sz="2400" dirty="0">
                <a:latin typeface="Arial" panose="020B0604020202020204" pitchFamily="34" charset="0"/>
                <a:cs typeface="Arial" panose="020B0604020202020204" pitchFamily="34" charset="0"/>
                <a:sym typeface="Wingdings"/>
              </a:rPr>
              <a:t> Mor-far-barn-relasjonen er </a:t>
            </a:r>
            <a:r>
              <a:rPr lang="nb-NO" sz="2400" b="1" dirty="0">
                <a:latin typeface="Arial" panose="020B0604020202020204" pitchFamily="34" charset="0"/>
                <a:cs typeface="Arial" panose="020B0604020202020204" pitchFamily="34" charset="0"/>
                <a:sym typeface="Wingdings"/>
              </a:rPr>
              <a:t>biologisk forankret</a:t>
            </a:r>
            <a:r>
              <a:rPr lang="nb-NO" sz="2400" dirty="0">
                <a:latin typeface="Arial" panose="020B0604020202020204" pitchFamily="34" charset="0"/>
                <a:cs typeface="Arial" panose="020B0604020202020204" pitchFamily="34" charset="0"/>
                <a:sym typeface="Wingdings"/>
              </a:rPr>
              <a:t>.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Den naturlige grunncellen i alle sivilisasjoner, samfunn og religioner gjennom alle tider.</a:t>
            </a:r>
            <a:br>
              <a:rPr lang="nb-NO" sz="1600" dirty="0">
                <a:latin typeface="Arial" panose="020B0604020202020204" pitchFamily="34" charset="0"/>
                <a:cs typeface="Arial" panose="020B0604020202020204" pitchFamily="34" charset="0"/>
              </a:rPr>
            </a:b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2565" t="-470" r="7691" b="485"/>
          <a:stretch/>
        </p:blipFill>
        <p:spPr>
          <a:xfrm>
            <a:off x="6429456" y="1644023"/>
            <a:ext cx="2585280" cy="1920494"/>
          </a:xfrm>
          <a:prstGeom prst="rect">
            <a:avLst/>
          </a:prstGeom>
        </p:spPr>
      </p:pic>
    </p:spTree>
    <p:extLst>
      <p:ext uri="{BB962C8B-B14F-4D97-AF65-F5344CB8AC3E}">
        <p14:creationId xmlns:p14="http://schemas.microsoft.com/office/powerpoint/2010/main" val="12742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67544" y="1196752"/>
            <a:ext cx="8568952" cy="5755422"/>
          </a:xfrm>
          <a:prstGeom prst="rect">
            <a:avLst/>
          </a:prstGeom>
          <a:noFill/>
        </p:spPr>
        <p:txBody>
          <a:bodyPr wrap="square" rtlCol="0">
            <a:spAutoFit/>
          </a:bodyPr>
          <a:lstStyle/>
          <a:p>
            <a:r>
              <a:rPr lang="nb-NO" sz="2200" b="1" dirty="0">
                <a:latin typeface="Arial" panose="020B0604020202020204" pitchFamily="34" charset="0"/>
                <a:cs typeface="Arial" panose="020B0604020202020204" pitchFamily="34" charset="0"/>
                <a:sym typeface="Wingdings"/>
              </a:rPr>
              <a:t></a:t>
            </a:r>
            <a:r>
              <a:rPr lang="nb-NO" sz="2200" b="1" dirty="0">
                <a:latin typeface="Arial" panose="020B0604020202020204" pitchFamily="34" charset="0"/>
                <a:cs typeface="Arial" panose="020B0604020202020204" pitchFamily="34" charset="0"/>
              </a:rPr>
              <a:t> Dramatisk endring:</a:t>
            </a:r>
            <a:r>
              <a:rPr lang="nb-NO" sz="2200" dirty="0">
                <a:latin typeface="Arial" panose="020B0604020202020204" pitchFamily="34" charset="0"/>
                <a:cs typeface="Arial" panose="020B0604020202020204" pitchFamily="34" charset="0"/>
              </a:rPr>
              <a:t> Å oppløse den unike betydningen av mor-far-barn-relasjonen er den mest dramatiske endringen man kan gjøre i spørsmålet om familie og barn. Når mor og far mister sin unike betydning i statens lovgivning (og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i kristen teologi), åpnes det en demning som fører til alvorlige konsekvenser, bl.a. disse:</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1) Ingen objektive kriterier for hva en familie er.</a:t>
            </a:r>
            <a:r>
              <a:rPr lang="nb-NO" sz="2200" dirty="0">
                <a:latin typeface="Arial" panose="020B0604020202020204" pitchFamily="34" charset="0"/>
                <a:cs typeface="Arial" panose="020B0604020202020204" pitchFamily="34" charset="0"/>
              </a:rPr>
              <a:t> Biologiske realiteter og Skaperens ordninger for familie og barn blir overstyrt og trumfet av følelser, personlige preferanser, tidsånden, trender og det politiske flertall. Idealer og normer går i oppløsning, forskjellen på norm og unntak blir opphevet. Alt kommer i fri flyt.</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sym typeface="Wingdings"/>
              </a:rPr>
              <a:t>2) </a:t>
            </a:r>
            <a:r>
              <a:rPr lang="nb-NO" sz="2200" b="1" dirty="0">
                <a:latin typeface="Arial" panose="020B0604020202020204" pitchFamily="34" charset="0"/>
                <a:cs typeface="Arial" panose="020B0604020202020204" pitchFamily="34" charset="0"/>
              </a:rPr>
              <a:t>Barnemarkedet blir legitimert. </a:t>
            </a:r>
            <a:r>
              <a:rPr lang="nb-NO" sz="2200" dirty="0">
                <a:latin typeface="Arial" panose="020B0604020202020204" pitchFamily="34" charset="0"/>
                <a:cs typeface="Arial" panose="020B0604020202020204" pitchFamily="34" charset="0"/>
              </a:rPr>
              <a:t>En milliardindustri hvor man handler med sæd og egg, donorer og livmødre. Dette fertilitets-markedet er en naturlig og nødvendig konsekvens av å oppløse mor-far-barn-relasjonens betydning, og av å gjøre barn til en rettighet.</a:t>
            </a:r>
            <a:endParaRPr lang="nb-NO" sz="8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sym typeface="Wingdings"/>
            </a:endParaRPr>
          </a:p>
        </p:txBody>
      </p:sp>
      <p:sp>
        <p:nvSpPr>
          <p:cNvPr id="4" name="TekstSylinder 3"/>
          <p:cNvSpPr txBox="1"/>
          <p:nvPr/>
        </p:nvSpPr>
        <p:spPr>
          <a:xfrm>
            <a:off x="683568" y="260648"/>
            <a:ext cx="7632848" cy="830997"/>
          </a:xfrm>
          <a:prstGeom prst="rect">
            <a:avLst/>
          </a:prstGeom>
          <a:noFill/>
        </p:spPr>
        <p:txBody>
          <a:bodyPr wrap="square" rtlCol="0">
            <a:spAutoFit/>
          </a:bodyPr>
          <a:lstStyle/>
          <a:p>
            <a:pPr algn="ctr"/>
            <a:r>
              <a:rPr lang="nb-NO" sz="4800" dirty="0">
                <a:solidFill>
                  <a:srgbClr val="C00000"/>
                </a:solidFill>
                <a:latin typeface="Berlin Sans FB Demi" panose="020E0802020502020306" pitchFamily="34" charset="0"/>
              </a:rPr>
              <a:t>          </a:t>
            </a:r>
            <a:r>
              <a:rPr lang="nb-NO" sz="4800" dirty="0">
                <a:solidFill>
                  <a:srgbClr val="7030A0"/>
                </a:solidFill>
                <a:latin typeface="Arial Black" panose="020B0A04020102020204" pitchFamily="34" charset="0"/>
              </a:rPr>
              <a:t>Hva står på spill?</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63" y="260648"/>
            <a:ext cx="1275065" cy="849379"/>
          </a:xfrm>
          <a:prstGeom prst="rect">
            <a:avLst/>
          </a:prstGeom>
        </p:spPr>
      </p:pic>
    </p:spTree>
    <p:extLst>
      <p:ext uri="{BB962C8B-B14F-4D97-AF65-F5344CB8AC3E}">
        <p14:creationId xmlns:p14="http://schemas.microsoft.com/office/powerpoint/2010/main" val="38294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32656"/>
            <a:ext cx="8229600" cy="835496"/>
          </a:xfrm>
        </p:spPr>
        <p:txBody>
          <a:bodyPr/>
          <a:lstStyle/>
          <a:p>
            <a:r>
              <a:rPr lang="nb-NO" sz="4400" dirty="0">
                <a:solidFill>
                  <a:srgbClr val="7030A0"/>
                </a:solidFill>
                <a:effectLst/>
                <a:latin typeface="Arial Black" panose="020B0A04020102020204" pitchFamily="34" charset="0"/>
              </a:rPr>
              <a:t>Når barn blir en rettighet</a:t>
            </a:r>
          </a:p>
        </p:txBody>
      </p:sp>
      <p:sp>
        <p:nvSpPr>
          <p:cNvPr id="3" name="Plassholder for innhold 2"/>
          <p:cNvSpPr>
            <a:spLocks noGrp="1"/>
          </p:cNvSpPr>
          <p:nvPr>
            <p:ph idx="1"/>
          </p:nvPr>
        </p:nvSpPr>
        <p:spPr>
          <a:xfrm>
            <a:off x="323528" y="1268760"/>
            <a:ext cx="8635388" cy="5688632"/>
          </a:xfrm>
        </p:spPr>
        <p:txBody>
          <a:bodyPr>
            <a:normAutofit/>
          </a:bodyPr>
          <a:lstStyle/>
          <a:p>
            <a:pPr marL="0" indent="0">
              <a:buNone/>
            </a:pPr>
            <a:r>
              <a:rPr lang="nb-NO" b="1" dirty="0">
                <a:solidFill>
                  <a:schemeClr val="tx1"/>
                </a:solidFill>
                <a:latin typeface="Arial"/>
                <a:cs typeface="Arial"/>
              </a:rPr>
              <a:t>● </a:t>
            </a:r>
            <a:r>
              <a:rPr lang="nb-NO" b="1" dirty="0">
                <a:solidFill>
                  <a:schemeClr val="tx1"/>
                </a:solidFill>
              </a:rPr>
              <a:t>Både blant politikere og i allmennheten blir barn i stadig større grad forstått som en rettighet, og ikke som en gave. </a:t>
            </a:r>
            <a:r>
              <a:rPr lang="nb-NO" sz="700" b="1" dirty="0">
                <a:solidFill>
                  <a:schemeClr val="tx1"/>
                </a:solidFill>
              </a:rPr>
              <a:t>	</a:t>
            </a:r>
            <a:br>
              <a:rPr lang="nb-NO" b="1" dirty="0">
                <a:solidFill>
                  <a:schemeClr val="tx1"/>
                </a:solidFill>
              </a:rPr>
            </a:br>
            <a:r>
              <a:rPr lang="nb-NO" sz="2200" dirty="0">
                <a:solidFill>
                  <a:schemeClr val="tx1"/>
                </a:solidFill>
              </a:rPr>
              <a:t>Flere partier har programfestet retten til assistert befruktning for enslige kvinner.</a:t>
            </a:r>
          </a:p>
          <a:p>
            <a:pPr marL="0" indent="0">
              <a:buNone/>
            </a:pPr>
            <a:br>
              <a:rPr lang="nb-NO" sz="1100" b="1" dirty="0">
                <a:solidFill>
                  <a:schemeClr val="tx1"/>
                </a:solidFill>
                <a:cs typeface="Arial"/>
              </a:rPr>
            </a:br>
            <a:r>
              <a:rPr lang="nb-NO" sz="2200" b="1" dirty="0">
                <a:solidFill>
                  <a:schemeClr val="tx1"/>
                </a:solidFill>
                <a:cs typeface="Arial"/>
              </a:rPr>
              <a:t>● </a:t>
            </a:r>
            <a:r>
              <a:rPr lang="nb-NO" sz="2200" dirty="0">
                <a:solidFill>
                  <a:schemeClr val="tx1"/>
                </a:solidFill>
              </a:rPr>
              <a:t>Mange tenker: </a:t>
            </a:r>
            <a:r>
              <a:rPr lang="nb-NO" sz="2200" i="1" dirty="0">
                <a:solidFill>
                  <a:schemeClr val="tx1"/>
                </a:solidFill>
              </a:rPr>
              <a:t>«Hvis noen har lyst på barn, bør staten hjelpe </a:t>
            </a:r>
            <a:br>
              <a:rPr lang="nb-NO" sz="2200" i="1" dirty="0">
                <a:solidFill>
                  <a:schemeClr val="tx1"/>
                </a:solidFill>
              </a:rPr>
            </a:br>
            <a:r>
              <a:rPr lang="nb-NO" sz="2200" i="1" dirty="0">
                <a:solidFill>
                  <a:schemeClr val="tx1"/>
                </a:solidFill>
              </a:rPr>
              <a:t>dem med å få det – også enslige kvinner. Og hvis norske lover ikke tillater det, synes jeg det er helt i orden at de drar til utlandet og ordner barn på egen hånd.»</a:t>
            </a:r>
          </a:p>
          <a:p>
            <a:pPr marL="0" indent="0">
              <a:buNone/>
            </a:pPr>
            <a:br>
              <a:rPr lang="nb-NO" sz="1200" b="1" i="1" dirty="0">
                <a:solidFill>
                  <a:schemeClr val="tx1"/>
                </a:solidFill>
                <a:cs typeface="Arial"/>
              </a:rPr>
            </a:br>
            <a:r>
              <a:rPr lang="nb-NO" sz="2200" b="1" dirty="0">
                <a:solidFill>
                  <a:schemeClr val="tx1"/>
                </a:solidFill>
                <a:cs typeface="Arial"/>
              </a:rPr>
              <a:t>● </a:t>
            </a:r>
            <a:r>
              <a:rPr lang="nb-NO" sz="2200" dirty="0">
                <a:solidFill>
                  <a:schemeClr val="tx1"/>
                </a:solidFill>
              </a:rPr>
              <a:t>Barn er i ferd med å bli en rettighet for voksne. </a:t>
            </a:r>
            <a:br>
              <a:rPr lang="nb-NO" sz="2200" dirty="0">
                <a:solidFill>
                  <a:schemeClr val="tx1"/>
                </a:solidFill>
              </a:rPr>
            </a:br>
            <a:r>
              <a:rPr lang="nb-NO" sz="2200" dirty="0">
                <a:solidFill>
                  <a:schemeClr val="tx1"/>
                </a:solidFill>
              </a:rPr>
              <a:t>Barn, derimot, mister retten til sin egen mor eller far.</a:t>
            </a:r>
            <a:endParaRPr lang="nb-NO" sz="2200" i="1" dirty="0">
              <a:solidFill>
                <a:schemeClr val="tx1"/>
              </a:solidFill>
            </a:endParaRPr>
          </a:p>
          <a:p>
            <a:pPr marL="0" indent="0">
              <a:buNone/>
            </a:pPr>
            <a:br>
              <a:rPr lang="nb-NO" sz="1200" b="1" dirty="0">
                <a:solidFill>
                  <a:schemeClr val="tx1"/>
                </a:solidFill>
                <a:cs typeface="Arial"/>
              </a:rPr>
            </a:br>
            <a:r>
              <a:rPr lang="nb-NO" sz="2200" b="1" dirty="0">
                <a:solidFill>
                  <a:schemeClr val="tx1"/>
                </a:solidFill>
                <a:cs typeface="Arial"/>
              </a:rPr>
              <a:t>● </a:t>
            </a:r>
            <a:r>
              <a:rPr lang="nb-NO" sz="2200" dirty="0">
                <a:solidFill>
                  <a:schemeClr val="tx1"/>
                </a:solidFill>
              </a:rPr>
              <a:t>Er det bibelsk og etisk forsvarlig å kjøpe </a:t>
            </a:r>
            <a:r>
              <a:rPr lang="nb-NO" sz="2200" dirty="0" err="1">
                <a:solidFill>
                  <a:schemeClr val="tx1"/>
                </a:solidFill>
              </a:rPr>
              <a:t>donorsæd</a:t>
            </a:r>
            <a:r>
              <a:rPr lang="nb-NO" sz="2200" dirty="0">
                <a:solidFill>
                  <a:schemeClr val="tx1"/>
                </a:solidFill>
              </a:rPr>
              <a:t> </a:t>
            </a:r>
            <a:br>
              <a:rPr lang="nb-NO" sz="2200" dirty="0">
                <a:solidFill>
                  <a:schemeClr val="tx1"/>
                </a:solidFill>
              </a:rPr>
            </a:br>
            <a:r>
              <a:rPr lang="nb-NO" sz="2200" dirty="0">
                <a:solidFill>
                  <a:schemeClr val="tx1"/>
                </a:solidFill>
              </a:rPr>
              <a:t>og/eller donoregg på barnemarkedet, eller å leie en </a:t>
            </a:r>
            <a:br>
              <a:rPr lang="nb-NO" sz="2200" dirty="0">
                <a:solidFill>
                  <a:schemeClr val="tx1"/>
                </a:solidFill>
              </a:rPr>
            </a:br>
            <a:r>
              <a:rPr lang="nb-NO" sz="2200" dirty="0">
                <a:solidFill>
                  <a:schemeClr val="tx1"/>
                </a:solidFill>
              </a:rPr>
              <a:t>livmor hos en surrogatmor, for å få barn? </a:t>
            </a:r>
            <a:endParaRPr lang="nb-NO" sz="2200" b="1" dirty="0">
              <a:solidFill>
                <a:schemeClr val="tx1"/>
              </a:solidFill>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4028">
            <a:off x="9748597" y="-1210892"/>
            <a:ext cx="4034813" cy="2839789"/>
          </a:xfrm>
          <a:prstGeom prst="rect">
            <a:avLst/>
          </a:prstGeom>
        </p:spPr>
      </p:pic>
      <p:sp>
        <p:nvSpPr>
          <p:cNvPr id="5" name="Ellipse 4"/>
          <p:cNvSpPr/>
          <p:nvPr/>
        </p:nvSpPr>
        <p:spPr>
          <a:xfrm rot="21409522">
            <a:off x="12428403" y="582634"/>
            <a:ext cx="1248325" cy="797428"/>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149377"/>
            <a:ext cx="1584176" cy="2375967"/>
          </a:xfrm>
          <a:prstGeom prst="rect">
            <a:avLst/>
          </a:prstGeom>
        </p:spPr>
      </p:pic>
    </p:spTree>
    <p:extLst>
      <p:ext uri="{BB962C8B-B14F-4D97-AF65-F5344CB8AC3E}">
        <p14:creationId xmlns:p14="http://schemas.microsoft.com/office/powerpoint/2010/main" val="3545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188640"/>
            <a:ext cx="8424936" cy="1446550"/>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Et helt nytt syn på barn og foreldreskap:</a:t>
            </a:r>
            <a:endParaRPr lang="nb-NO" sz="3600" dirty="0">
              <a:solidFill>
                <a:srgbClr val="7030A0"/>
              </a:solidFill>
              <a:latin typeface="Arial Black" panose="020B0A04020102020204" pitchFamily="34" charset="0"/>
            </a:endParaRPr>
          </a:p>
          <a:p>
            <a:pPr algn="ctr"/>
            <a:r>
              <a:rPr lang="nb-NO" sz="3200" dirty="0">
                <a:solidFill>
                  <a:srgbClr val="7030A0"/>
                </a:solidFill>
                <a:latin typeface="Arial Black" panose="020B0A04020102020204" pitchFamily="34" charset="0"/>
              </a:rPr>
              <a:t>«Finn fram kredittkortet og bestill drømmebabyen»</a:t>
            </a:r>
            <a:endParaRPr lang="nb-NO" sz="2800" dirty="0">
              <a:solidFill>
                <a:srgbClr val="7030A0"/>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1" y="1726392"/>
            <a:ext cx="9865097" cy="508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07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411043"/>
            <a:ext cx="8280920" cy="6478697"/>
          </a:xfrm>
          <a:prstGeom prst="rect">
            <a:avLst/>
          </a:prstGeom>
          <a:noFill/>
        </p:spPr>
        <p:txBody>
          <a:bodyPr wrap="square" rtlCol="0">
            <a:spAutoFit/>
          </a:bodyPr>
          <a:lstStyle/>
          <a:p>
            <a:pPr algn="ctr"/>
            <a:r>
              <a:rPr lang="nb-NO" sz="3200" b="1" i="1" dirty="0">
                <a:solidFill>
                  <a:srgbClr val="7030A0"/>
                </a:solidFill>
                <a:latin typeface="Arial Black" panose="020B0A04020102020204" pitchFamily="34" charset="0"/>
              </a:rPr>
              <a:t>«Lite stas å være ufrivillig farløs»</a:t>
            </a:r>
            <a:endParaRPr lang="nb-NO" sz="3200" i="1" dirty="0">
              <a:solidFill>
                <a:srgbClr val="7030A0"/>
              </a:solidFill>
              <a:latin typeface="Arial Black" panose="020B0A04020102020204" pitchFamily="34" charset="0"/>
            </a:endParaRPr>
          </a:p>
          <a:p>
            <a:pPr algn="ctr"/>
            <a:r>
              <a:rPr lang="nb-NO" sz="2400" dirty="0">
                <a:latin typeface="+mj-lt"/>
              </a:rPr>
              <a:t>Leserinnlegg i Aftenposten</a:t>
            </a:r>
            <a:br>
              <a:rPr lang="nb-NO" sz="2400" dirty="0">
                <a:latin typeface="+mj-lt"/>
              </a:rPr>
            </a:br>
            <a:endParaRPr lang="nb-NO" sz="1600" i="1" dirty="0">
              <a:solidFill>
                <a:srgbClr val="C00000"/>
              </a:solidFill>
              <a:latin typeface="Arial Black" panose="020B0A04020102020204" pitchFamily="34" charset="0"/>
            </a:endParaRPr>
          </a:p>
          <a:p>
            <a:pPr algn="ctr"/>
            <a:r>
              <a:rPr lang="nb-NO" sz="2400" i="1" dirty="0"/>
              <a:t>«</a:t>
            </a:r>
            <a:r>
              <a:rPr lang="nb-NO" sz="2400" i="1" dirty="0">
                <a:latin typeface="Arial" panose="020B0604020202020204" pitchFamily="34" charset="0"/>
                <a:cs typeface="Arial" panose="020B0604020202020204" pitchFamily="34" charset="0"/>
              </a:rPr>
              <a:t>Jeg har vokst opp med en sædcelle til far og kan fortelle lesber og eventyrlystne at det ikke har vært noe stas. Man er og blir historieløs, og svar skyldig når tema far kommer på bane, og det er ofte! Det er lettere å referere til adopsjon eller død. Men en far uten navn! Jeg skal love at det svir! Det kommer aldri til å bli kult. Det blir heller aldri ‘vanlig’.</a:t>
            </a:r>
          </a:p>
          <a:p>
            <a:pPr algn="ct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Selv et ønsket og elsket barn har behov for foreldre av begge kjønn. Livet selv har overbevist meg om at å leve med mor og far, gjør en moden for valg man må ta som ung voksen, i kjærlighet til en av motsatt kjønn. Jeg anser anonym sæddonasjon som et psykologisk eksperiment som jeg aldri ville utsette noen for.»</a:t>
            </a:r>
            <a:br>
              <a:rPr lang="nb-NO" sz="2400" i="1" dirty="0">
                <a:latin typeface="Arial" panose="020B0604020202020204" pitchFamily="34" charset="0"/>
                <a:cs typeface="Arial" panose="020B0604020202020204" pitchFamily="34" charset="0"/>
              </a:rPr>
            </a:br>
            <a:endParaRPr lang="nb-NO" sz="1100" i="1"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a:t>
            </a:r>
            <a:endParaRPr lang="nb-NO" sz="2400" dirty="0">
              <a:latin typeface="+mj-lt"/>
            </a:endParaRPr>
          </a:p>
        </p:txBody>
      </p:sp>
    </p:spTree>
    <p:extLst>
      <p:ext uri="{BB962C8B-B14F-4D97-AF65-F5344CB8AC3E}">
        <p14:creationId xmlns:p14="http://schemas.microsoft.com/office/powerpoint/2010/main" val="6855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272842"/>
            <a:ext cx="8064896"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Alle barn er elsket av Gud</a:t>
            </a:r>
          </a:p>
        </p:txBody>
      </p:sp>
      <p:sp>
        <p:nvSpPr>
          <p:cNvPr id="5" name="TekstSylinder 4"/>
          <p:cNvSpPr txBox="1"/>
          <p:nvPr/>
        </p:nvSpPr>
        <p:spPr>
          <a:xfrm>
            <a:off x="539552" y="1137513"/>
            <a:ext cx="8352928" cy="558614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 Dyrebare og elsket. </a:t>
            </a:r>
            <a:r>
              <a:rPr lang="nb-NO" sz="2400" dirty="0">
                <a:latin typeface="Arial" panose="020B0604020202020204" pitchFamily="34" charset="0"/>
                <a:cs typeface="Arial" panose="020B0604020202020204" pitchFamily="34" charset="0"/>
                <a:sym typeface="Wingdings"/>
              </a:rPr>
              <a:t>Uansett hvordan barn er blitt unnfanget, og uavhengig av dets familiesituasjon: Alle barn er </a:t>
            </a:r>
            <a:r>
              <a:rPr lang="nb-NO" sz="2400" dirty="0">
                <a:latin typeface="Arial" panose="020B0604020202020204" pitchFamily="34" charset="0"/>
                <a:cs typeface="Arial" panose="020B0604020202020204" pitchFamily="34" charset="0"/>
              </a:rPr>
              <a:t>dyrebare, verdifulle og elsket av Gud</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 Jesu eksempel. </a:t>
            </a:r>
            <a:r>
              <a:rPr lang="nb-NO" sz="2400" dirty="0">
                <a:latin typeface="Arial" panose="020B0604020202020204" pitchFamily="34" charset="0"/>
                <a:cs typeface="Arial" panose="020B0604020202020204" pitchFamily="34" charset="0"/>
                <a:sym typeface="Wingdings"/>
              </a:rPr>
              <a:t>Jesus er vårt forbilde, også i måten han verdsatte barn på, og i respekten og kjærligheten han viste dem.</a:t>
            </a:r>
          </a:p>
          <a:p>
            <a:r>
              <a:rPr lang="nb-NO" sz="1000" dirty="0"/>
              <a:t>	</a:t>
            </a:r>
            <a:endParaRPr lang="nb-NO" sz="400" dirty="0"/>
          </a:p>
          <a:p>
            <a:r>
              <a:rPr lang="nb-NO" sz="2400" b="1" dirty="0">
                <a:latin typeface="Arial" panose="020B0604020202020204" pitchFamily="34" charset="0"/>
                <a:cs typeface="Arial" panose="020B0604020202020204" pitchFamily="34" charset="0"/>
                <a:sym typeface="Wingdings"/>
              </a:rPr>
              <a:t>			3. </a:t>
            </a:r>
            <a:r>
              <a:rPr lang="nb-NO" sz="2400" b="1" dirty="0">
                <a:latin typeface="Arial" panose="020B0604020202020204" pitchFamily="34" charset="0"/>
                <a:cs typeface="Arial" panose="020B0604020202020204" pitchFamily="34" charset="0"/>
              </a:rPr>
              <a:t>Inkludere alle barn. </a:t>
            </a:r>
            <a:r>
              <a:rPr lang="nb-NO" sz="2400" dirty="0">
                <a:latin typeface="Arial" panose="020B0604020202020204" pitchFamily="34" charset="0"/>
                <a:cs typeface="Arial" panose="020B0604020202020204" pitchFamily="34" charset="0"/>
              </a:rPr>
              <a:t>Vi ønsker å 			møte </a:t>
            </a:r>
            <a:r>
              <a:rPr lang="nb-NO" sz="2400" b="1" i="1" dirty="0">
                <a:latin typeface="Arial" panose="020B0604020202020204" pitchFamily="34" charset="0"/>
                <a:cs typeface="Arial" panose="020B0604020202020204" pitchFamily="34" charset="0"/>
              </a:rPr>
              <a:t>alle </a:t>
            </a:r>
            <a:r>
              <a:rPr lang="nb-NO" sz="2400" dirty="0">
                <a:latin typeface="Arial" panose="020B0604020202020204" pitchFamily="34" charset="0"/>
                <a:cs typeface="Arial" panose="020B0604020202020204" pitchFamily="34" charset="0"/>
              </a:rPr>
              <a:t>barn med kjærlighet og 			respekt. I våre aktiviteter og fellesskap 			inkluderer vi barn med foreldre av 			samme kjønn, eller fra andre typer 			familier, på lik linje med alle andre barn.</a:t>
            </a:r>
          </a:p>
          <a:p>
            <a:endParaRPr lang="nb-NO" sz="1400" dirty="0">
              <a:latin typeface="Arial" panose="020B0604020202020204" pitchFamily="34" charset="0"/>
              <a:cs typeface="Arial" panose="020B0604020202020204" pitchFamily="34" charset="0"/>
            </a:endParaRPr>
          </a:p>
          <a:p>
            <a:r>
              <a:rPr lang="nb-NO" sz="2200" dirty="0">
                <a:latin typeface="Arial" panose="020B0604020202020204" pitchFamily="34" charset="0"/>
                <a:cs typeface="Arial" panose="020B0604020202020204" pitchFamily="34" charset="0"/>
                <a:sym typeface="Wingdings"/>
              </a:rPr>
              <a:t>			</a:t>
            </a: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861048"/>
            <a:ext cx="3024006" cy="2016224"/>
          </a:xfrm>
          <a:prstGeom prst="rect">
            <a:avLst/>
          </a:prstGeom>
        </p:spPr>
      </p:pic>
    </p:spTree>
    <p:extLst>
      <p:ext uri="{BB962C8B-B14F-4D97-AF65-F5344CB8AC3E}">
        <p14:creationId xmlns:p14="http://schemas.microsoft.com/office/powerpoint/2010/main" val="36946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32656"/>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FNs Barnekonvensjon</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167">
            <a:off x="6298669" y="1233079"/>
            <a:ext cx="4535139" cy="3191929"/>
          </a:xfrm>
          <a:prstGeom prst="rect">
            <a:avLst/>
          </a:prstGeom>
          <a:ln>
            <a:solidFill>
              <a:schemeClr val="tx1"/>
            </a:solidFill>
          </a:ln>
        </p:spPr>
      </p:pic>
      <p:sp>
        <p:nvSpPr>
          <p:cNvPr id="4" name="Ellipse 3"/>
          <p:cNvSpPr/>
          <p:nvPr/>
        </p:nvSpPr>
        <p:spPr>
          <a:xfrm rot="150329">
            <a:off x="6554379" y="3132581"/>
            <a:ext cx="1528725" cy="82435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p:nvSpPr>
        <p:spPr>
          <a:xfrm>
            <a:off x="467544" y="1196752"/>
            <a:ext cx="8352928" cy="5293757"/>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 </a:t>
            </a:r>
            <a:r>
              <a:rPr lang="nb-NO" sz="2400" b="1" dirty="0">
                <a:latin typeface="Arial" panose="020B0604020202020204" pitchFamily="34" charset="0"/>
                <a:cs typeface="Arial" panose="020B0604020202020204" pitchFamily="34" charset="0"/>
              </a:rPr>
              <a:t>FNs Barnekonvensjon: </a:t>
            </a:r>
            <a:br>
              <a:rPr lang="nb-NO" sz="2400"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«Barnet skal, så langt det er mulig, ha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rett til å kjenne sine foreldre og få omsorg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fra dem. [...] Begge foreldre har et felles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ansvar for barnets oppdragelse og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utvikling» </a:t>
            </a:r>
            <a:r>
              <a:rPr lang="nb-NO" sz="2400" dirty="0">
                <a:latin typeface="Arial" panose="020B0604020202020204" pitchFamily="34" charset="0"/>
                <a:cs typeface="Arial" panose="020B0604020202020204" pitchFamily="34" charset="0"/>
              </a:rPr>
              <a:t>(Artikkel 7.1 og 18.1).</a:t>
            </a:r>
            <a:endParaRPr lang="nb-NO" sz="2400" b="1" dirty="0">
              <a:latin typeface="Arial" panose="020B0604020202020204" pitchFamily="34" charset="0"/>
              <a:cs typeface="Arial" panose="020B0604020202020204" pitchFamily="34" charset="0"/>
              <a:sym typeface="Wingdings"/>
            </a:endParaRPr>
          </a:p>
          <a:p>
            <a:endParaRPr lang="nb-NO" sz="1600" b="1" dirty="0">
              <a:latin typeface="Arial" panose="020B0604020202020204" pitchFamily="34" charset="0"/>
              <a:cs typeface="Arial" panose="020B0604020202020204" pitchFamily="34" charset="0"/>
              <a:sym typeface="Wingdings"/>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Barnekonvensjonen og andre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internasjonale traktater og konvensjoner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forutsetter at det er til barns beste at barns foreldre er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biologisk mor og far, som også er juridiske og sosiale foreldre – så langt det er mulig og forsvarlig.</a:t>
            </a:r>
          </a:p>
          <a:p>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3. </a:t>
            </a:r>
            <a:r>
              <a:rPr lang="nb-NO" sz="2400" dirty="0">
                <a:latin typeface="Arial" panose="020B0604020202020204" pitchFamily="34" charset="0"/>
                <a:cs typeface="Arial" panose="020B0604020202020204" pitchFamily="34" charset="0"/>
                <a:sym typeface="Wingdings"/>
              </a:rPr>
              <a:t>To foreldre – ikke én eller flere.</a:t>
            </a:r>
            <a:br>
              <a:rPr lang="nb-NO" sz="2000" b="1" dirty="0">
                <a:latin typeface="Arial" panose="020B0604020202020204" pitchFamily="34" charset="0"/>
                <a:cs typeface="Arial" panose="020B0604020202020204" pitchFamily="34" charset="0"/>
                <a:sym typeface="Wingdings"/>
              </a:rPr>
            </a:br>
            <a:endParaRPr lang="nb-N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0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16525</TotalTime>
  <Words>2025</Words>
  <Application>Microsoft Office PowerPoint</Application>
  <PresentationFormat>Skjermfremvisning (4:3)</PresentationFormat>
  <Paragraphs>302</Paragraphs>
  <Slides>15</Slides>
  <Notes>14</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15</vt:i4>
      </vt:variant>
    </vt:vector>
  </HeadingPairs>
  <TitlesOfParts>
    <vt:vector size="26" baseType="lpstr">
      <vt:lpstr>Arial</vt:lpstr>
      <vt:lpstr>Arial Black</vt:lpstr>
      <vt:lpstr>Berlin Sans FB Demi</vt:lpstr>
      <vt:lpstr>Calibri</vt:lpstr>
      <vt:lpstr>Century Gothic</vt:lpstr>
      <vt:lpstr>Courier New</vt:lpstr>
      <vt:lpstr>Maiandra GD</vt:lpstr>
      <vt:lpstr>Times New Roman</vt:lpstr>
      <vt:lpstr>Wingdings</vt:lpstr>
      <vt:lpstr>Wingdings 2</vt:lpstr>
      <vt:lpstr>Ledelse</vt:lpstr>
      <vt:lpstr>PowerPoint-presentasjon</vt:lpstr>
      <vt:lpstr>PowerPoint-presentasjon</vt:lpstr>
      <vt:lpstr>PowerPoint-presentasjon</vt:lpstr>
      <vt:lpstr>PowerPoint-presentasjon</vt:lpstr>
      <vt:lpstr>Når barn blir en rettighet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751</cp:revision>
  <cp:lastPrinted>2018-12-19T21:57:04Z</cp:lastPrinted>
  <dcterms:created xsi:type="dcterms:W3CDTF">2016-09-22T08:37:23Z</dcterms:created>
  <dcterms:modified xsi:type="dcterms:W3CDTF">2019-03-09T17:59:46Z</dcterms:modified>
</cp:coreProperties>
</file>