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8"/>
  </p:notesMasterIdLst>
  <p:handoutMasterIdLst>
    <p:handoutMasterId r:id="rId19"/>
  </p:handoutMasterIdLst>
  <p:sldIdLst>
    <p:sldId id="579" r:id="rId2"/>
    <p:sldId id="650" r:id="rId3"/>
    <p:sldId id="584" r:id="rId4"/>
    <p:sldId id="523" r:id="rId5"/>
    <p:sldId id="530" r:id="rId6"/>
    <p:sldId id="504" r:id="rId7"/>
    <p:sldId id="660" r:id="rId8"/>
    <p:sldId id="659" r:id="rId9"/>
    <p:sldId id="662" r:id="rId10"/>
    <p:sldId id="663" r:id="rId11"/>
    <p:sldId id="670" r:id="rId12"/>
    <p:sldId id="666" r:id="rId13"/>
    <p:sldId id="671" r:id="rId14"/>
    <p:sldId id="669" r:id="rId15"/>
    <p:sldId id="672" r:id="rId16"/>
    <p:sldId id="651" r:id="rId17"/>
  </p:sldIdLst>
  <p:sldSz cx="9144000" cy="6858000" type="screen4x3"/>
  <p:notesSz cx="9872663" cy="6797675"/>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94F42BBA-4273-4D7B-AEB7-7B8AD18EA0DF}">
          <p14:sldIdLst/>
        </p14:section>
        <p14:section name="Inndeling uten navn" id="{EBBAFEFF-FC71-43CC-8FA5-53C2AE087A1D}">
          <p14:sldIdLst/>
        </p14:section>
        <p14:section name="Inndeling uten navn" id="{8F942CC1-3923-40E5-B472-9F4C6A25E466}">
          <p14:sldIdLst>
            <p14:sldId id="579"/>
            <p14:sldId id="650"/>
            <p14:sldId id="584"/>
            <p14:sldId id="523"/>
            <p14:sldId id="530"/>
            <p14:sldId id="504"/>
            <p14:sldId id="660"/>
            <p14:sldId id="659"/>
            <p14:sldId id="662"/>
            <p14:sldId id="663"/>
            <p14:sldId id="670"/>
            <p14:sldId id="666"/>
            <p14:sldId id="671"/>
            <p14:sldId id="669"/>
            <p14:sldId id="672"/>
            <p14:sldId id="65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2">
          <p15:clr>
            <a:srgbClr val="A4A3A4"/>
          </p15:clr>
        </p15:guide>
        <p15:guide id="2" pos="311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74171" autoAdjust="0"/>
  </p:normalViewPr>
  <p:slideViewPr>
    <p:cSldViewPr>
      <p:cViewPr varScale="1">
        <p:scale>
          <a:sx n="84" d="100"/>
          <a:sy n="84" d="100"/>
        </p:scale>
        <p:origin x="564" y="78"/>
      </p:cViewPr>
      <p:guideLst>
        <p:guide orient="horz" pos="2160"/>
        <p:guide pos="2880"/>
      </p:guideLst>
    </p:cSldViewPr>
  </p:slideViewPr>
  <p:outlineViewPr>
    <p:cViewPr>
      <p:scale>
        <a:sx n="33" d="100"/>
        <a:sy n="33" d="100"/>
      </p:scale>
      <p:origin x="0" y="0"/>
    </p:cViewPr>
  </p:outlineViewPr>
  <p:notesTextViewPr>
    <p:cViewPr>
      <p:scale>
        <a:sx n="1" d="1"/>
        <a:sy n="1" d="1"/>
      </p:scale>
      <p:origin x="0" y="-756"/>
    </p:cViewPr>
  </p:notesTextViewPr>
  <p:sorterViewPr>
    <p:cViewPr>
      <p:scale>
        <a:sx n="100" d="100"/>
        <a:sy n="100" d="100"/>
      </p:scale>
      <p:origin x="0" y="0"/>
    </p:cViewPr>
  </p:sorterViewPr>
  <p:notesViewPr>
    <p:cSldViewPr>
      <p:cViewPr varScale="1">
        <p:scale>
          <a:sx n="90" d="100"/>
          <a:sy n="90" d="100"/>
        </p:scale>
        <p:origin x="-1762" y="-82"/>
      </p:cViewPr>
      <p:guideLst>
        <p:guide orient="horz" pos="2142"/>
        <p:guide pos="311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4"/>
            <a:ext cx="4278315" cy="339724"/>
          </a:xfrm>
          <a:prstGeom prst="rect">
            <a:avLst/>
          </a:prstGeom>
        </p:spPr>
        <p:txBody>
          <a:bodyPr vert="horz" lIns="91430" tIns="45714" rIns="91430" bIns="45714" rtlCol="0"/>
          <a:lstStyle>
            <a:lvl1pPr algn="l">
              <a:defRPr sz="1200"/>
            </a:lvl1pPr>
          </a:lstStyle>
          <a:p>
            <a:endParaRPr lang="nb-NO"/>
          </a:p>
        </p:txBody>
      </p:sp>
      <p:sp>
        <p:nvSpPr>
          <p:cNvPr id="3" name="Plassholder for dato 2"/>
          <p:cNvSpPr>
            <a:spLocks noGrp="1"/>
          </p:cNvSpPr>
          <p:nvPr>
            <p:ph type="dt" sz="quarter" idx="1"/>
          </p:nvPr>
        </p:nvSpPr>
        <p:spPr>
          <a:xfrm>
            <a:off x="5592769" y="4"/>
            <a:ext cx="4278312" cy="339724"/>
          </a:xfrm>
          <a:prstGeom prst="rect">
            <a:avLst/>
          </a:prstGeom>
        </p:spPr>
        <p:txBody>
          <a:bodyPr vert="horz" lIns="91430" tIns="45714" rIns="91430" bIns="45714" rtlCol="0"/>
          <a:lstStyle>
            <a:lvl1pPr algn="r">
              <a:defRPr sz="1200"/>
            </a:lvl1pPr>
          </a:lstStyle>
          <a:p>
            <a:fld id="{B24960D3-6A88-463C-9B61-449CBD256996}" type="datetimeFigureOut">
              <a:rPr lang="nb-NO" smtClean="0"/>
              <a:t>09.03.2019</a:t>
            </a:fld>
            <a:endParaRPr lang="nb-NO"/>
          </a:p>
        </p:txBody>
      </p:sp>
      <p:sp>
        <p:nvSpPr>
          <p:cNvPr id="4" name="Plassholder for bunntekst 3"/>
          <p:cNvSpPr>
            <a:spLocks noGrp="1"/>
          </p:cNvSpPr>
          <p:nvPr>
            <p:ph type="ftr" sz="quarter" idx="2"/>
          </p:nvPr>
        </p:nvSpPr>
        <p:spPr>
          <a:xfrm>
            <a:off x="1" y="6456365"/>
            <a:ext cx="4278315" cy="339724"/>
          </a:xfrm>
          <a:prstGeom prst="rect">
            <a:avLst/>
          </a:prstGeom>
        </p:spPr>
        <p:txBody>
          <a:bodyPr vert="horz" lIns="91430" tIns="45714" rIns="91430" bIns="45714" rtlCol="0" anchor="b"/>
          <a:lstStyle>
            <a:lvl1pPr algn="l">
              <a:defRPr sz="1200"/>
            </a:lvl1pPr>
          </a:lstStyle>
          <a:p>
            <a:endParaRPr lang="nb-NO"/>
          </a:p>
        </p:txBody>
      </p:sp>
      <p:sp>
        <p:nvSpPr>
          <p:cNvPr id="5" name="Plassholder for lysbildenummer 4"/>
          <p:cNvSpPr>
            <a:spLocks noGrp="1"/>
          </p:cNvSpPr>
          <p:nvPr>
            <p:ph type="sldNum" sz="quarter" idx="3"/>
          </p:nvPr>
        </p:nvSpPr>
        <p:spPr>
          <a:xfrm>
            <a:off x="5592769" y="6456365"/>
            <a:ext cx="4278312" cy="339724"/>
          </a:xfrm>
          <a:prstGeom prst="rect">
            <a:avLst/>
          </a:prstGeom>
        </p:spPr>
        <p:txBody>
          <a:bodyPr vert="horz" lIns="91430" tIns="45714" rIns="91430" bIns="45714" rtlCol="0" anchor="b"/>
          <a:lstStyle>
            <a:lvl1pPr algn="r">
              <a:defRPr sz="1200"/>
            </a:lvl1pPr>
          </a:lstStyle>
          <a:p>
            <a:fld id="{B7B3BB41-30CE-4D2F-A4D9-733F3C1386BC}" type="slidenum">
              <a:rPr lang="nb-NO" smtClean="0"/>
              <a:t>‹#›</a:t>
            </a:fld>
            <a:endParaRPr lang="nb-NO"/>
          </a:p>
        </p:txBody>
      </p:sp>
    </p:spTree>
    <p:extLst>
      <p:ext uri="{BB962C8B-B14F-4D97-AF65-F5344CB8AC3E}">
        <p14:creationId xmlns:p14="http://schemas.microsoft.com/office/powerpoint/2010/main" val="3966687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2" y="3"/>
            <a:ext cx="4278153" cy="339883"/>
          </a:xfrm>
          <a:prstGeom prst="rect">
            <a:avLst/>
          </a:prstGeom>
        </p:spPr>
        <p:txBody>
          <a:bodyPr vert="horz" lIns="91430" tIns="45714" rIns="91430" bIns="45714" rtlCol="0"/>
          <a:lstStyle>
            <a:lvl1pPr algn="l">
              <a:defRPr sz="1200"/>
            </a:lvl1pPr>
          </a:lstStyle>
          <a:p>
            <a:endParaRPr lang="nb-NO"/>
          </a:p>
        </p:txBody>
      </p:sp>
      <p:sp>
        <p:nvSpPr>
          <p:cNvPr id="3" name="Plassholder for dato 2"/>
          <p:cNvSpPr>
            <a:spLocks noGrp="1"/>
          </p:cNvSpPr>
          <p:nvPr>
            <p:ph type="dt" idx="1"/>
          </p:nvPr>
        </p:nvSpPr>
        <p:spPr>
          <a:xfrm>
            <a:off x="5592229" y="3"/>
            <a:ext cx="4278153" cy="339883"/>
          </a:xfrm>
          <a:prstGeom prst="rect">
            <a:avLst/>
          </a:prstGeom>
        </p:spPr>
        <p:txBody>
          <a:bodyPr vert="horz" lIns="91430" tIns="45714" rIns="91430" bIns="45714" rtlCol="0"/>
          <a:lstStyle>
            <a:lvl1pPr algn="r">
              <a:defRPr sz="1200"/>
            </a:lvl1pPr>
          </a:lstStyle>
          <a:p>
            <a:fld id="{A3E2996C-EDB7-4D66-820D-0FE512E49316}" type="datetime6">
              <a:rPr lang="nb-NO" smtClean="0"/>
              <a:t>mars 19</a:t>
            </a:fld>
            <a:endParaRPr lang="nb-NO"/>
          </a:p>
        </p:txBody>
      </p:sp>
      <p:sp>
        <p:nvSpPr>
          <p:cNvPr id="4" name="Plassholder for lysbilde 3"/>
          <p:cNvSpPr>
            <a:spLocks noGrp="1" noRot="1" noChangeAspect="1"/>
          </p:cNvSpPr>
          <p:nvPr>
            <p:ph type="sldImg" idx="2"/>
          </p:nvPr>
        </p:nvSpPr>
        <p:spPr>
          <a:xfrm>
            <a:off x="3236913" y="509588"/>
            <a:ext cx="3398837" cy="2549525"/>
          </a:xfrm>
          <a:prstGeom prst="rect">
            <a:avLst/>
          </a:prstGeom>
          <a:noFill/>
          <a:ln w="12700">
            <a:solidFill>
              <a:prstClr val="black"/>
            </a:solidFill>
          </a:ln>
        </p:spPr>
        <p:txBody>
          <a:bodyPr vert="horz" lIns="91430" tIns="45714" rIns="91430" bIns="45714" rtlCol="0" anchor="ctr"/>
          <a:lstStyle/>
          <a:p>
            <a:endParaRPr lang="nb-NO"/>
          </a:p>
        </p:txBody>
      </p:sp>
      <p:sp>
        <p:nvSpPr>
          <p:cNvPr id="5" name="Plassholder for notater 4"/>
          <p:cNvSpPr>
            <a:spLocks noGrp="1"/>
          </p:cNvSpPr>
          <p:nvPr>
            <p:ph type="body" sz="quarter" idx="3"/>
          </p:nvPr>
        </p:nvSpPr>
        <p:spPr>
          <a:xfrm>
            <a:off x="987267" y="3228898"/>
            <a:ext cx="7898130" cy="3058954"/>
          </a:xfrm>
          <a:prstGeom prst="rect">
            <a:avLst/>
          </a:prstGeom>
        </p:spPr>
        <p:txBody>
          <a:bodyPr vert="horz" lIns="91430" tIns="45714" rIns="91430" bIns="45714"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2" y="6456617"/>
            <a:ext cx="4278153" cy="339883"/>
          </a:xfrm>
          <a:prstGeom prst="rect">
            <a:avLst/>
          </a:prstGeom>
        </p:spPr>
        <p:txBody>
          <a:bodyPr vert="horz" lIns="91430" tIns="45714" rIns="91430" bIns="45714" rtlCol="0" anchor="b"/>
          <a:lstStyle>
            <a:lvl1pPr algn="l">
              <a:defRPr sz="1200"/>
            </a:lvl1pPr>
          </a:lstStyle>
          <a:p>
            <a:r>
              <a:rPr lang="nb-NO"/>
              <a:t>Seminar over Ekteskapserklæringen</a:t>
            </a:r>
          </a:p>
        </p:txBody>
      </p:sp>
      <p:sp>
        <p:nvSpPr>
          <p:cNvPr id="7" name="Plassholder for lysbildenummer 6"/>
          <p:cNvSpPr>
            <a:spLocks noGrp="1"/>
          </p:cNvSpPr>
          <p:nvPr>
            <p:ph type="sldNum" sz="quarter" idx="5"/>
          </p:nvPr>
        </p:nvSpPr>
        <p:spPr>
          <a:xfrm>
            <a:off x="5592229" y="6456617"/>
            <a:ext cx="4278153" cy="339883"/>
          </a:xfrm>
          <a:prstGeom prst="rect">
            <a:avLst/>
          </a:prstGeom>
        </p:spPr>
        <p:txBody>
          <a:bodyPr vert="horz" lIns="91430" tIns="45714" rIns="91430" bIns="45714" rtlCol="0" anchor="b"/>
          <a:lstStyle>
            <a:lvl1pPr algn="r">
              <a:defRPr sz="1200"/>
            </a:lvl1pPr>
          </a:lstStyle>
          <a:p>
            <a:fld id="{C8593401-7213-4FA8-8723-86291B2E8693}" type="slidenum">
              <a:rPr lang="nb-NO" smtClean="0"/>
              <a:t>‹#›</a:t>
            </a:fld>
            <a:endParaRPr lang="nb-NO"/>
          </a:p>
        </p:txBody>
      </p:sp>
    </p:spTree>
    <p:extLst>
      <p:ext uri="{BB962C8B-B14F-4D97-AF65-F5344CB8AC3E}">
        <p14:creationId xmlns:p14="http://schemas.microsoft.com/office/powerpoint/2010/main" val="315224301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kff.no/"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samlivsbanken.no/ledertip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rk.no/video/PS*257951" TargetMode="External"/><Relationship Id="rId7" Type="http://schemas.openxmlformats.org/officeDocument/2006/relationships/hyperlink" Target="https://www.aftenposten.no/viten/i/pAm6/Bor-vi-begynne-a-si-hen-i-tillegg-til-hun-og-han-ogsa-i-Norge"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nrk.no/norge/arbeiderpartiet-apner-for-hen-1.13361788" TargetMode="External"/><Relationship Id="rId5" Type="http://schemas.openxmlformats.org/officeDocument/2006/relationships/hyperlink" Target="https://www.kk.no/livet/hanne-er-samboer-med-to-menn--i-tillegg-til-a-ha-en-kjaereste/70391815" TargetMode="External"/><Relationship Id="rId4" Type="http://schemas.openxmlformats.org/officeDocument/2006/relationships/hyperlink" Target="https://www.seher.no/kjendis/venter-barn-med-sin-yngste-kone/64786747"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egjeringen.no/no/dokumenter/horing---utredning-om-det-strafferettslige-diskrimineringsvernet/id2606774/?uid=4f2f3ebf-318c-46f4-bbae-183a86accbe8"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regjeringen.no/no/dokumenter/horing---utredning-om-det-strafferettslige-diskrimineringsvernet/id2606774/" TargetMode="External"/><Relationship Id="rId4" Type="http://schemas.openxmlformats.org/officeDocument/2006/relationships/hyperlink" Target="https://www.regjeringen.no/no/dokumenter/horing---utredning-om-det-strafferettslige-diskrimineringsvernet/id2606774/?expand=horingssvar"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a:t>
            </a:fld>
            <a:endParaRPr lang="nb-NO"/>
          </a:p>
        </p:txBody>
      </p:sp>
    </p:spTree>
    <p:extLst>
      <p:ext uri="{BB962C8B-B14F-4D97-AF65-F5344CB8AC3E}">
        <p14:creationId xmlns:p14="http://schemas.microsoft.com/office/powerpoint/2010/main" val="2854016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a:t>TIPS OG MOMENTER TIL TALEREN</a:t>
            </a:r>
          </a:p>
          <a:p>
            <a:endParaRPr lang="nb-NO" b="1" dirty="0">
              <a:latin typeface="Arial" panose="020B0604020202020204" pitchFamily="34" charset="0"/>
              <a:cs typeface="Arial" panose="020B0604020202020204" pitchFamily="34" charset="0"/>
            </a:endParaRPr>
          </a:p>
          <a:p>
            <a:r>
              <a:rPr lang="nb-NO" b="0" dirty="0">
                <a:latin typeface="Arial" panose="020B0604020202020204" pitchFamily="34" charset="0"/>
                <a:cs typeface="Arial" panose="020B0604020202020204" pitchFamily="34" charset="0"/>
              </a:rPr>
              <a:t>Taleren kan kort</a:t>
            </a:r>
            <a:r>
              <a:rPr lang="nb-NO" b="0" baseline="0" dirty="0">
                <a:latin typeface="Arial" panose="020B0604020202020204" pitchFamily="34" charset="0"/>
                <a:cs typeface="Arial" panose="020B0604020202020204" pitchFamily="34" charset="0"/>
              </a:rPr>
              <a:t> kommentere de forskjellige punktene. </a:t>
            </a:r>
          </a:p>
          <a:p>
            <a:endParaRPr lang="nb-NO" b="0" baseline="0" dirty="0">
              <a:latin typeface="Arial" panose="020B0604020202020204" pitchFamily="34" charset="0"/>
              <a:cs typeface="Arial" panose="020B0604020202020204" pitchFamily="34" charset="0"/>
            </a:endParaRPr>
          </a:p>
          <a:p>
            <a:r>
              <a:rPr lang="nb-NO" b="1" baseline="0" dirty="0">
                <a:latin typeface="Arial" panose="020B0604020202020204" pitchFamily="34" charset="0"/>
                <a:cs typeface="Arial" panose="020B0604020202020204" pitchFamily="34" charset="0"/>
              </a:rPr>
              <a:t>NORSK MEDIEVIRKELIGHET</a:t>
            </a:r>
          </a:p>
          <a:p>
            <a:r>
              <a:rPr lang="nb-NO" b="0" baseline="0" dirty="0">
                <a:latin typeface="Arial" panose="020B0604020202020204" pitchFamily="34" charset="0"/>
                <a:cs typeface="Arial" panose="020B0604020202020204" pitchFamily="34" charset="0"/>
              </a:rPr>
              <a:t>Det finnes nesten ingen aviser eller mediehus i Norge med en verdikonservativ profil. (Det finnes et par kristne unntak.) </a:t>
            </a:r>
          </a:p>
          <a:p>
            <a:endParaRPr lang="nb-NO" b="0" baseline="0" dirty="0">
              <a:latin typeface="Arial" panose="020B0604020202020204" pitchFamily="34" charset="0"/>
              <a:cs typeface="Arial" panose="020B0604020202020204" pitchFamily="34" charset="0"/>
            </a:endParaRPr>
          </a:p>
          <a:p>
            <a:r>
              <a:rPr lang="nb-NO" b="0" baseline="0" dirty="0">
                <a:latin typeface="Arial" panose="020B0604020202020204" pitchFamily="34" charset="0"/>
                <a:cs typeface="Arial" panose="020B0604020202020204" pitchFamily="34" charset="0"/>
              </a:rPr>
              <a:t>I kulturkampen som foregår omkring kjønn og seksualitet, samlivsformer og barn, går de fleste aviser og medier i flokk og støtter den radikale kjønnsideologien. Kritiske spørsmål, konsekvensanalyser og gravejournalistikk er sjelden kost. Ensrettingen er påfallende. </a:t>
            </a:r>
          </a:p>
          <a:p>
            <a:endParaRPr lang="nb-NO" b="0" baseline="0" dirty="0">
              <a:latin typeface="Arial" panose="020B0604020202020204" pitchFamily="34" charset="0"/>
              <a:cs typeface="Arial" panose="020B0604020202020204" pitchFamily="34" charset="0"/>
            </a:endParaRPr>
          </a:p>
          <a:p>
            <a:r>
              <a:rPr lang="nb-NO" b="1" baseline="0" dirty="0">
                <a:latin typeface="Arial" panose="020B0604020202020204" pitchFamily="34" charset="0"/>
                <a:cs typeface="Arial" panose="020B0604020202020204" pitchFamily="34" charset="0"/>
              </a:rPr>
              <a:t>HVORDAN FORHOLDER VI OSS?</a:t>
            </a:r>
          </a:p>
          <a:p>
            <a:endParaRPr lang="nb-NO" b="1" baseline="0" dirty="0">
              <a:latin typeface="Arial" panose="020B0604020202020204" pitchFamily="34" charset="0"/>
              <a:cs typeface="Arial" panose="020B0604020202020204" pitchFamily="34" charset="0"/>
            </a:endParaRPr>
          </a:p>
          <a:p>
            <a:r>
              <a:rPr lang="nb-NO" b="1" baseline="0" dirty="0">
                <a:latin typeface="Arial" panose="020B0604020202020204" pitchFamily="34" charset="0"/>
                <a:cs typeface="Arial" panose="020B0604020202020204" pitchFamily="34" charset="0"/>
              </a:rPr>
              <a:t>1) Fire god råd.</a:t>
            </a:r>
            <a:br>
              <a:rPr lang="nb-NO" b="1" baseline="0" dirty="0">
                <a:latin typeface="Arial" panose="020B0604020202020204" pitchFamily="34" charset="0"/>
                <a:cs typeface="Arial" panose="020B0604020202020204" pitchFamily="34" charset="0"/>
              </a:rPr>
            </a:br>
            <a:r>
              <a:rPr lang="nb-NO" b="0" baseline="0" dirty="0" err="1">
                <a:latin typeface="Arial" panose="020B0604020202020204" pitchFamily="34" charset="0"/>
                <a:cs typeface="Arial" panose="020B0604020202020204" pitchFamily="34" charset="0"/>
              </a:rPr>
              <a:t>Kommentér</a:t>
            </a:r>
            <a:r>
              <a:rPr lang="nb-NO" b="0" baseline="0" dirty="0">
                <a:latin typeface="Arial" panose="020B0604020202020204" pitchFamily="34" charset="0"/>
                <a:cs typeface="Arial" panose="020B0604020202020204" pitchFamily="34" charset="0"/>
              </a:rPr>
              <a:t> de fire punktene og be gjerne om innspill og erfaringer fra deltakerne.</a:t>
            </a:r>
          </a:p>
          <a:p>
            <a:br>
              <a:rPr lang="nb-NO" b="1" baseline="0" dirty="0">
                <a:latin typeface="Arial" panose="020B0604020202020204" pitchFamily="34" charset="0"/>
                <a:cs typeface="Arial" panose="020B0604020202020204" pitchFamily="34" charset="0"/>
              </a:rPr>
            </a:br>
            <a:r>
              <a:rPr lang="nb-NO" b="1" baseline="0" dirty="0">
                <a:latin typeface="Arial" panose="020B0604020202020204" pitchFamily="34" charset="0"/>
                <a:cs typeface="Arial" panose="020B0604020202020204" pitchFamily="34" charset="0"/>
              </a:rPr>
              <a:t>2) Lederfellesskap.</a:t>
            </a:r>
          </a:p>
          <a:p>
            <a:r>
              <a:rPr lang="nb-NO" dirty="0" err="1"/>
              <a:t>Kommentér</a:t>
            </a:r>
            <a:r>
              <a:rPr lang="nb-NO" dirty="0"/>
              <a:t> punktet ved bl.a. å fortelle hvordan fellesskapet mellom kristne ledere fungerer lokalt hos dere: Møtepunkter, tillit, samarbeid osv.</a:t>
            </a:r>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10</a:t>
            </a:fld>
            <a:endParaRPr lang="nb-NO"/>
          </a:p>
        </p:txBody>
      </p:sp>
    </p:spTree>
    <p:extLst>
      <p:ext uri="{BB962C8B-B14F-4D97-AF65-F5344CB8AC3E}">
        <p14:creationId xmlns:p14="http://schemas.microsoft.com/office/powerpoint/2010/main" val="286793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a:t>TIPS OG MOMENTER TIL TALEREN</a:t>
            </a:r>
          </a:p>
          <a:p>
            <a:br>
              <a:rPr lang="nb-NO" dirty="0">
                <a:latin typeface="Arial" panose="020B0604020202020204" pitchFamily="34" charset="0"/>
                <a:cs typeface="Arial" panose="020B0604020202020204" pitchFamily="34" charset="0"/>
              </a:rPr>
            </a:br>
            <a:r>
              <a:rPr lang="nb-NO" b="1" dirty="0">
                <a:latin typeface="Arial" panose="020B0604020202020204" pitchFamily="34" charset="0"/>
                <a:cs typeface="Arial" panose="020B0604020202020204" pitchFamily="34" charset="0"/>
              </a:rPr>
              <a:t>1) HVORDAN FORHOLDE SEG?</a:t>
            </a:r>
          </a:p>
          <a:p>
            <a:r>
              <a:rPr lang="nb-NO" sz="1300" b="1" dirty="0">
                <a:latin typeface="Arial" panose="020B0604020202020204" pitchFamily="34" charset="0"/>
                <a:cs typeface="Arial" panose="020B0604020202020204" pitchFamily="34" charset="0"/>
              </a:rPr>
              <a:t>a.</a:t>
            </a:r>
            <a:r>
              <a:rPr lang="nb-NO" dirty="0">
                <a:latin typeface="Arial" panose="020B0604020202020204" pitchFamily="34" charset="0"/>
                <a:cs typeface="Arial" panose="020B0604020202020204" pitchFamily="34" charset="0"/>
              </a:rPr>
              <a:t> Foreldre med barn i skole og barnehage vil møte store utfordringer i møte med radikal undervisning om kjønn og samliv. Følg med i skolebøker og ukeplaner. Be om informasjon fra lærere og rektor angående hva som blir kommunisert om kjønn, seksualitet og familie. Snakk med andre foreldre. Gå sammen med en eller flere foreldre til læreren/barnehagestyrer/rektor og </a:t>
            </a:r>
            <a:r>
              <a:rPr lang="nb-NO" dirty="0" err="1">
                <a:latin typeface="Arial" panose="020B0604020202020204" pitchFamily="34" charset="0"/>
                <a:cs typeface="Arial" panose="020B0604020202020204" pitchFamily="34" charset="0"/>
              </a:rPr>
              <a:t>presentér</a:t>
            </a:r>
            <a:r>
              <a:rPr lang="nb-NO" dirty="0">
                <a:latin typeface="Arial" panose="020B0604020202020204" pitchFamily="34" charset="0"/>
                <a:cs typeface="Arial" panose="020B0604020202020204" pitchFamily="34" charset="0"/>
              </a:rPr>
              <a:t> synspunktene deres. Prøv å finne akseptable løsninger og kompromisser . </a:t>
            </a:r>
          </a:p>
          <a:p>
            <a:endParaRPr lang="nb-NO" sz="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dirty="0">
                <a:latin typeface="Arial" panose="020B0604020202020204" pitchFamily="34" charset="0"/>
                <a:cs typeface="Arial" panose="020B0604020202020204" pitchFamily="34" charset="0"/>
              </a:rPr>
              <a:t>* Bønnegrupper. «Mødre i bønn» er den norske avdelingen av Moms in </a:t>
            </a:r>
            <a:r>
              <a:rPr lang="nb-NO" sz="800" dirty="0" err="1">
                <a:latin typeface="Arial" panose="020B0604020202020204" pitchFamily="34" charset="0"/>
                <a:cs typeface="Arial" panose="020B0604020202020204" pitchFamily="34" charset="0"/>
              </a:rPr>
              <a:t>Prayer</a:t>
            </a:r>
            <a:r>
              <a:rPr lang="nb-NO" sz="800" dirty="0">
                <a:latin typeface="Arial" panose="020B0604020202020204" pitchFamily="34" charset="0"/>
                <a:cs typeface="Arial" panose="020B0604020202020204" pitchFamily="34" charset="0"/>
              </a:rPr>
              <a:t>. Arbeidet vokser og har nå over 150</a:t>
            </a:r>
            <a:r>
              <a:rPr lang="nb-NO" sz="800" baseline="0" dirty="0">
                <a:latin typeface="Arial" panose="020B0604020202020204" pitchFamily="34" charset="0"/>
                <a:cs typeface="Arial" panose="020B0604020202020204" pitchFamily="34" charset="0"/>
              </a:rPr>
              <a:t> bønnegrupper i Norge. Se mer på www.MomsInPrayer.no</a:t>
            </a:r>
            <a:endParaRPr lang="nb-NO" sz="800" dirty="0">
              <a:latin typeface="Arial" panose="020B0604020202020204" pitchFamily="34" charset="0"/>
              <a:cs typeface="Arial" panose="020B0604020202020204" pitchFamily="34" charset="0"/>
            </a:endParaRPr>
          </a:p>
          <a:p>
            <a:endParaRPr lang="nb-NO" sz="800" dirty="0">
              <a:latin typeface="Arial" panose="020B0604020202020204" pitchFamily="34" charset="0"/>
              <a:cs typeface="Arial" panose="020B0604020202020204" pitchFamily="34" charset="0"/>
            </a:endParaRPr>
          </a:p>
          <a:p>
            <a:r>
              <a:rPr lang="nb-NO" sz="1200" kern="1200" dirty="0">
                <a:solidFill>
                  <a:schemeClr val="tx1"/>
                </a:solidFill>
                <a:effectLst/>
                <a:latin typeface="+mn-lt"/>
                <a:ea typeface="+mn-ea"/>
                <a:cs typeface="+mn-cs"/>
                <a:sym typeface="Wingdings" panose="05000000000000000000" pitchFamily="2" charset="2"/>
              </a:rPr>
              <a:t></a:t>
            </a:r>
            <a:r>
              <a:rPr lang="nb-NO" sz="1200" kern="1200" dirty="0">
                <a:solidFill>
                  <a:schemeClr val="tx1"/>
                </a:solidFill>
                <a:effectLst/>
                <a:latin typeface="+mn-lt"/>
                <a:ea typeface="+mn-ea"/>
                <a:cs typeface="+mn-cs"/>
              </a:rPr>
              <a:t> Legg vekt på at man i alle sammenhenger bør prøve å ta initiativ sammen med minst én annen person, når det er mulig. Da står man mye sterkere på alle nivåer.</a:t>
            </a:r>
          </a:p>
          <a:p>
            <a:endParaRPr lang="nb-NO" dirty="0">
              <a:latin typeface="Arial" panose="020B0604020202020204" pitchFamily="34" charset="0"/>
              <a:cs typeface="Arial" panose="020B0604020202020204" pitchFamily="34" charset="0"/>
            </a:endParaRPr>
          </a:p>
          <a:p>
            <a:r>
              <a:rPr lang="nb-NO" sz="1300" b="1" dirty="0">
                <a:latin typeface="Arial" panose="020B0604020202020204" pitchFamily="34" charset="0"/>
                <a:cs typeface="Arial" panose="020B0604020202020204" pitchFamily="34" charset="0"/>
              </a:rPr>
              <a:t>2</a:t>
            </a:r>
            <a:r>
              <a:rPr lang="nb-NO" sz="1300" b="0" dirty="0">
                <a:latin typeface="Arial" panose="020B0604020202020204" pitchFamily="34" charset="0"/>
                <a:cs typeface="Arial" panose="020B0604020202020204" pitchFamily="34" charset="0"/>
              </a:rPr>
              <a:t>)</a:t>
            </a:r>
            <a:r>
              <a:rPr lang="nb-NO" b="0" dirty="0">
                <a:latin typeface="Arial" panose="020B0604020202020204" pitchFamily="34" charset="0"/>
                <a:cs typeface="Arial" panose="020B0604020202020204" pitchFamily="34" charset="0"/>
              </a:rPr>
              <a:t> </a:t>
            </a:r>
            <a:r>
              <a:rPr lang="nb-NO" b="1" dirty="0">
                <a:latin typeface="Arial" panose="020B0604020202020204" pitchFamily="34" charset="0"/>
                <a:cs typeface="Arial" panose="020B0604020202020204" pitchFamily="34" charset="0"/>
              </a:rPr>
              <a:t>BIBELSK OVERBEVISNING. </a:t>
            </a:r>
            <a:endParaRPr lang="nb-NO"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Som foreldre og besteforeldre må vi være tydelige overfor barna og ungdommene våre at vi som kristne kan ha andre verdier og andre overbevisninger om  rett og galt enn det lærerne og skolen har. </a:t>
            </a:r>
            <a:r>
              <a:rPr lang="nb-NO" sz="1200" kern="1200" dirty="0">
                <a:solidFill>
                  <a:schemeClr val="tx1"/>
                </a:solidFill>
                <a:effectLst/>
                <a:latin typeface="+mn-lt"/>
                <a:ea typeface="+mn-ea"/>
                <a:cs typeface="+mn-cs"/>
              </a:rPr>
              <a:t>Ikke alt det de hører på skolen, stemmer med det Jesus underviste og hva Bibelen lærer oss.</a:t>
            </a:r>
          </a:p>
          <a:p>
            <a:endParaRPr lang="nb-NO" dirty="0"/>
          </a:p>
          <a:p>
            <a:r>
              <a:rPr lang="nb-NO" b="1" dirty="0"/>
              <a:t>3)</a:t>
            </a:r>
            <a:r>
              <a:rPr lang="nb-NO" b="1" baseline="0" dirty="0"/>
              <a:t> KRISTNE SKOLER OG BARNEHAGER.</a:t>
            </a:r>
          </a:p>
          <a:p>
            <a:r>
              <a:rPr lang="nb-NO" b="0" baseline="0" dirty="0"/>
              <a:t>Taleren kan kommentere dette punktet kort og eventuelt nevne noen aktuelle utfordringer.</a:t>
            </a:r>
          </a:p>
          <a:p>
            <a:endParaRPr lang="nb-NO" b="0" baseline="0" dirty="0"/>
          </a:p>
          <a:p>
            <a:r>
              <a:rPr lang="nb-NO" b="0" baseline="0" dirty="0"/>
              <a:t>Et ressurssted for denne tematikken er nettstedet til Kristne Friskolers Forbund: </a:t>
            </a:r>
            <a:r>
              <a:rPr lang="nb-NO" sz="1200" u="sng" kern="1200" dirty="0">
                <a:solidFill>
                  <a:schemeClr val="tx1"/>
                </a:solidFill>
                <a:effectLst/>
                <a:latin typeface="+mn-lt"/>
                <a:ea typeface="+mn-ea"/>
                <a:cs typeface="+mn-cs"/>
                <a:hlinkClick r:id="rId3"/>
              </a:rPr>
              <a:t>www.kff.no</a:t>
            </a:r>
            <a:endParaRPr lang="nb-NO" b="1" baseline="0" dirty="0"/>
          </a:p>
          <a:p>
            <a:pPr marL="0" indent="0">
              <a:buFont typeface="Arial" charset="0"/>
              <a:buNone/>
            </a:pPr>
            <a:endParaRPr lang="nb-NO" b="1" baseline="0" dirty="0"/>
          </a:p>
          <a:p>
            <a:pPr marL="0" indent="0">
              <a:buFont typeface="Arial" charset="0"/>
              <a:buNone/>
            </a:pPr>
            <a:r>
              <a:rPr lang="nb-NO" b="1" baseline="0" dirty="0"/>
              <a:t>SAMTALE: </a:t>
            </a:r>
          </a:p>
          <a:p>
            <a:pPr marL="0" indent="0">
              <a:buFont typeface="Arial" charset="0"/>
              <a:buNone/>
            </a:pPr>
            <a:r>
              <a:rPr lang="nb-NO" b="0" baseline="0" dirty="0"/>
              <a:t>Hvis tiden tillater det, kan det være nyttig å la deltakerne samtale i smågrupper over punktene på lysbildet. Er det noen som har erfaringer å dele?</a:t>
            </a:r>
          </a:p>
          <a:p>
            <a:pPr marL="171450" indent="-171450">
              <a:buFont typeface="Arial" charset="0"/>
              <a:buChar char="•"/>
            </a:pPr>
            <a:endParaRPr lang="nb-NO" b="0" baseline="0" dirty="0"/>
          </a:p>
          <a:p>
            <a:pPr marL="171450" indent="-171450">
              <a:buFont typeface="Arial" charset="0"/>
              <a:buChar char="•"/>
            </a:pPr>
            <a:endParaRPr lang="nb-NO" b="0"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11</a:t>
            </a:fld>
            <a:endParaRPr lang="nb-NO"/>
          </a:p>
        </p:txBody>
      </p:sp>
    </p:spTree>
    <p:extLst>
      <p:ext uri="{BB962C8B-B14F-4D97-AF65-F5344CB8AC3E}">
        <p14:creationId xmlns:p14="http://schemas.microsoft.com/office/powerpoint/2010/main" val="3408399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a:t>TIPS OG MOMENTER TIL TALEREN</a:t>
            </a:r>
          </a:p>
          <a:p>
            <a:endParaRPr lang="nb-NO" b="1" dirty="0">
              <a:latin typeface="Arial" panose="020B0604020202020204" pitchFamily="34" charset="0"/>
              <a:cs typeface="Arial" panose="020B0604020202020204" pitchFamily="34" charset="0"/>
            </a:endParaRPr>
          </a:p>
          <a:p>
            <a:pPr marL="0" indent="0">
              <a:buNone/>
            </a:pPr>
            <a:r>
              <a:rPr lang="nb-NO" sz="1100" b="1" dirty="0">
                <a:latin typeface="Arial" panose="020B0604020202020204" pitchFamily="34" charset="0"/>
                <a:cs typeface="Arial" panose="020B0604020202020204" pitchFamily="34" charset="0"/>
              </a:rPr>
              <a:t>1. SAMFUNNSUTVIKLINGEN. </a:t>
            </a:r>
            <a:r>
              <a:rPr lang="nb-NO" dirty="0">
                <a:latin typeface="Arial" panose="020B0604020202020204" pitchFamily="34" charset="0"/>
                <a:cs typeface="Arial" panose="020B0604020202020204" pitchFamily="34" charset="0"/>
              </a:rPr>
              <a:t>I dagens kulturelle</a:t>
            </a:r>
            <a:r>
              <a:rPr lang="nb-NO" baseline="0" dirty="0">
                <a:latin typeface="Arial" panose="020B0604020202020204" pitchFamily="34" charset="0"/>
                <a:cs typeface="Arial" panose="020B0604020202020204" pitchFamily="34" charset="0"/>
              </a:rPr>
              <a:t> </a:t>
            </a:r>
            <a:r>
              <a:rPr lang="nb-NO" dirty="0">
                <a:latin typeface="Arial" panose="020B0604020202020204" pitchFamily="34" charset="0"/>
                <a:cs typeface="Arial" panose="020B0604020202020204" pitchFamily="34" charset="0"/>
              </a:rPr>
              <a:t>klima – der individets følelser og krav i stor grad trumfer biologi og objektive kriterier – må vi venne oss til at kristen samlivsetikk blir avvist som irrelevant – ja, til og med som skadelig –</a:t>
            </a:r>
          </a:p>
          <a:p>
            <a:pPr marL="0" indent="0">
              <a:buNone/>
            </a:pPr>
            <a:r>
              <a:rPr lang="nb-NO" dirty="0">
                <a:latin typeface="Arial" panose="020B0604020202020204" pitchFamily="34" charset="0"/>
                <a:cs typeface="Arial" panose="020B0604020202020204" pitchFamily="34" charset="0"/>
              </a:rPr>
              <a:t>i samfunnets verdigrunnlag, lovgivning og praksis. </a:t>
            </a:r>
          </a:p>
          <a:p>
            <a:pPr marL="0" indent="0">
              <a:buNone/>
            </a:pPr>
            <a:endParaRPr lang="nb-NO" dirty="0">
              <a:latin typeface="Arial" panose="020B0604020202020204" pitchFamily="34" charset="0"/>
              <a:cs typeface="Arial" panose="020B0604020202020204" pitchFamily="34" charset="0"/>
            </a:endParaRPr>
          </a:p>
          <a:p>
            <a:pPr marL="0" indent="0">
              <a:buNone/>
            </a:pPr>
            <a:r>
              <a:rPr lang="nb-NO" dirty="0">
                <a:latin typeface="Arial" panose="020B0604020202020204" pitchFamily="34" charset="0"/>
                <a:cs typeface="Arial" panose="020B0604020202020204" pitchFamily="34" charset="0"/>
              </a:rPr>
              <a:t>Et viktig fokus i denne situasjonen bør være å støtte hverandre og alle dem som ønsker å forsvare mor-far-barn-relasjonens unike betydning. Vi må dessuten arbeide for at det skal være legitimt og</a:t>
            </a:r>
            <a:r>
              <a:rPr lang="nb-NO" baseline="0" dirty="0">
                <a:latin typeface="Arial" panose="020B0604020202020204" pitchFamily="34" charset="0"/>
                <a:cs typeface="Arial" panose="020B0604020202020204" pitchFamily="34" charset="0"/>
              </a:rPr>
              <a:t> lovlig å forkynne, undervise og ta konsekvensene av vår overbevisning om kjønn, seksualitet og samliv uten å møte marginalisering, sanksjoner og straffereaksjoner. </a:t>
            </a:r>
            <a:br>
              <a:rPr lang="nb-NO" dirty="0">
                <a:latin typeface="Arial" panose="020B0604020202020204" pitchFamily="34" charset="0"/>
                <a:cs typeface="Arial" panose="020B0604020202020204" pitchFamily="34" charset="0"/>
              </a:rPr>
            </a:br>
            <a:endParaRPr lang="nb-NO" sz="300" dirty="0">
              <a:latin typeface="Arial" panose="020B0604020202020204" pitchFamily="34" charset="0"/>
              <a:cs typeface="Arial" panose="020B0604020202020204" pitchFamily="34" charset="0"/>
            </a:endParaRPr>
          </a:p>
          <a:p>
            <a:r>
              <a:rPr lang="nb-NO" b="1" dirty="0">
                <a:latin typeface="Arial" panose="020B0604020202020204" pitchFamily="34" charset="0"/>
                <a:cs typeface="Arial" panose="020B0604020202020204" pitchFamily="34" charset="0"/>
              </a:rPr>
              <a:t>2. TYDELIG MINORITET.</a:t>
            </a:r>
            <a:r>
              <a:rPr lang="nb-NO" b="1" baseline="0" dirty="0">
                <a:latin typeface="Arial" panose="020B0604020202020204" pitchFamily="34" charset="0"/>
                <a:cs typeface="Arial" panose="020B0604020202020204" pitchFamily="34" charset="0"/>
              </a:rPr>
              <a:t> </a:t>
            </a:r>
            <a:r>
              <a:rPr lang="nb-NO" dirty="0">
                <a:latin typeface="Arial" panose="020B0604020202020204" pitchFamily="34" charset="0"/>
                <a:cs typeface="Arial" panose="020B0604020202020204" pitchFamily="34" charset="0"/>
              </a:rPr>
              <a:t>Selv om kristne i Norge er en minoritet, må vi la vår stemme høre – til beste for barnet, ekteskapet og samfunnet. Uansett arena og hvem vi diskuterer med, må idealet være: «Tro mot sannheten i kjærlighet» (</a:t>
            </a:r>
            <a:r>
              <a:rPr lang="nb-NO" dirty="0" err="1">
                <a:latin typeface="Arial" panose="020B0604020202020204" pitchFamily="34" charset="0"/>
                <a:cs typeface="Arial" panose="020B0604020202020204" pitchFamily="34" charset="0"/>
              </a:rPr>
              <a:t>Efes</a:t>
            </a:r>
            <a:r>
              <a:rPr lang="nb-NO" dirty="0">
                <a:latin typeface="Arial" panose="020B0604020202020204" pitchFamily="34" charset="0"/>
                <a:cs typeface="Arial" panose="020B0604020202020204" pitchFamily="34" charset="0"/>
              </a:rPr>
              <a:t> 4,15). </a:t>
            </a:r>
            <a:r>
              <a:rPr lang="nb-NO" sz="1200" kern="1200" dirty="0">
                <a:solidFill>
                  <a:schemeClr val="tx1"/>
                </a:solidFill>
                <a:effectLst/>
                <a:latin typeface="+mn-lt"/>
                <a:ea typeface="+mn-ea"/>
                <a:cs typeface="+mn-cs"/>
              </a:rPr>
              <a:t>La oss tilstrebe vennlighet og saklighet, kunnskap og ydmykhet.</a:t>
            </a:r>
            <a:br>
              <a:rPr lang="nb-NO" sz="1200" kern="1200" dirty="0">
                <a:solidFill>
                  <a:schemeClr val="tx1"/>
                </a:solidFill>
                <a:effectLst/>
                <a:latin typeface="+mn-lt"/>
                <a:ea typeface="+mn-ea"/>
                <a:cs typeface="+mn-cs"/>
              </a:rPr>
            </a:br>
            <a:endParaRPr lang="nb-NO" dirty="0">
              <a:latin typeface="Arial" panose="020B0604020202020204" pitchFamily="34" charset="0"/>
              <a:cs typeface="Arial" panose="020B0604020202020204" pitchFamily="34" charset="0"/>
            </a:endParaRPr>
          </a:p>
          <a:p>
            <a:r>
              <a:rPr lang="nb-NO" sz="1300" b="1" dirty="0">
                <a:latin typeface="Arial" panose="020B0604020202020204" pitchFamily="34" charset="0"/>
                <a:cs typeface="Arial" panose="020B0604020202020204" pitchFamily="34" charset="0"/>
              </a:rPr>
              <a:t>3. ARGUMENTASJONEN. </a:t>
            </a:r>
            <a:r>
              <a:rPr lang="nb-NO" sz="1300" dirty="0">
                <a:latin typeface="Arial" panose="020B0604020202020204" pitchFamily="34" charset="0"/>
                <a:cs typeface="Arial" panose="020B0604020202020204" pitchFamily="34" charset="0"/>
              </a:rPr>
              <a:t>På den offentlige arena er det vanligvis best å argumentere med allmenne argumenter for å nå fram med budskapet. Stikkord i denne sammenheng kan være </a:t>
            </a:r>
            <a:r>
              <a:rPr lang="nb-NO" sz="1200" i="1" kern="1200" dirty="0">
                <a:solidFill>
                  <a:schemeClr val="tx1"/>
                </a:solidFill>
                <a:effectLst/>
                <a:latin typeface="+mn-lt"/>
                <a:ea typeface="+mn-ea"/>
                <a:cs typeface="+mn-cs"/>
              </a:rPr>
              <a:t>(den følgende listen er mer omfattende enn den som står på lysbildet)</a:t>
            </a:r>
            <a:r>
              <a:rPr lang="nb-NO" sz="1300" dirty="0">
                <a:latin typeface="Arial" panose="020B0604020202020204" pitchFamily="34" charset="0"/>
                <a:cs typeface="Arial" panose="020B0604020202020204" pitchFamily="34" charset="0"/>
              </a:rPr>
              <a:t>:</a:t>
            </a:r>
            <a:br>
              <a:rPr lang="nb-NO" sz="1300" dirty="0">
                <a:latin typeface="Arial" panose="020B0604020202020204" pitchFamily="34" charset="0"/>
                <a:cs typeface="Arial" panose="020B0604020202020204" pitchFamily="34" charset="0"/>
              </a:rPr>
            </a:br>
            <a:endParaRPr lang="nb-NO" sz="800" dirty="0">
              <a:latin typeface="Arial" panose="020B0604020202020204" pitchFamily="34" charset="0"/>
              <a:cs typeface="Arial" panose="020B0604020202020204" pitchFamily="34" charset="0"/>
            </a:endParaRPr>
          </a:p>
          <a:p>
            <a:pPr marL="171450" indent="-171450">
              <a:buFont typeface="Arial" charset="0"/>
              <a:buChar char="•"/>
            </a:pPr>
            <a:r>
              <a:rPr lang="nb-NO" dirty="0">
                <a:latin typeface="Arial" panose="020B0604020202020204" pitchFamily="34" charset="0"/>
                <a:cs typeface="Arial" panose="020B0604020202020204" pitchFamily="34" charset="0"/>
              </a:rPr>
              <a:t>FNs Barnekonvensjon * barneperspektivet * samvittighetsfriheten * ytringsfriheten * gjensidig toleranse * barns rett til sin biologiske mor og far * mor-far-barn-relasjonens unike betydning * kjønnspolariteten mellom mann og kvinne * misbruk av ord som «rettigheter / diskriminering / likestilling / intoleranse» * retten til å kjenne sine røtter og opphav * barn som den stemmeløse tredje part * ufødte barn som salgsvare på barnemarkedet * forvirring om kjønn og identitet på grunn av grenseløst seksuelt mangfold, osv.</a:t>
            </a:r>
          </a:p>
          <a:p>
            <a:pPr marL="171450" indent="-171450">
              <a:buFont typeface="Arial" charset="0"/>
              <a:buChar char="•"/>
            </a:pPr>
            <a:endParaRPr lang="nb-NO" dirty="0">
              <a:latin typeface="Arial" panose="020B0604020202020204" pitchFamily="34" charset="0"/>
              <a:cs typeface="Arial" panose="020B0604020202020204" pitchFamily="34" charset="0"/>
            </a:endParaRPr>
          </a:p>
          <a:p>
            <a:pPr marL="171450" indent="-171450">
              <a:buFont typeface="Arial" charset="0"/>
              <a:buChar char="•"/>
            </a:pPr>
            <a:r>
              <a:rPr lang="nb-NO" dirty="0">
                <a:latin typeface="Arial" panose="020B0604020202020204" pitchFamily="34" charset="0"/>
                <a:cs typeface="Arial" panose="020B0604020202020204" pitchFamily="34" charset="0"/>
              </a:rPr>
              <a:t>At vi vanligvis argumenterer allment i det offentlige rom, betyr selvsagt ikke at vi skal prøve å skjule vår inspirasjon fra Bibelen</a:t>
            </a:r>
            <a:r>
              <a:rPr lang="nb-NO" baseline="0" dirty="0">
                <a:latin typeface="Arial" panose="020B0604020202020204" pitchFamily="34" charset="0"/>
                <a:cs typeface="Arial" panose="020B0604020202020204" pitchFamily="34" charset="0"/>
              </a:rPr>
              <a:t> og fra vår tro på en Skaper som har skapt alle mennesker i sitt bilde, med samme verdi og menneskeverd. I noen sekulære sammenhenger kan det også være riktig og viktig å sitere fra Bibelen, eller avlegge et personlig vitnesbyrd om hvordan troen vår gir en grunnvoll og en retning, håp, kjærlighet og frimodighet.</a:t>
            </a:r>
            <a:br>
              <a:rPr lang="nb-NO" dirty="0">
                <a:latin typeface="Arial" panose="020B0604020202020204" pitchFamily="34" charset="0"/>
                <a:cs typeface="Arial" panose="020B0604020202020204" pitchFamily="34" charset="0"/>
              </a:rPr>
            </a:br>
            <a:endParaRPr lang="nb-NO" sz="800" dirty="0">
              <a:latin typeface="Arial" panose="020B0604020202020204" pitchFamily="34" charset="0"/>
              <a:cs typeface="Arial" panose="020B0604020202020204" pitchFamily="34" charset="0"/>
            </a:endParaRPr>
          </a:p>
          <a:p>
            <a:r>
              <a:rPr lang="nb-NO" sz="1300" b="1" dirty="0">
                <a:latin typeface="Arial" panose="020B0604020202020204" pitchFamily="34" charset="0"/>
                <a:cs typeface="Arial" panose="020B0604020202020204" pitchFamily="34" charset="0"/>
              </a:rPr>
              <a:t>4.</a:t>
            </a:r>
            <a:r>
              <a:rPr lang="nb-NO" sz="1300" dirty="0">
                <a:latin typeface="Arial" panose="020B0604020202020204" pitchFamily="34" charset="0"/>
                <a:cs typeface="Arial" panose="020B0604020202020204" pitchFamily="34" charset="0"/>
              </a:rPr>
              <a:t> </a:t>
            </a:r>
            <a:r>
              <a:rPr lang="nb-NO" sz="1300" b="1" dirty="0">
                <a:latin typeface="Arial" panose="020B0604020202020204" pitchFamily="34" charset="0"/>
                <a:cs typeface="Arial" panose="020B0604020202020204" pitchFamily="34" charset="0"/>
              </a:rPr>
              <a:t>LYS OG SALT. </a:t>
            </a:r>
            <a:r>
              <a:rPr lang="nb-NO" sz="1300" dirty="0">
                <a:latin typeface="Arial" panose="020B0604020202020204" pitchFamily="34" charset="0"/>
                <a:cs typeface="Arial" panose="020B0604020202020204" pitchFamily="34" charset="0"/>
              </a:rPr>
              <a:t>Hvis vi tar på alvor vårt ansvar som lys og salt, bør det</a:t>
            </a:r>
            <a:r>
              <a:rPr lang="nb-NO" sz="1300" baseline="0" dirty="0">
                <a:latin typeface="Arial" panose="020B0604020202020204" pitchFamily="34" charset="0"/>
                <a:cs typeface="Arial" panose="020B0604020202020204" pitchFamily="34" charset="0"/>
              </a:rPr>
              <a:t> være naturlig for </a:t>
            </a:r>
            <a:r>
              <a:rPr lang="nb-NO" sz="1300" dirty="0">
                <a:latin typeface="Arial" panose="020B0604020202020204" pitchFamily="34" charset="0"/>
                <a:cs typeface="Arial" panose="020B0604020202020204" pitchFamily="34" charset="0"/>
              </a:rPr>
              <a:t>kristne å vurdere å engasjere seg politisk for en kortere eller lengre periode – ikke for å presse bibelsk etikk ned over hodet på folk, men for å bidra i samfunnet med gode og bærekraftige verdier og løsninger.</a:t>
            </a:r>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12</a:t>
            </a:fld>
            <a:endParaRPr lang="nb-NO"/>
          </a:p>
        </p:txBody>
      </p:sp>
    </p:spTree>
    <p:extLst>
      <p:ext uri="{BB962C8B-B14F-4D97-AF65-F5344CB8AC3E}">
        <p14:creationId xmlns:p14="http://schemas.microsoft.com/office/powerpoint/2010/main" val="18781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r>
              <a:rPr lang="nb-NO" dirty="0"/>
              <a:t>Dette lysbildet er et info-bilde for taleren. Det er ikke meningen at det skal vises til deltakerne.</a:t>
            </a:r>
          </a:p>
          <a:p>
            <a:endParaRPr lang="nb-NO" dirty="0"/>
          </a:p>
          <a:p>
            <a:r>
              <a:rPr lang="nb-NO" dirty="0"/>
              <a:t>Flytt lysbildet helt nederst i denne presentasjonen, eller slett det.</a:t>
            </a:r>
          </a:p>
          <a:p>
            <a:endParaRPr lang="nb-NO" dirty="0"/>
          </a:p>
        </p:txBody>
      </p:sp>
      <p:sp>
        <p:nvSpPr>
          <p:cNvPr id="4" name="Plassholder for bunntekst 3"/>
          <p:cNvSpPr>
            <a:spLocks noGrp="1"/>
          </p:cNvSpPr>
          <p:nvPr>
            <p:ph type="ftr" sz="quarter" idx="4"/>
          </p:nvPr>
        </p:nvSpPr>
        <p:spPr/>
        <p:txBody>
          <a:bodyPr/>
          <a:lstStyle/>
          <a:p>
            <a:r>
              <a:rPr lang="nb-NO"/>
              <a:t>Seminar over Ekteskapserklæringen</a:t>
            </a:r>
          </a:p>
        </p:txBody>
      </p:sp>
      <p:sp>
        <p:nvSpPr>
          <p:cNvPr id="5" name="Plassholder for lysbildenummer 4"/>
          <p:cNvSpPr>
            <a:spLocks noGrp="1"/>
          </p:cNvSpPr>
          <p:nvPr>
            <p:ph type="sldNum" sz="quarter" idx="5"/>
          </p:nvPr>
        </p:nvSpPr>
        <p:spPr/>
        <p:txBody>
          <a:bodyPr/>
          <a:lstStyle/>
          <a:p>
            <a:fld id="{C8593401-7213-4FA8-8723-86291B2E8693}" type="slidenum">
              <a:rPr lang="nb-NO" smtClean="0"/>
              <a:t>13</a:t>
            </a:fld>
            <a:endParaRPr lang="nb-NO"/>
          </a:p>
        </p:txBody>
      </p:sp>
    </p:spTree>
    <p:extLst>
      <p:ext uri="{BB962C8B-B14F-4D97-AF65-F5344CB8AC3E}">
        <p14:creationId xmlns:p14="http://schemas.microsoft.com/office/powerpoint/2010/main" val="765648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a:t>TIPS OG MOMENTER TIL TALEREN</a:t>
            </a:r>
          </a:p>
          <a:p>
            <a:endParaRPr lang="nb-NO" dirty="0"/>
          </a:p>
          <a:p>
            <a:r>
              <a:rPr lang="nb-NO" dirty="0"/>
              <a:t>1. Hvis taleren ønsker</a:t>
            </a:r>
            <a:r>
              <a:rPr lang="nb-NO" baseline="0" dirty="0"/>
              <a:t> det, og tiden tillater det, kan t</a:t>
            </a:r>
            <a:r>
              <a:rPr lang="nb-NO" dirty="0"/>
              <a:t>aleren kort</a:t>
            </a:r>
            <a:r>
              <a:rPr lang="nb-NO" baseline="0" dirty="0"/>
              <a:t> kommentere hvert av disse </a:t>
            </a:r>
            <a:r>
              <a:rPr lang="nb-NO" dirty="0"/>
              <a:t>JA-utsagnene</a:t>
            </a:r>
            <a:r>
              <a:rPr lang="nb-NO" baseline="0" dirty="0"/>
              <a:t> </a:t>
            </a:r>
            <a:r>
              <a:rPr lang="nb-NO" sz="1100" dirty="0"/>
              <a:t>med et par setninger.</a:t>
            </a:r>
          </a:p>
          <a:p>
            <a:endParaRPr lang="nb-NO" sz="1100" dirty="0"/>
          </a:p>
          <a:p>
            <a:r>
              <a:rPr lang="nb-NO" sz="1100" dirty="0"/>
              <a:t>Legg vekt på at vårt utgangspunkt og vår motivasjon ikke er å si nei til og ta avstand fra mennesker og andres meninger, men å si et rungende JA til Guds gode vilje. </a:t>
            </a:r>
          </a:p>
          <a:p>
            <a:endParaRPr lang="nb-NO" sz="1100" dirty="0"/>
          </a:p>
          <a:p>
            <a:r>
              <a:rPr lang="nb-NO" sz="1200" kern="1200" dirty="0">
                <a:solidFill>
                  <a:schemeClr val="tx1"/>
                </a:solidFill>
                <a:effectLst/>
                <a:latin typeface="+mn-lt"/>
                <a:ea typeface="+mn-ea"/>
                <a:cs typeface="+mn-cs"/>
              </a:rPr>
              <a:t>Av dette følger det selvsagt at vi sier nei til det motsatte. (Vi er ikke schizofrene!) Men vårt nei og vår motstand er en </a:t>
            </a:r>
            <a:r>
              <a:rPr lang="nb-NO" sz="1200" b="1" kern="1200" dirty="0">
                <a:solidFill>
                  <a:schemeClr val="tx1"/>
                </a:solidFill>
                <a:effectLst/>
                <a:latin typeface="+mn-lt"/>
                <a:ea typeface="+mn-ea"/>
                <a:cs typeface="+mn-cs"/>
              </a:rPr>
              <a:t>konsekvens</a:t>
            </a:r>
            <a:r>
              <a:rPr lang="nb-NO" sz="1200" kern="1200" dirty="0">
                <a:solidFill>
                  <a:schemeClr val="tx1"/>
                </a:solidFill>
                <a:effectLst/>
                <a:latin typeface="+mn-lt"/>
                <a:ea typeface="+mn-ea"/>
                <a:cs typeface="+mn-cs"/>
              </a:rPr>
              <a:t> av vårt JA, ikke motivasjonen og drivkraften.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Oppmuntre tilhørerne til å bruke denne innfallsvinkelen når de reflekterer over tematikken og når de snakker med andre. Kristne er først og fremst mennesker som sier Ja til Guds gode vilje, verdier og bud. Det må vi bli flinkere til å kommunisere.</a:t>
            </a:r>
          </a:p>
          <a:p>
            <a:endParaRPr lang="nb-NO" sz="1100" dirty="0"/>
          </a:p>
          <a:p>
            <a:r>
              <a:rPr lang="nb-NO" sz="1100" dirty="0"/>
              <a:t>Hvis vi definerer samlivsdebatten som en kulturkamp, handler det for vår del først og fremst</a:t>
            </a:r>
            <a:r>
              <a:rPr lang="nb-NO" sz="1100" baseline="0" dirty="0"/>
              <a:t> </a:t>
            </a:r>
            <a:r>
              <a:rPr lang="nb-NO" sz="1100" dirty="0"/>
              <a:t>om en </a:t>
            </a:r>
            <a:r>
              <a:rPr lang="nb-NO" sz="1100" b="1" dirty="0"/>
              <a:t>forsvarskamp</a:t>
            </a:r>
            <a:r>
              <a:rPr lang="nb-NO" sz="1100" dirty="0"/>
              <a:t>, ikke en angrepskamp.</a:t>
            </a:r>
          </a:p>
          <a:p>
            <a:endParaRPr lang="nb-NO" dirty="0"/>
          </a:p>
          <a:p>
            <a:r>
              <a:rPr lang="nb-NO" dirty="0"/>
              <a:t>2. Som en avslutning</a:t>
            </a:r>
            <a:r>
              <a:rPr lang="nb-NO" baseline="0" dirty="0"/>
              <a:t> på møtet (eller en møteserie) kan taleren invitere deltakerne til å bli med og lese de fem JA-utsagnene høyt.</a:t>
            </a:r>
          </a:p>
          <a:p>
            <a:endParaRPr lang="nb-NO" baseline="0" dirty="0"/>
          </a:p>
          <a:p>
            <a:r>
              <a:rPr lang="nb-NO" baseline="0" dirty="0"/>
              <a:t>3. Deretter kan taleren gjerne avslutte med en kort bønn, minne om materiellet på ressursbordet og </a:t>
            </a:r>
            <a:r>
              <a:rPr lang="nb-NO" baseline="0"/>
              <a:t>ønske vel </a:t>
            </a:r>
            <a:r>
              <a:rPr lang="nb-NO" baseline="0" dirty="0"/>
              <a:t>hjem.</a:t>
            </a:r>
          </a:p>
          <a:p>
            <a:endParaRPr lang="nb-NO"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14</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1643496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r>
              <a:rPr lang="nb-NO" dirty="0"/>
              <a:t>Les </a:t>
            </a:r>
            <a:r>
              <a:rPr lang="nb-NO"/>
              <a:t>disse fem rådene </a:t>
            </a:r>
            <a:r>
              <a:rPr lang="nb-NO" dirty="0"/>
              <a:t>nøye. </a:t>
            </a:r>
          </a:p>
          <a:p>
            <a:r>
              <a:rPr lang="nb-NO" b="1" dirty="0"/>
              <a:t> </a:t>
            </a:r>
            <a:endParaRPr lang="nb-NO" dirty="0"/>
          </a:p>
          <a:p>
            <a:r>
              <a:rPr lang="nb-NO" b="1" dirty="0"/>
              <a:t>Flere viktige tips og forslag </a:t>
            </a:r>
            <a:r>
              <a:rPr lang="nb-NO" dirty="0"/>
              <a:t>til dem som skal undervise i materiellet, finner du i dokumentet </a:t>
            </a:r>
            <a:r>
              <a:rPr lang="nb-NO" b="1" i="1" dirty="0"/>
              <a:t>«Tips og anbefalinger til talere og ledere»</a:t>
            </a:r>
            <a:r>
              <a:rPr lang="nb-NO" dirty="0"/>
              <a:t> som ligger i hovedmenyen </a:t>
            </a:r>
            <a:r>
              <a:rPr lang="nb-NO" b="1" u="sng" dirty="0">
                <a:hlinkClick r:id="rId3"/>
              </a:rPr>
              <a:t>Ledertips</a:t>
            </a:r>
            <a:r>
              <a:rPr lang="nb-NO" dirty="0"/>
              <a:t> øverst i skjermbildet på Samlivsbanken.no. </a:t>
            </a:r>
          </a:p>
          <a:p>
            <a:r>
              <a:rPr lang="nb-NO" dirty="0"/>
              <a:t> </a:t>
            </a:r>
          </a:p>
          <a:p>
            <a:r>
              <a:rPr lang="nb-NO" dirty="0"/>
              <a:t>Vi anbefaler sterkt at du leser informasjonen, rådene og anbefalingene i det dokumentet før du begynner å forberede undervisningen.</a:t>
            </a:r>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16</a:t>
            </a:fld>
            <a:endParaRPr lang="nb-NO"/>
          </a:p>
        </p:txBody>
      </p:sp>
    </p:spTree>
    <p:extLst>
      <p:ext uri="{BB962C8B-B14F-4D97-AF65-F5344CB8AC3E}">
        <p14:creationId xmlns:p14="http://schemas.microsoft.com/office/powerpoint/2010/main" val="3771040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TIPS OG MOMENTER TIL TALEREN</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Innholdet i dette temamøtet er en utdypning av det som står i </a:t>
            </a:r>
            <a:r>
              <a:rPr lang="nb-NO" sz="1200" b="1" kern="1200" dirty="0">
                <a:solidFill>
                  <a:schemeClr val="tx1"/>
                </a:solidFill>
                <a:effectLst/>
                <a:latin typeface="+mn-lt"/>
                <a:ea typeface="+mn-ea"/>
                <a:cs typeface="+mn-cs"/>
              </a:rPr>
              <a:t>kapittel 5 og 6 </a:t>
            </a:r>
            <a:r>
              <a:rPr lang="nb-NO" sz="1200" kern="1200" dirty="0">
                <a:solidFill>
                  <a:schemeClr val="tx1"/>
                </a:solidFill>
                <a:effectLst/>
                <a:latin typeface="+mn-lt"/>
                <a:ea typeface="+mn-ea"/>
                <a:cs typeface="+mn-cs"/>
              </a:rPr>
              <a:t>i</a:t>
            </a:r>
            <a:r>
              <a:rPr lang="nb-NO" sz="1200" b="1" kern="1200" dirty="0">
                <a:solidFill>
                  <a:schemeClr val="tx1"/>
                </a:solidFill>
                <a:effectLst/>
                <a:latin typeface="+mn-lt"/>
                <a:ea typeface="+mn-ea"/>
                <a:cs typeface="+mn-cs"/>
              </a:rPr>
              <a:t> Ekteskapserklæringen</a:t>
            </a:r>
            <a:r>
              <a:rPr lang="nb-NO" sz="1200" kern="1200" dirty="0">
                <a:solidFill>
                  <a:schemeClr val="tx1"/>
                </a:solidFill>
                <a:effectLst/>
                <a:latin typeface="+mn-lt"/>
                <a:ea typeface="+mn-ea"/>
                <a:cs typeface="+mn-cs"/>
              </a:rPr>
              <a:t>.</a:t>
            </a:r>
          </a:p>
          <a:p>
            <a:r>
              <a:rPr lang="nb-NO" sz="1200" kern="1200" dirty="0">
                <a:solidFill>
                  <a:schemeClr val="tx1"/>
                </a:solidFill>
                <a:effectLst/>
                <a:latin typeface="+mn-lt"/>
                <a:ea typeface="+mn-ea"/>
                <a:cs typeface="+mn-cs"/>
              </a:rPr>
              <a:t>Vi anbefaler taleren å lese grundig gjennom kapittel 5 og 6 i Ekteskapserklæringen og å bruke stoff derfra i undervisningen.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Lederkommentarene nedenfor inneholder mer stoff enn det vanligvis vil være naturlig å presentere. Taleren velger ut det som er mest relevant for tilhørerne.</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Både blant politikere og i allmennheten blir barn i stadig større grad forstått som en rettighet, og ikke som en gave. Punktene nedenfor forklarer noe av bakgrunnen for utviklingen:</a:t>
            </a:r>
          </a:p>
          <a:p>
            <a:r>
              <a:rPr lang="nb-NO" sz="1200" kern="1200" dirty="0">
                <a:solidFill>
                  <a:schemeClr val="tx1"/>
                </a:solidFill>
                <a:effectLst/>
                <a:latin typeface="+mn-lt"/>
                <a:ea typeface="+mn-ea"/>
                <a:cs typeface="+mn-cs"/>
              </a:rPr>
              <a:t> </a:t>
            </a:r>
          </a:p>
          <a:p>
            <a:pPr marL="228600" indent="-228600">
              <a:buAutoNum type="arabicPeriod"/>
            </a:pPr>
            <a:r>
              <a:rPr lang="nb-NO" sz="1200" b="1" kern="1200" dirty="0">
                <a:solidFill>
                  <a:schemeClr val="tx1"/>
                </a:solidFill>
                <a:effectLst/>
                <a:latin typeface="+mn-lt"/>
                <a:ea typeface="+mn-ea"/>
                <a:cs typeface="+mn-cs"/>
              </a:rPr>
              <a:t>Kjønnsskifte. </a:t>
            </a:r>
          </a:p>
          <a:p>
            <a:pPr marL="0" indent="0">
              <a:buNone/>
            </a:pPr>
            <a:r>
              <a:rPr lang="nb-NO" sz="1200" b="0" kern="1200" dirty="0">
                <a:solidFill>
                  <a:schemeClr val="tx1"/>
                </a:solidFill>
                <a:effectLst/>
                <a:latin typeface="+mn-lt"/>
                <a:ea typeface="+mn-ea"/>
                <a:cs typeface="+mn-cs"/>
              </a:rPr>
              <a:t>* Navn</a:t>
            </a:r>
            <a:r>
              <a:rPr lang="nb-NO" sz="1200" b="0" kern="1200" baseline="0" dirty="0">
                <a:solidFill>
                  <a:schemeClr val="tx1"/>
                </a:solidFill>
                <a:effectLst/>
                <a:latin typeface="+mn-lt"/>
                <a:ea typeface="+mn-ea"/>
                <a:cs typeface="+mn-cs"/>
              </a:rPr>
              <a:t> kan man skifte hvert tiende år. Kjønn kan man endre når man ønsker, uten noen begrensninger. Dette ble mulig da Stortinget i juni 2016 vedtok «Lov om endring av juridisk kjønn». </a:t>
            </a:r>
          </a:p>
          <a:p>
            <a:pPr marL="0" indent="0">
              <a:buNone/>
            </a:pPr>
            <a:r>
              <a:rPr lang="nb-NO" sz="1200" b="0" kern="1200" baseline="0" dirty="0">
                <a:solidFill>
                  <a:schemeClr val="tx1"/>
                </a:solidFill>
                <a:effectLst/>
                <a:latin typeface="+mn-lt"/>
                <a:ea typeface="+mn-ea"/>
                <a:cs typeface="+mn-cs"/>
              </a:rPr>
              <a:t>* Mer stoff om tematikken finnes i lederkommentarene til PowerPoint-lysbildet kalt «Endring av juridisk kjønn – også for barn og unge», under Temamøte 2: Den radikale kjønnsideologien. </a:t>
            </a:r>
          </a:p>
          <a:p>
            <a:pPr marL="0" indent="0">
              <a:buFont typeface="Arial" charset="0"/>
              <a:buNone/>
            </a:pPr>
            <a:r>
              <a:rPr lang="nb-NO" sz="1200" b="0" kern="1200" dirty="0">
                <a:solidFill>
                  <a:schemeClr val="tx1"/>
                </a:solidFill>
                <a:effectLst/>
                <a:latin typeface="+mn-lt"/>
                <a:ea typeface="+mn-ea"/>
                <a:cs typeface="+mn-cs"/>
              </a:rPr>
              <a:t>* Se</a:t>
            </a:r>
            <a:r>
              <a:rPr lang="nb-NO" sz="1200" b="0" kern="1200" baseline="0" dirty="0">
                <a:solidFill>
                  <a:schemeClr val="tx1"/>
                </a:solidFill>
                <a:effectLst/>
                <a:latin typeface="+mn-lt"/>
                <a:ea typeface="+mn-ea"/>
                <a:cs typeface="+mn-cs"/>
              </a:rPr>
              <a:t> en informativ tekst på ressursarket «</a:t>
            </a:r>
            <a:r>
              <a:rPr lang="nb-NO" sz="1200" b="0" i="1" kern="1200" baseline="0" dirty="0">
                <a:solidFill>
                  <a:schemeClr val="tx1"/>
                </a:solidFill>
                <a:effectLst/>
                <a:latin typeface="+mn-lt"/>
                <a:ea typeface="+mn-ea"/>
                <a:cs typeface="+mn-cs"/>
              </a:rPr>
              <a:t>Vidunderlige nye Norge: Der menn føder barn</a:t>
            </a:r>
            <a:r>
              <a:rPr lang="nb-NO" sz="1200" b="0" kern="1200" baseline="0" dirty="0">
                <a:solidFill>
                  <a:schemeClr val="tx1"/>
                </a:solidFill>
                <a:effectLst/>
                <a:latin typeface="+mn-lt"/>
                <a:ea typeface="+mn-ea"/>
                <a:cs typeface="+mn-cs"/>
              </a:rPr>
              <a:t>».  Ressursarket ligger på Samlivsbanken.no, i hovedmenyen </a:t>
            </a:r>
            <a:r>
              <a:rPr lang="nb-NO" sz="1200" b="0" i="1" kern="1200" baseline="0" dirty="0">
                <a:solidFill>
                  <a:schemeClr val="tx1"/>
                </a:solidFill>
                <a:effectLst/>
                <a:latin typeface="+mn-lt"/>
                <a:ea typeface="+mn-ea"/>
                <a:cs typeface="+mn-cs"/>
              </a:rPr>
              <a:t>Nyttige ressurser</a:t>
            </a:r>
            <a:r>
              <a:rPr lang="nb-NO" sz="1200" b="0" kern="1200" baseline="0" dirty="0">
                <a:solidFill>
                  <a:schemeClr val="tx1"/>
                </a:solidFill>
                <a:effectLst/>
                <a:latin typeface="+mn-lt"/>
                <a:ea typeface="+mn-ea"/>
                <a:cs typeface="+mn-cs"/>
              </a:rPr>
              <a:t>, under undermenyen </a:t>
            </a:r>
            <a:r>
              <a:rPr lang="nb-NO" sz="1200" b="0" i="1" kern="1200" baseline="0" dirty="0">
                <a:solidFill>
                  <a:schemeClr val="tx1"/>
                </a:solidFill>
                <a:effectLst/>
                <a:latin typeface="+mn-lt"/>
                <a:ea typeface="+mn-ea"/>
                <a:cs typeface="+mn-cs"/>
              </a:rPr>
              <a:t>Helsides ressursark i 4 farger</a:t>
            </a:r>
            <a:r>
              <a:rPr lang="nb-NO" sz="1200" b="0" i="0" kern="1200" baseline="0" dirty="0">
                <a:solidFill>
                  <a:schemeClr val="tx1"/>
                </a:solidFill>
                <a:effectLst/>
                <a:latin typeface="+mn-lt"/>
                <a:ea typeface="+mn-ea"/>
                <a:cs typeface="+mn-cs"/>
              </a:rPr>
              <a:t>. Den nøyaktige adressen er </a:t>
            </a:r>
            <a:r>
              <a:rPr lang="nb-NO" sz="1200" b="0" kern="1200" baseline="0" dirty="0">
                <a:solidFill>
                  <a:schemeClr val="tx1"/>
                </a:solidFill>
                <a:effectLst/>
                <a:latin typeface="+mn-lt"/>
                <a:ea typeface="+mn-ea"/>
                <a:cs typeface="+mn-cs"/>
              </a:rPr>
              <a:t>https://samlivsbanken.no/ekstra-ressurser/helsides-ressurstekster-i-4-farger</a:t>
            </a:r>
          </a:p>
          <a:p>
            <a:pPr defTabSz="879378">
              <a:defRPr/>
            </a:pPr>
            <a:r>
              <a:rPr lang="nb-NO" sz="1200" b="0" kern="1200" dirty="0">
                <a:solidFill>
                  <a:schemeClr val="tx1"/>
                </a:solidFill>
                <a:effectLst/>
                <a:latin typeface="+mn-lt"/>
                <a:ea typeface="+mn-ea"/>
                <a:cs typeface="+mn-cs"/>
              </a:rPr>
              <a:t>*</a:t>
            </a:r>
            <a:r>
              <a:rPr lang="nb-NO" sz="1200" b="0" kern="1200" baseline="0" dirty="0">
                <a:solidFill>
                  <a:schemeClr val="tx1"/>
                </a:solidFill>
                <a:effectLst/>
                <a:latin typeface="+mn-lt"/>
                <a:ea typeface="+mn-ea"/>
                <a:cs typeface="+mn-cs"/>
              </a:rPr>
              <a:t> På Samlivsbanken.no finnes det flere informative artikler om kjønn og trans-spørsmål i hovedmenyen «Nyttige Ressurser», under «Gode og viktige artikler» - «Transseksualitet og kjønnsskifte».</a:t>
            </a:r>
          </a:p>
          <a:p>
            <a:endParaRPr lang="nb-NO" sz="1200" b="1"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2. Flere kjønn.</a:t>
            </a:r>
          </a:p>
          <a:p>
            <a:r>
              <a:rPr lang="nb-NO" sz="1200" b="0" kern="1200" dirty="0">
                <a:solidFill>
                  <a:schemeClr val="tx1"/>
                </a:solidFill>
                <a:effectLst/>
                <a:latin typeface="+mn-lt"/>
                <a:ea typeface="+mn-ea"/>
                <a:cs typeface="+mn-cs"/>
              </a:rPr>
              <a:t>- Den to minutters NRK-videoen ligger her: </a:t>
            </a:r>
            <a:r>
              <a:rPr lang="nb-NO" sz="1200" dirty="0">
                <a:latin typeface="Arial" panose="020B0604020202020204" pitchFamily="34" charset="0"/>
                <a:cs typeface="Arial" panose="020B0604020202020204" pitchFamily="34" charset="0"/>
                <a:hlinkClick r:id="rId3"/>
              </a:rPr>
              <a:t>https://www.nrk.no/video/PS*257951</a:t>
            </a:r>
            <a:r>
              <a:rPr lang="nb-NO" sz="1200" dirty="0">
                <a:latin typeface="Arial" panose="020B0604020202020204" pitchFamily="34" charset="0"/>
                <a:cs typeface="Arial" panose="020B0604020202020204" pitchFamily="34" charset="0"/>
              </a:rPr>
              <a:t>. Personen</a:t>
            </a:r>
            <a:r>
              <a:rPr lang="nb-NO" sz="1200" baseline="0" dirty="0">
                <a:latin typeface="Arial" panose="020B0604020202020204" pitchFamily="34" charset="0"/>
                <a:cs typeface="Arial" panose="020B0604020202020204" pitchFamily="34" charset="0"/>
              </a:rPr>
              <a:t> som framfører budskapet om sju kjønn, er Esben Esther Pirelli Benestad.</a:t>
            </a:r>
          </a:p>
          <a:p>
            <a:pPr marL="171450" indent="-171450">
              <a:buFontTx/>
              <a:buChar char="-"/>
            </a:pPr>
            <a:r>
              <a:rPr lang="nb-NO" sz="1200" dirty="0">
                <a:latin typeface="Arial" panose="020B0604020202020204" pitchFamily="34" charset="0"/>
                <a:cs typeface="Arial" panose="020B0604020202020204" pitchFamily="34" charset="0"/>
              </a:rPr>
              <a:t>Blant</a:t>
            </a:r>
            <a:r>
              <a:rPr lang="nb-NO" sz="1200" baseline="0" dirty="0">
                <a:latin typeface="Arial" panose="020B0604020202020204" pitchFamily="34" charset="0"/>
                <a:cs typeface="Arial" panose="020B0604020202020204" pitchFamily="34" charset="0"/>
              </a:rPr>
              <a:t> dem som promoterer den radikale kjønnsideologien finnes det ingen klare svar på hvor mange kjønn som finnes. Foreningen FRI sier i sin Politiske plattform: «Det finnes et mangfold av kjønn», og navnet deres sier det samme: «FRI – Foreningen for kjønns- og seksualitetsmangfold». Men foreningen har hittil ikke tallfestet hvor mange kjønn som finnes.</a:t>
            </a:r>
          </a:p>
          <a:p>
            <a:pPr marL="171450" indent="-171450">
              <a:buFontTx/>
              <a:buChar char="-"/>
            </a:pPr>
            <a:r>
              <a:rPr lang="nb-NO" sz="1200" baseline="0" dirty="0">
                <a:latin typeface="Arial" panose="020B0604020202020204" pitchFamily="34" charset="0"/>
                <a:cs typeface="Arial" panose="020B0604020202020204" pitchFamily="34" charset="0"/>
              </a:rPr>
              <a:t>Det finnes dusinvis av forskjellige kjønnsidentiteter, der hvert enkelt menneske definerer sin egen «kjønnsprofil», men mange av disse kjønnsidentitetene defineres vanligvis ikke som et nytt og selvstendig kjønn.</a:t>
            </a:r>
          </a:p>
          <a:p>
            <a:pPr marL="171450" indent="-171450">
              <a:buFontTx/>
              <a:buChar char="-"/>
            </a:pPr>
            <a:r>
              <a:rPr lang="nb-NO" sz="1200" baseline="0" dirty="0">
                <a:latin typeface="Arial" panose="020B0604020202020204" pitchFamily="34" charset="0"/>
                <a:cs typeface="Arial" panose="020B0604020202020204" pitchFamily="34" charset="0"/>
              </a:rPr>
              <a:t>Endring av juridisk kjønn skjer vanligvis fra mann til kvinne eller fra kvinne til mann. Endring av juridisk kjønn forutsetter ikke noen som helst medisinsk behandling eller kirurgisk inngrep. En juridisk mann vil derfor fortsette å ha den kvinnekroppen hun (han) ble født med, og en juridisk kvinne vil fortsatt ha sin medfødte kropp med mannlige kjønnsorganer.</a:t>
            </a:r>
            <a:endParaRPr lang="nb-NO" sz="1200" dirty="0">
              <a:latin typeface="Arial" panose="020B0604020202020204" pitchFamily="34" charset="0"/>
              <a:cs typeface="Arial" panose="020B0604020202020204" pitchFamily="34" charset="0"/>
            </a:endParaRPr>
          </a:p>
          <a:p>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3. Ny Likestillings-</a:t>
            </a:r>
            <a:r>
              <a:rPr lang="nb-NO" sz="1200" b="1" kern="1200" baseline="0" dirty="0">
                <a:solidFill>
                  <a:schemeClr val="tx1"/>
                </a:solidFill>
                <a:effectLst/>
                <a:latin typeface="+mn-lt"/>
                <a:ea typeface="+mn-ea"/>
                <a:cs typeface="+mn-cs"/>
              </a:rPr>
              <a:t> og </a:t>
            </a:r>
            <a:r>
              <a:rPr lang="nb-NO" sz="1200" b="1" kern="1200" baseline="0" dirty="0" err="1">
                <a:solidFill>
                  <a:schemeClr val="tx1"/>
                </a:solidFill>
                <a:effectLst/>
                <a:latin typeface="+mn-lt"/>
                <a:ea typeface="+mn-ea"/>
                <a:cs typeface="+mn-cs"/>
              </a:rPr>
              <a:t>diskrimineringslov</a:t>
            </a:r>
            <a:r>
              <a:rPr lang="nb-NO" sz="1200" b="1" kern="1200" dirty="0">
                <a:solidFill>
                  <a:schemeClr val="tx1"/>
                </a:solidFill>
                <a:effectLst/>
                <a:latin typeface="+mn-lt"/>
                <a:ea typeface="+mn-ea"/>
                <a:cs typeface="+mn-cs"/>
              </a:rPr>
              <a:t>.</a:t>
            </a:r>
          </a:p>
          <a:p>
            <a:r>
              <a:rPr lang="nb-NO" sz="1200" b="0" kern="1200" dirty="0">
                <a:solidFill>
                  <a:schemeClr val="tx1"/>
                </a:solidFill>
                <a:effectLst/>
                <a:latin typeface="+mn-lt"/>
                <a:ea typeface="+mn-ea"/>
                <a:cs typeface="+mn-cs"/>
              </a:rPr>
              <a:t>I 2016 ble L</a:t>
            </a:r>
            <a:r>
              <a:rPr lang="nb-NO" sz="1200" b="0" kern="1200" baseline="0" dirty="0">
                <a:solidFill>
                  <a:schemeClr val="tx1"/>
                </a:solidFill>
                <a:effectLst/>
                <a:latin typeface="+mn-lt"/>
                <a:ea typeface="+mn-ea"/>
                <a:cs typeface="+mn-cs"/>
              </a:rPr>
              <a:t>ikestillings- og diskrimineringsloven revidert. Da kom det inn bestemmelser om at det er forbudt å diskriminere, trakassere eller krenke noen på grunn av deres «</a:t>
            </a:r>
            <a:r>
              <a:rPr lang="nb-NO" sz="1200" b="1" kern="1200" baseline="0" dirty="0">
                <a:solidFill>
                  <a:schemeClr val="tx1"/>
                </a:solidFill>
                <a:effectLst/>
                <a:latin typeface="+mn-lt"/>
                <a:ea typeface="+mn-ea"/>
                <a:cs typeface="+mn-cs"/>
              </a:rPr>
              <a:t>seksuelle orientering, kjønnsidentitet eller kjønnsuttrykk</a:t>
            </a:r>
            <a:r>
              <a:rPr lang="nb-NO" sz="1200" b="0" kern="1200" baseline="0" dirty="0">
                <a:solidFill>
                  <a:schemeClr val="tx1"/>
                </a:solidFill>
                <a:effectLst/>
                <a:latin typeface="+mn-lt"/>
                <a:ea typeface="+mn-ea"/>
                <a:cs typeface="+mn-cs"/>
              </a:rPr>
              <a:t>». (Tidligere hadde det bare stått «homofil orientering».)</a:t>
            </a:r>
          </a:p>
          <a:p>
            <a:endParaRPr lang="nb-NO" sz="1200" b="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b="0" kern="1200" baseline="0" dirty="0">
                <a:solidFill>
                  <a:schemeClr val="tx1"/>
                </a:solidFill>
                <a:effectLst/>
                <a:latin typeface="+mn-lt"/>
                <a:ea typeface="+mn-ea"/>
                <a:cs typeface="+mn-cs"/>
              </a:rPr>
              <a:t>Å trakassere noen blir definert på følgende måte i loven (våre uthevelser): </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b="0" kern="1200" baseline="0" dirty="0">
                <a:solidFill>
                  <a:schemeClr val="tx1"/>
                </a:solidFill>
                <a:effectLst/>
                <a:latin typeface="+mn-lt"/>
                <a:ea typeface="+mn-ea"/>
                <a:cs typeface="+mn-cs"/>
              </a:rPr>
              <a:t>«</a:t>
            </a:r>
            <a:r>
              <a:rPr lang="nb-NO" sz="1200" dirty="0">
                <a:latin typeface="Arial" panose="020B0604020202020204" pitchFamily="34" charset="0"/>
                <a:cs typeface="Arial" panose="020B0604020202020204" pitchFamily="34" charset="0"/>
              </a:rPr>
              <a:t>Med trakassering menes </a:t>
            </a:r>
            <a:r>
              <a:rPr lang="nb-NO" sz="1200" b="1" dirty="0">
                <a:latin typeface="Arial" panose="020B0604020202020204" pitchFamily="34" charset="0"/>
                <a:cs typeface="Arial" panose="020B0604020202020204" pitchFamily="34" charset="0"/>
              </a:rPr>
              <a:t>handlinger, unnlatelser eller ytringer </a:t>
            </a:r>
            <a:r>
              <a:rPr lang="nb-NO" sz="1200" dirty="0">
                <a:latin typeface="Arial" panose="020B0604020202020204" pitchFamily="34" charset="0"/>
                <a:cs typeface="Arial" panose="020B0604020202020204" pitchFamily="34" charset="0"/>
              </a:rPr>
              <a:t>som har som formål eller </a:t>
            </a:r>
            <a:r>
              <a:rPr lang="nb-NO" sz="1200" b="1" dirty="0">
                <a:latin typeface="Arial" panose="020B0604020202020204" pitchFamily="34" charset="0"/>
                <a:cs typeface="Arial" panose="020B0604020202020204" pitchFamily="34" charset="0"/>
              </a:rPr>
              <a:t>virkning </a:t>
            </a:r>
            <a:r>
              <a:rPr lang="nb-NO" sz="1200" dirty="0">
                <a:latin typeface="Arial" panose="020B0604020202020204" pitchFamily="34" charset="0"/>
                <a:cs typeface="Arial" panose="020B0604020202020204" pitchFamily="34" charset="0"/>
              </a:rPr>
              <a:t>å være </a:t>
            </a:r>
            <a:r>
              <a:rPr lang="nb-NO" sz="1200" b="0" dirty="0">
                <a:latin typeface="Arial" panose="020B0604020202020204" pitchFamily="34" charset="0"/>
                <a:cs typeface="Arial" panose="020B0604020202020204" pitchFamily="34" charset="0"/>
              </a:rPr>
              <a:t>krenkende, skremmende, fiendtlige, nedverdigende eller ydmykende</a:t>
            </a:r>
            <a:r>
              <a:rPr lang="nb-NO" sz="1200" dirty="0">
                <a:latin typeface="Arial" panose="020B0604020202020204" pitchFamily="34" charset="0"/>
                <a:cs typeface="Arial" panose="020B060402020202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a:latin typeface="Arial" panose="020B0604020202020204" pitchFamily="34" charset="0"/>
                <a:cs typeface="Arial" panose="020B0604020202020204" pitchFamily="34" charset="0"/>
              </a:rPr>
              <a:t>* På Samlivsbanken.no finnes</a:t>
            </a:r>
            <a:r>
              <a:rPr lang="nb-NO" sz="1200" baseline="0" dirty="0">
                <a:latin typeface="Arial" panose="020B0604020202020204" pitchFamily="34" charset="0"/>
                <a:cs typeface="Arial" panose="020B0604020202020204" pitchFamily="34" charset="0"/>
              </a:rPr>
              <a:t> det et informativt </a:t>
            </a:r>
            <a:r>
              <a:rPr lang="nb-NO" sz="1200" dirty="0">
                <a:latin typeface="Arial" panose="020B0604020202020204" pitchFamily="34" charset="0"/>
                <a:cs typeface="Arial" panose="020B0604020202020204" pitchFamily="34" charset="0"/>
              </a:rPr>
              <a:t>PowerPoint-lysbilde med utdrag fra Likestillings-</a:t>
            </a:r>
            <a:r>
              <a:rPr lang="nb-NO" sz="1200" baseline="0" dirty="0">
                <a:latin typeface="Arial" panose="020B0604020202020204" pitchFamily="34" charset="0"/>
                <a:cs typeface="Arial" panose="020B0604020202020204" pitchFamily="34" charset="0"/>
              </a:rPr>
              <a:t> og diskrimineringsloven. Det ligger i menyen </a:t>
            </a:r>
            <a:r>
              <a:rPr lang="nb-NO" sz="1200" i="1" baseline="0" dirty="0">
                <a:latin typeface="Arial" panose="020B0604020202020204" pitchFamily="34" charset="0"/>
                <a:cs typeface="Arial" panose="020B0604020202020204" pitchFamily="34" charset="0"/>
              </a:rPr>
              <a:t>Nyttige ressurser</a:t>
            </a:r>
            <a:r>
              <a:rPr lang="nb-NO" sz="1200" baseline="0" dirty="0">
                <a:latin typeface="Arial" panose="020B0604020202020204" pitchFamily="34" charset="0"/>
                <a:cs typeface="Arial" panose="020B0604020202020204" pitchFamily="34" charset="0"/>
              </a:rPr>
              <a:t>, under </a:t>
            </a:r>
            <a:r>
              <a:rPr lang="nb-NO" sz="1200" i="1" baseline="0" dirty="0">
                <a:latin typeface="Arial" panose="020B0604020202020204" pitchFamily="34" charset="0"/>
                <a:cs typeface="Arial" panose="020B0604020202020204" pitchFamily="34" charset="0"/>
              </a:rPr>
              <a:t>Ekstra PowerPoint-lysbilder</a:t>
            </a:r>
            <a:r>
              <a:rPr lang="nb-NO" sz="1200" baseline="0" dirty="0">
                <a:latin typeface="Arial" panose="020B0604020202020204" pitchFamily="34" charset="0"/>
                <a:cs typeface="Arial" panose="020B0604020202020204" pitchFamily="34" charset="0"/>
              </a:rPr>
              <a:t>.</a:t>
            </a:r>
            <a:endParaRPr lang="nb-NO" sz="1200" dirty="0">
              <a:latin typeface="Arial" panose="020B0604020202020204" pitchFamily="34" charset="0"/>
              <a:cs typeface="Arial" panose="020B0604020202020204" pitchFamily="34" charset="0"/>
            </a:endParaRPr>
          </a:p>
          <a:p>
            <a:endParaRPr lang="nb-NO" sz="1200" b="0" kern="1200" baseline="0" dirty="0">
              <a:solidFill>
                <a:schemeClr val="tx1"/>
              </a:solidFill>
              <a:effectLst/>
              <a:latin typeface="+mn-lt"/>
              <a:ea typeface="+mn-ea"/>
              <a:cs typeface="+mn-cs"/>
            </a:endParaRPr>
          </a:p>
          <a:p>
            <a:r>
              <a:rPr lang="nb-NO" sz="1200" b="0" kern="1200" baseline="0" dirty="0">
                <a:solidFill>
                  <a:schemeClr val="tx1"/>
                </a:solidFill>
                <a:effectLst/>
                <a:latin typeface="+mn-lt"/>
                <a:ea typeface="+mn-ea"/>
                <a:cs typeface="+mn-cs"/>
              </a:rPr>
              <a:t>I motsetning til vanlige rettsprinsipper har denne loven omvendt bevisbyrde. Man er altså ikke uskyldig til det motsatte er bevist. Nei, hvis noen anklager en person eller institusjon for diskriminering eller trakassering, anses den anklagede som skyldig inntil vedkommende har bevist sin uskyld. Det kan bli kostbart og til stor belastning.</a:t>
            </a:r>
          </a:p>
          <a:p>
            <a:endParaRPr lang="nb-NO" sz="1200" b="0" kern="1200" baseline="0" dirty="0">
              <a:solidFill>
                <a:schemeClr val="tx1"/>
              </a:solidFill>
              <a:effectLst/>
              <a:latin typeface="+mn-lt"/>
              <a:ea typeface="+mn-ea"/>
              <a:cs typeface="+mn-cs"/>
            </a:endParaRPr>
          </a:p>
          <a:p>
            <a:r>
              <a:rPr lang="nb-NO" sz="1200" b="1" kern="1200" baseline="0" dirty="0">
                <a:solidFill>
                  <a:schemeClr val="tx1"/>
                </a:solidFill>
                <a:effectLst/>
                <a:latin typeface="+mn-lt"/>
                <a:ea typeface="+mn-ea"/>
                <a:cs typeface="+mn-cs"/>
              </a:rPr>
              <a:t>3b. Straffeloven § 185.</a:t>
            </a:r>
            <a:r>
              <a:rPr lang="nb-NO" sz="1200" b="0" kern="1200" baseline="0" dirty="0">
                <a:solidFill>
                  <a:schemeClr val="tx1"/>
                </a:solidFill>
                <a:effectLst/>
                <a:latin typeface="+mn-lt"/>
                <a:ea typeface="+mn-ea"/>
                <a:cs typeface="+mn-cs"/>
              </a:rPr>
              <a:t> I november 2018 var det høringsfrist for et forslag fra regjeringen om å innføre formuleringen «seksuell orientering, kjønnsidentitet og kjønnsuttrykk» også i Straffelovens §185. Noen av formuleringene i denne paragrafen lyder slik:</a:t>
            </a:r>
          </a:p>
          <a:p>
            <a:endParaRPr lang="nb-NO" sz="1200" b="0" kern="1200" baseline="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«Med bot eller fengsel inntil 3 år straffes den som forsettlig eller grovt uaktsomt offentlig setter frem en diskriminerende eller hatefull ytring. Som ytring regnes også bruk av symboler.» […] «Med diskriminerende eller hatefull ytring menes det å true eller forhåne noen, eller fremme hat, forfølgelse eller ringeakt overfor noen på grunn av deres</a:t>
            </a: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a) hudfarge eller nasjonale eller etniske opprinnelse,</a:t>
            </a: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b) religion eller livssyn,</a:t>
            </a: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c) seksuelle orientering, kjønnsidentitet eller kjønnsuttrykk,</a:t>
            </a: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d) nedsatte funksjonsevne»</a:t>
            </a:r>
            <a:br>
              <a:rPr lang="nb-NO" dirty="0"/>
            </a:br>
            <a:endParaRPr lang="nb-NO" sz="1200" b="0" kern="1200" baseline="0" dirty="0">
              <a:solidFill>
                <a:schemeClr val="tx1"/>
              </a:solidFill>
              <a:effectLst/>
              <a:latin typeface="+mn-lt"/>
              <a:ea typeface="+mn-ea"/>
              <a:cs typeface="+mn-cs"/>
            </a:endParaRPr>
          </a:p>
          <a:p>
            <a:r>
              <a:rPr lang="nb-NO" sz="1200" b="0" kern="1200" baseline="0" dirty="0">
                <a:solidFill>
                  <a:schemeClr val="tx1"/>
                </a:solidFill>
                <a:effectLst/>
                <a:latin typeface="+mn-lt"/>
                <a:ea typeface="+mn-ea"/>
                <a:cs typeface="+mn-cs"/>
              </a:rPr>
              <a:t>Hvis Stortinget vedtar lovendringene, betyr det at man risikerer opptil 3 år i fengsel hvis man fremsetter en ytring som blir tolket som «diskriminerende eller hatefull» overfor mennesker på grunn av deres seksuelle orientering, kjønnsidentitet eller kjønnsuttrykk. Ingen av disse tre begrepene er definert i loven, og det er ingen enighet om hva som rommes i hvert av begrepene.</a:t>
            </a:r>
          </a:p>
          <a:p>
            <a:endParaRPr lang="nb-NO" sz="1200" b="0" kern="1200" baseline="0" dirty="0">
              <a:solidFill>
                <a:schemeClr val="tx1"/>
              </a:solidFill>
              <a:effectLst/>
              <a:latin typeface="+mn-lt"/>
              <a:ea typeface="+mn-ea"/>
              <a:cs typeface="+mn-cs"/>
            </a:endParaRPr>
          </a:p>
          <a:p>
            <a:r>
              <a:rPr lang="nb-NO" sz="1200" b="0" kern="1200" baseline="0" dirty="0">
                <a:solidFill>
                  <a:schemeClr val="tx1"/>
                </a:solidFill>
                <a:effectLst/>
                <a:latin typeface="+mn-lt"/>
                <a:ea typeface="+mn-ea"/>
                <a:cs typeface="+mn-cs"/>
              </a:rPr>
              <a:t>Stiftelsen MorFarBarn og noen andre kristne organisasjoner og personer leverte inn høringssvar. </a:t>
            </a:r>
            <a:r>
              <a:rPr lang="nb-NO" sz="1200" b="1" kern="1200" baseline="0" dirty="0">
                <a:solidFill>
                  <a:schemeClr val="tx1"/>
                </a:solidFill>
                <a:effectLst/>
                <a:latin typeface="+mn-lt"/>
                <a:ea typeface="+mn-ea"/>
                <a:cs typeface="+mn-cs"/>
              </a:rPr>
              <a:t>Høringssvaret fra MorFarBarn </a:t>
            </a:r>
            <a:r>
              <a:rPr lang="nb-NO" sz="1200" b="0" kern="1200" baseline="0" dirty="0">
                <a:solidFill>
                  <a:schemeClr val="tx1"/>
                </a:solidFill>
                <a:effectLst/>
                <a:latin typeface="+mn-lt"/>
                <a:ea typeface="+mn-ea"/>
                <a:cs typeface="+mn-cs"/>
              </a:rPr>
              <a:t>kan leses her: https://samlivsbanken.no/file/horingssvar-fra-stiftelsen-morfarbarn-om-diskrimineringsvernet-i-straffeloven.pdf </a:t>
            </a:r>
          </a:p>
          <a:p>
            <a:endParaRPr lang="nb-NO" sz="1200" b="0" kern="1200" baseline="0" dirty="0">
              <a:solidFill>
                <a:schemeClr val="tx1"/>
              </a:solidFill>
              <a:effectLst/>
              <a:latin typeface="+mn-lt"/>
              <a:ea typeface="+mn-ea"/>
              <a:cs typeface="+mn-cs"/>
            </a:endParaRPr>
          </a:p>
          <a:p>
            <a:r>
              <a:rPr lang="nb-NO" sz="1200" b="0" kern="1200" baseline="0" dirty="0">
                <a:solidFill>
                  <a:schemeClr val="tx1"/>
                </a:solidFill>
                <a:effectLst/>
                <a:latin typeface="+mn-lt"/>
                <a:ea typeface="+mn-ea"/>
                <a:cs typeface="+mn-cs"/>
              </a:rPr>
              <a:t>De andre høringssvarene kan leses her: https://www.regjeringen.no/no/dokumenter/horing---utredning-om-det-strafferettslige-diskrimineringsvernet/id2606774/</a:t>
            </a:r>
          </a:p>
          <a:p>
            <a:endParaRPr lang="nb-NO" sz="1200" b="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4. </a:t>
            </a:r>
            <a:r>
              <a:rPr lang="nb-NO" sz="1200" b="1" kern="1200" dirty="0" err="1">
                <a:solidFill>
                  <a:schemeClr val="tx1"/>
                </a:solidFill>
                <a:effectLst/>
                <a:latin typeface="+mn-lt"/>
                <a:ea typeface="+mn-ea"/>
                <a:cs typeface="+mn-cs"/>
              </a:rPr>
              <a:t>Polyamorøse</a:t>
            </a:r>
            <a:r>
              <a:rPr lang="nb-NO" sz="1200" b="1" kern="1200" dirty="0">
                <a:solidFill>
                  <a:schemeClr val="tx1"/>
                </a:solidFill>
                <a:effectLst/>
                <a:latin typeface="+mn-lt"/>
                <a:ea typeface="+mn-ea"/>
                <a:cs typeface="+mn-cs"/>
              </a:rPr>
              <a:t> forhold.</a:t>
            </a:r>
            <a:endParaRPr lang="nb-NO" sz="1200" kern="1200" dirty="0">
              <a:solidFill>
                <a:schemeClr val="tx1"/>
              </a:solidFill>
              <a:effectLst/>
              <a:latin typeface="+mn-lt"/>
              <a:ea typeface="+mn-ea"/>
              <a:cs typeface="+mn-cs"/>
            </a:endParaRPr>
          </a:p>
          <a:p>
            <a:r>
              <a:rPr lang="nb-NO" sz="1200" b="0" kern="1200" dirty="0">
                <a:solidFill>
                  <a:schemeClr val="tx1"/>
                </a:solidFill>
                <a:effectLst/>
                <a:latin typeface="+mn-lt"/>
                <a:ea typeface="+mn-ea"/>
                <a:cs typeface="+mn-cs"/>
              </a:rPr>
              <a:t>Illustrasjonen på lysbildet er en skjermdump fra en nettartikkel</a:t>
            </a:r>
            <a:r>
              <a:rPr lang="nb-NO" sz="1200" b="0" kern="1200" baseline="0" dirty="0">
                <a:solidFill>
                  <a:schemeClr val="tx1"/>
                </a:solidFill>
                <a:effectLst/>
                <a:latin typeface="+mn-lt"/>
                <a:ea typeface="+mn-ea"/>
                <a:cs typeface="+mn-cs"/>
              </a:rPr>
              <a:t> om Jon Bertelsen i Se og Hør: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u="sng" kern="1200" dirty="0">
                <a:solidFill>
                  <a:schemeClr val="tx1"/>
                </a:solidFill>
                <a:effectLst/>
                <a:latin typeface="+mn-lt"/>
                <a:ea typeface="+mn-ea"/>
                <a:cs typeface="+mn-cs"/>
                <a:hlinkClick r:id="rId4"/>
              </a:rPr>
              <a:t>https://www.seher.no/kjendis/venter-barn-med-sin-yngste-kone/64786747</a:t>
            </a:r>
            <a:endParaRPr lang="nb-NO" sz="1200" kern="1200" dirty="0">
              <a:solidFill>
                <a:schemeClr val="tx1"/>
              </a:solidFill>
              <a:effectLst/>
              <a:latin typeface="+mn-lt"/>
              <a:ea typeface="+mn-ea"/>
              <a:cs typeface="+mn-cs"/>
            </a:endParaRPr>
          </a:p>
          <a:p>
            <a:endParaRPr lang="nb-NO" sz="1200" b="0" kern="1200" dirty="0">
              <a:solidFill>
                <a:schemeClr val="tx1"/>
              </a:solidFill>
              <a:effectLst/>
              <a:latin typeface="+mn-lt"/>
              <a:ea typeface="+mn-ea"/>
              <a:cs typeface="+mn-cs"/>
            </a:endParaRPr>
          </a:p>
          <a:p>
            <a:r>
              <a:rPr lang="nb-NO" sz="1200" b="0" kern="1200" dirty="0">
                <a:solidFill>
                  <a:schemeClr val="tx1"/>
                </a:solidFill>
                <a:effectLst/>
                <a:latin typeface="+mn-lt"/>
                <a:ea typeface="+mn-ea"/>
                <a:cs typeface="+mn-cs"/>
              </a:rPr>
              <a:t>Bertelsen</a:t>
            </a:r>
            <a:r>
              <a:rPr lang="nb-NO" sz="1200" b="0" kern="1200" baseline="0" dirty="0">
                <a:solidFill>
                  <a:schemeClr val="tx1"/>
                </a:solidFill>
                <a:effectLst/>
                <a:latin typeface="+mn-lt"/>
                <a:ea typeface="+mn-ea"/>
                <a:cs typeface="+mn-cs"/>
              </a:rPr>
              <a:t> og hans to koner ble for noen år siden profilert i diverse medier – både i TV og i blader/aviser – og var en av de første nordmenn som levde </a:t>
            </a:r>
            <a:r>
              <a:rPr lang="nb-NO" sz="1200" b="0" kern="1200" baseline="0" dirty="0" err="1">
                <a:solidFill>
                  <a:schemeClr val="tx1"/>
                </a:solidFill>
                <a:effectLst/>
                <a:latin typeface="+mn-lt"/>
                <a:ea typeface="+mn-ea"/>
                <a:cs typeface="+mn-cs"/>
              </a:rPr>
              <a:t>polyamorøst</a:t>
            </a:r>
            <a:r>
              <a:rPr lang="nb-NO" sz="1200" b="0" kern="1200" baseline="0" dirty="0">
                <a:solidFill>
                  <a:schemeClr val="tx1"/>
                </a:solidFill>
                <a:effectLst/>
                <a:latin typeface="+mn-lt"/>
                <a:ea typeface="+mn-ea"/>
                <a:cs typeface="+mn-cs"/>
              </a:rPr>
              <a:t> og var i en periode den mest kjente.</a:t>
            </a:r>
          </a:p>
          <a:p>
            <a:endParaRPr lang="nb-NO" sz="1200" b="0" kern="1200" baseline="0" dirty="0">
              <a:solidFill>
                <a:schemeClr val="tx1"/>
              </a:solidFill>
              <a:effectLst/>
              <a:latin typeface="+mn-lt"/>
              <a:ea typeface="+mn-ea"/>
              <a:cs typeface="+mn-cs"/>
            </a:endParaRPr>
          </a:p>
          <a:p>
            <a:pPr marL="171450" indent="-171450">
              <a:buFont typeface="Arial" charset="0"/>
              <a:buChar char="•"/>
            </a:pPr>
            <a:r>
              <a:rPr lang="nb-NO" sz="1200" b="0" kern="1200" baseline="0" dirty="0">
                <a:solidFill>
                  <a:schemeClr val="tx1"/>
                </a:solidFill>
                <a:effectLst/>
                <a:latin typeface="+mn-lt"/>
                <a:ea typeface="+mn-ea"/>
                <a:cs typeface="+mn-cs"/>
              </a:rPr>
              <a:t>Se mer stoff om </a:t>
            </a:r>
            <a:r>
              <a:rPr lang="nb-NO" sz="1200" b="0" kern="1200" baseline="0" dirty="0" err="1">
                <a:solidFill>
                  <a:schemeClr val="tx1"/>
                </a:solidFill>
                <a:effectLst/>
                <a:latin typeface="+mn-lt"/>
                <a:ea typeface="+mn-ea"/>
                <a:cs typeface="+mn-cs"/>
              </a:rPr>
              <a:t>polyamorøse</a:t>
            </a:r>
            <a:r>
              <a:rPr lang="nb-NO" sz="1200" b="0" kern="1200" baseline="0" dirty="0">
                <a:solidFill>
                  <a:schemeClr val="tx1"/>
                </a:solidFill>
                <a:effectLst/>
                <a:latin typeface="+mn-lt"/>
                <a:ea typeface="+mn-ea"/>
                <a:cs typeface="+mn-cs"/>
              </a:rPr>
              <a:t> forhold, og om organisasjonen </a:t>
            </a:r>
            <a:r>
              <a:rPr lang="nb-NO" sz="1200" b="0" kern="1200" baseline="0" dirty="0" err="1">
                <a:solidFill>
                  <a:schemeClr val="tx1"/>
                </a:solidFill>
                <a:effectLst/>
                <a:latin typeface="+mn-lt"/>
                <a:ea typeface="+mn-ea"/>
                <a:cs typeface="+mn-cs"/>
              </a:rPr>
              <a:t>PolyNorge</a:t>
            </a:r>
            <a:r>
              <a:rPr lang="nb-NO" sz="1200" b="0" kern="1200" baseline="0" dirty="0">
                <a:solidFill>
                  <a:schemeClr val="tx1"/>
                </a:solidFill>
                <a:effectLst/>
                <a:latin typeface="+mn-lt"/>
                <a:ea typeface="+mn-ea"/>
                <a:cs typeface="+mn-cs"/>
              </a:rPr>
              <a:t>, i </a:t>
            </a:r>
            <a:r>
              <a:rPr lang="nb-NO" sz="1200" b="0" kern="1200" baseline="0" dirty="0" err="1">
                <a:solidFill>
                  <a:schemeClr val="tx1"/>
                </a:solidFill>
                <a:effectLst/>
                <a:latin typeface="+mn-lt"/>
                <a:ea typeface="+mn-ea"/>
                <a:cs typeface="+mn-cs"/>
              </a:rPr>
              <a:t>lederkomentarene</a:t>
            </a:r>
            <a:r>
              <a:rPr lang="nb-NO" sz="1200" b="0" kern="1200" baseline="0" dirty="0">
                <a:solidFill>
                  <a:schemeClr val="tx1"/>
                </a:solidFill>
                <a:effectLst/>
                <a:latin typeface="+mn-lt"/>
                <a:ea typeface="+mn-ea"/>
                <a:cs typeface="+mn-cs"/>
              </a:rPr>
              <a:t> og på lysbildet «Verken antall eller kjønn» i </a:t>
            </a:r>
          </a:p>
          <a:p>
            <a:pPr marL="0" indent="0">
              <a:buFont typeface="Arial" charset="0"/>
              <a:buNone/>
            </a:pPr>
            <a:r>
              <a:rPr lang="nb-NO" sz="1200" b="0" kern="1200" baseline="0" dirty="0">
                <a:solidFill>
                  <a:schemeClr val="tx1"/>
                </a:solidFill>
                <a:effectLst/>
                <a:latin typeface="+mn-lt"/>
                <a:ea typeface="+mn-ea"/>
                <a:cs typeface="+mn-cs"/>
              </a:rPr>
              <a:t>Temamøte 1. Det ligger under menyen </a:t>
            </a:r>
            <a:r>
              <a:rPr lang="nb-NO" sz="1200" b="0" i="1" kern="1200" baseline="0" dirty="0">
                <a:solidFill>
                  <a:schemeClr val="tx1"/>
                </a:solidFill>
                <a:effectLst/>
                <a:latin typeface="+mn-lt"/>
                <a:ea typeface="+mn-ea"/>
                <a:cs typeface="+mn-cs"/>
              </a:rPr>
              <a:t>Undervisningsstoff</a:t>
            </a:r>
            <a:r>
              <a:rPr lang="nb-NO" sz="1200" b="0" kern="1200" baseline="0" dirty="0">
                <a:solidFill>
                  <a:schemeClr val="tx1"/>
                </a:solidFill>
                <a:effectLst/>
                <a:latin typeface="+mn-lt"/>
                <a:ea typeface="+mn-ea"/>
                <a:cs typeface="+mn-cs"/>
              </a:rPr>
              <a:t>  –&gt; </a:t>
            </a:r>
            <a:r>
              <a:rPr lang="nb-NO" sz="1200" b="0" i="1" kern="1200" baseline="0" dirty="0">
                <a:solidFill>
                  <a:schemeClr val="tx1"/>
                </a:solidFill>
                <a:effectLst/>
                <a:latin typeface="+mn-lt"/>
                <a:ea typeface="+mn-ea"/>
                <a:cs typeface="+mn-cs"/>
              </a:rPr>
              <a:t>Fem temamøter på 60-90 minutter. </a:t>
            </a:r>
            <a:r>
              <a:rPr lang="nb-NO" sz="1200" b="0" i="0" kern="1200" baseline="0" dirty="0">
                <a:solidFill>
                  <a:schemeClr val="tx1"/>
                </a:solidFill>
                <a:effectLst/>
                <a:latin typeface="+mn-lt"/>
                <a:ea typeface="+mn-ea"/>
                <a:cs typeface="+mn-cs"/>
              </a:rPr>
              <a:t>Der finner man bl.a. følgende link: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nb-NO" sz="1200" u="sng" kern="1200" dirty="0">
                <a:solidFill>
                  <a:schemeClr val="tx1"/>
                </a:solidFill>
                <a:effectLst/>
                <a:latin typeface="+mn-lt"/>
                <a:ea typeface="+mn-ea"/>
                <a:cs typeface="+mn-cs"/>
                <a:hlinkClick r:id="rId5"/>
              </a:rPr>
              <a:t>https://www.kk.no/livet/hanne-er-samboer-med-to-menn--i-tillegg-til-a-ha-en-kjaereste/70391815</a:t>
            </a:r>
            <a:endParaRPr lang="nb-NO" sz="1200" kern="1200" dirty="0">
              <a:solidFill>
                <a:schemeClr val="tx1"/>
              </a:solidFill>
              <a:effectLst/>
              <a:latin typeface="+mn-lt"/>
              <a:ea typeface="+mn-ea"/>
              <a:cs typeface="+mn-cs"/>
            </a:endParaRPr>
          </a:p>
          <a:p>
            <a:pPr marL="171450" indent="-171450">
              <a:buFont typeface="Arial" charset="0"/>
              <a:buChar char="•"/>
            </a:pPr>
            <a:endParaRPr lang="nb-NO" sz="1200" b="0" i="1" kern="1200" baseline="0" dirty="0">
              <a:solidFill>
                <a:schemeClr val="tx1"/>
              </a:solidFill>
              <a:effectLst/>
              <a:latin typeface="+mn-lt"/>
              <a:ea typeface="+mn-ea"/>
              <a:cs typeface="+mn-cs"/>
            </a:endParaRPr>
          </a:p>
          <a:p>
            <a:pPr marL="171450" indent="-171450">
              <a:buFont typeface="Arial" charset="0"/>
              <a:buChar char="•"/>
            </a:pPr>
            <a:endParaRPr lang="nb-NO" sz="1200" b="1" i="1"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5. Fertilitetsmarkedet – også kalt «barnemarkedet».</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Et internasjonalt og kommersielt marked hvor man handler med sæd og egg, donorer og surrogatmødre. Det er de siste årene blitt en milliardindustri. Stadig flere mener at det er etisk forsvarlig, ja, moralsk høyverdig, å bruke dette markedet for å få barn. Mange mener faktisk at denne</a:t>
            </a:r>
            <a:r>
              <a:rPr lang="nb-NO" sz="1200" kern="1200" baseline="0" dirty="0">
                <a:solidFill>
                  <a:schemeClr val="tx1"/>
                </a:solidFill>
                <a:effectLst/>
                <a:latin typeface="+mn-lt"/>
                <a:ea typeface="+mn-ea"/>
                <a:cs typeface="+mn-cs"/>
              </a:rPr>
              <a:t> måten å få barn på må likestilles med naturmetoden der barn er en frukt av en manns og en kvinnes kjærlighet og samliv.</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6. Ett eller flere politiske partier på Stortinget har programfestet:</a:t>
            </a:r>
            <a:endParaRPr lang="nb-NO" sz="1200" kern="1200" dirty="0">
              <a:solidFill>
                <a:schemeClr val="tx1"/>
              </a:solidFill>
              <a:effectLst/>
              <a:latin typeface="+mn-lt"/>
              <a:ea typeface="+mn-ea"/>
              <a:cs typeface="+mn-cs"/>
            </a:endParaRPr>
          </a:p>
          <a:p>
            <a:br>
              <a:rPr lang="nb-NO" sz="1200" b="1"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a) Eggdonasjon</a:t>
            </a:r>
            <a:r>
              <a:rPr lang="nb-NO" sz="1200" kern="1200" dirty="0">
                <a:solidFill>
                  <a:schemeClr val="tx1"/>
                </a:solidFill>
                <a:effectLst/>
                <a:latin typeface="+mn-lt"/>
                <a:ea typeface="+mn-ea"/>
                <a:cs typeface="+mn-cs"/>
              </a:rPr>
              <a:t>. Norsk lov i dag: Den som føder barnet, er barnets mor. Et flertall av partiene på Stortinget har programfestet at de vil endre lovene og tillate eggdonasjon. Se artikkel om temaet i menyen «Gode og viktige avisartikler» under hovedmenyen «Nyttige ressurser».</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b) «Dobbeldonasjon»</a:t>
            </a:r>
            <a:r>
              <a:rPr lang="nb-NO" sz="1200" kern="1200" dirty="0">
                <a:solidFill>
                  <a:schemeClr val="tx1"/>
                </a:solidFill>
                <a:effectLst/>
                <a:latin typeface="+mn-lt"/>
                <a:ea typeface="+mn-ea"/>
                <a:cs typeface="+mn-cs"/>
              </a:rPr>
              <a:t>. I dag: Egg </a:t>
            </a:r>
            <a:r>
              <a:rPr lang="nb-NO" sz="1200" b="1" i="1" kern="1200" dirty="0">
                <a:solidFill>
                  <a:schemeClr val="tx1"/>
                </a:solidFill>
                <a:effectLst/>
                <a:latin typeface="+mn-lt"/>
                <a:ea typeface="+mn-ea"/>
                <a:cs typeface="+mn-cs"/>
              </a:rPr>
              <a:t>eller </a:t>
            </a:r>
            <a:r>
              <a:rPr lang="nb-NO" sz="1200" kern="1200" dirty="0">
                <a:solidFill>
                  <a:schemeClr val="tx1"/>
                </a:solidFill>
                <a:effectLst/>
                <a:latin typeface="+mn-lt"/>
                <a:ea typeface="+mn-ea"/>
                <a:cs typeface="+mn-cs"/>
              </a:rPr>
              <a:t>sæd må være fra en av foreldrene. Venstre og Miljøpartiet De Grønne har programfestet at ufruktbare kvinner eller par må kunne få </a:t>
            </a:r>
            <a:r>
              <a:rPr lang="nb-NO" sz="1200" i="1" kern="1200" dirty="0">
                <a:solidFill>
                  <a:schemeClr val="tx1"/>
                </a:solidFill>
                <a:effectLst/>
                <a:latin typeface="+mn-lt"/>
                <a:ea typeface="+mn-ea"/>
                <a:cs typeface="+mn-cs"/>
              </a:rPr>
              <a:t>både </a:t>
            </a:r>
            <a:r>
              <a:rPr lang="nb-NO" sz="1200" kern="1200" dirty="0" err="1">
                <a:solidFill>
                  <a:schemeClr val="tx1"/>
                </a:solidFill>
                <a:effectLst/>
                <a:latin typeface="+mn-lt"/>
                <a:ea typeface="+mn-ea"/>
                <a:cs typeface="+mn-cs"/>
              </a:rPr>
              <a:t>donorsæd</a:t>
            </a:r>
            <a:r>
              <a:rPr lang="nb-NO" sz="1200" kern="1200" dirty="0">
                <a:solidFill>
                  <a:schemeClr val="tx1"/>
                </a:solidFill>
                <a:effectLst/>
                <a:latin typeface="+mn-lt"/>
                <a:ea typeface="+mn-ea"/>
                <a:cs typeface="+mn-cs"/>
              </a:rPr>
              <a:t> og donoregg for å få barn. Også for enslige? Med dobbeldonasjon er ingen av de voksne i slekt med barnet. </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c) Assistert befruktning for enslige kvinner</a:t>
            </a:r>
            <a:r>
              <a:rPr lang="nb-NO" sz="1200" kern="1200" dirty="0">
                <a:solidFill>
                  <a:schemeClr val="tx1"/>
                </a:solidFill>
                <a:effectLst/>
                <a:latin typeface="+mn-lt"/>
                <a:ea typeface="+mn-ea"/>
                <a:cs typeface="+mn-cs"/>
              </a:rPr>
              <a:t>. Programfestet av flere partier og har flertall i Stortinget. Barn blir ved en slik lovendring prinsipielt sett en rettighet for alle norske kvinner over 18 år.</a:t>
            </a:r>
          </a:p>
          <a:p>
            <a:br>
              <a:rPr lang="nb-NO" sz="1200"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d) Flere enn to juridiske foreldre. </a:t>
            </a:r>
            <a:r>
              <a:rPr lang="nb-NO" sz="1200" kern="1200" dirty="0">
                <a:solidFill>
                  <a:schemeClr val="tx1"/>
                </a:solidFill>
                <a:effectLst/>
                <a:latin typeface="+mn-lt"/>
                <a:ea typeface="+mn-ea"/>
                <a:cs typeface="+mn-cs"/>
              </a:rPr>
              <a:t>Flere partier på Stortinget er positive til en lovendring der barn kan ha tre eller flere juridiske foreldre. Hva som blir konsekvensene av dette på lang sikt, er vanskelig å</a:t>
            </a:r>
            <a:r>
              <a:rPr lang="nb-NO" sz="1200" kern="1200" baseline="0" dirty="0">
                <a:solidFill>
                  <a:schemeClr val="tx1"/>
                </a:solidFill>
                <a:effectLst/>
                <a:latin typeface="+mn-lt"/>
                <a:ea typeface="+mn-ea"/>
                <a:cs typeface="+mn-cs"/>
              </a:rPr>
              <a:t> si.</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e) Surrogati. </a:t>
            </a:r>
            <a:r>
              <a:rPr lang="nb-NO" sz="1200" kern="1200" dirty="0">
                <a:solidFill>
                  <a:schemeClr val="tx1"/>
                </a:solidFill>
                <a:effectLst/>
                <a:latin typeface="+mn-lt"/>
                <a:ea typeface="+mn-ea"/>
                <a:cs typeface="+mn-cs"/>
              </a:rPr>
              <a:t>Venstre har programfestet såkalt altruistisk </a:t>
            </a:r>
            <a:r>
              <a:rPr lang="nb-NO" sz="1200" kern="1200" dirty="0" err="1">
                <a:solidFill>
                  <a:schemeClr val="tx1"/>
                </a:solidFill>
                <a:effectLst/>
                <a:latin typeface="+mn-lt"/>
                <a:ea typeface="+mn-ea"/>
                <a:cs typeface="+mn-cs"/>
              </a:rPr>
              <a:t>surrogati</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dvs</a:t>
            </a:r>
            <a:r>
              <a:rPr lang="nb-NO" sz="1200" kern="1200" dirty="0">
                <a:solidFill>
                  <a:schemeClr val="tx1"/>
                </a:solidFill>
                <a:effectLst/>
                <a:latin typeface="+mn-lt"/>
                <a:ea typeface="+mn-ea"/>
                <a:cs typeface="+mn-cs"/>
              </a:rPr>
              <a:t> at en kvinne bærer fram barnet uten at hun får betaling for det). Foreningen FRI er enig.</a:t>
            </a:r>
          </a:p>
          <a:p>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f) Et tredje kjønn. </a:t>
            </a:r>
            <a:r>
              <a:rPr lang="nb-NO" sz="1200" kern="1200" dirty="0">
                <a:solidFill>
                  <a:schemeClr val="tx1"/>
                </a:solidFill>
                <a:effectLst/>
                <a:latin typeface="+mn-lt"/>
                <a:ea typeface="+mn-ea"/>
                <a:cs typeface="+mn-cs"/>
              </a:rPr>
              <a:t>Flere partier positive til at Norge skal innføre et såkalt «tredje kjønn». Hva det innebærer finner man bl.a. mer om her: </a:t>
            </a:r>
            <a:r>
              <a:rPr lang="nb-NO" sz="1200" u="sng" kern="1200" dirty="0">
                <a:solidFill>
                  <a:schemeClr val="tx1"/>
                </a:solidFill>
                <a:effectLst/>
                <a:latin typeface="+mn-lt"/>
                <a:ea typeface="+mn-ea"/>
                <a:cs typeface="+mn-cs"/>
                <a:hlinkClick r:id="rId6"/>
              </a:rPr>
              <a:t>https://www.nrk.no/norge/arbeiderpartiet-apner-for-hen-1.13361788</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Et tredje kjønn vil trolig medføre at ordet «hen» som erstatning for han/hun vil bli mer vanlig og gå inn i det norske språket. </a:t>
            </a:r>
            <a:r>
              <a:rPr lang="nb-NO" sz="1200" u="sng" kern="1200" dirty="0">
                <a:solidFill>
                  <a:schemeClr val="tx1"/>
                </a:solidFill>
                <a:effectLst/>
                <a:latin typeface="+mn-lt"/>
                <a:ea typeface="+mn-ea"/>
                <a:cs typeface="+mn-cs"/>
                <a:hlinkClick r:id="rId7"/>
              </a:rPr>
              <a:t>https://www.aftenposten.no/viten/i/pAm6/Bor-vi-begynne-a-si-hen-i-tillegg-til-hun-og-han-ogsa-i-Norge</a:t>
            </a:r>
            <a:endParaRPr lang="nb-NO" sz="1200" kern="1200" dirty="0">
              <a:solidFill>
                <a:schemeClr val="tx1"/>
              </a:solidFill>
              <a:effectLst/>
              <a:latin typeface="+mn-lt"/>
              <a:ea typeface="+mn-ea"/>
              <a:cs typeface="+mn-cs"/>
            </a:endParaRPr>
          </a:p>
          <a:p>
            <a:pPr marL="171450" indent="-171450">
              <a:buFontTx/>
              <a:buChar char="-"/>
            </a:pP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2</a:t>
            </a:fld>
            <a:endParaRPr lang="nb-NO"/>
          </a:p>
        </p:txBody>
      </p:sp>
    </p:spTree>
    <p:extLst>
      <p:ext uri="{BB962C8B-B14F-4D97-AF65-F5344CB8AC3E}">
        <p14:creationId xmlns:p14="http://schemas.microsoft.com/office/powerpoint/2010/main" val="3598471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a:t>TIPS OG MOMENTER TIL TALEREN</a:t>
            </a:r>
          </a:p>
          <a:p>
            <a:endParaRPr lang="nb-NO" dirty="0">
              <a:cs typeface="Arial" panose="020B0604020202020204" pitchFamily="34" charset="0"/>
            </a:endParaRPr>
          </a:p>
          <a:p>
            <a:r>
              <a:rPr lang="nb-NO" dirty="0">
                <a:cs typeface="Arial" panose="020B0604020202020204" pitchFamily="34" charset="0"/>
              </a:rPr>
              <a:t>Taleren bør lese </a:t>
            </a:r>
            <a:r>
              <a:rPr lang="nb-NO" b="1" dirty="0">
                <a:cs typeface="Arial" panose="020B0604020202020204" pitchFamily="34" charset="0"/>
              </a:rPr>
              <a:t>kapittel 5 i Ekteskapserklæringen </a:t>
            </a:r>
            <a:r>
              <a:rPr lang="nb-NO" dirty="0">
                <a:cs typeface="Arial" panose="020B0604020202020204" pitchFamily="34" charset="0"/>
              </a:rPr>
              <a:t>grundig og bruke stoff</a:t>
            </a:r>
            <a:r>
              <a:rPr lang="nb-NO" baseline="0" dirty="0">
                <a:cs typeface="Arial" panose="020B0604020202020204" pitchFamily="34" charset="0"/>
              </a:rPr>
              <a:t> derfra</a:t>
            </a:r>
            <a:r>
              <a:rPr lang="nb-NO" dirty="0">
                <a:cs typeface="Arial" panose="020B0604020202020204" pitchFamily="34" charset="0"/>
              </a:rPr>
              <a:t> i undervisningen. </a:t>
            </a:r>
          </a:p>
          <a:p>
            <a:endParaRPr lang="nb-NO" dirty="0">
              <a:cs typeface="Arial" panose="020B0604020202020204" pitchFamily="34" charset="0"/>
            </a:endParaRPr>
          </a:p>
          <a:p>
            <a:r>
              <a:rPr lang="nb-NO" dirty="0">
                <a:cs typeface="Arial" panose="020B0604020202020204" pitchFamily="34" charset="0"/>
              </a:rPr>
              <a:t>Flere av punktene</a:t>
            </a:r>
            <a:r>
              <a:rPr lang="nb-NO" baseline="0" dirty="0">
                <a:cs typeface="Arial" panose="020B0604020202020204" pitchFamily="34" charset="0"/>
              </a:rPr>
              <a:t> på lysbildet forutsetter at man henter stoff fra kapittel 5 i Ekteskapserklæringen. </a:t>
            </a:r>
          </a:p>
          <a:p>
            <a:r>
              <a:rPr lang="nb-NO" baseline="0" dirty="0">
                <a:cs typeface="Arial" panose="020B0604020202020204" pitchFamily="34" charset="0"/>
              </a:rPr>
              <a:t>Se også artikler om diskriminering under menyen «Nyttige ressurser» på www.Samlivsbanken.no.</a:t>
            </a:r>
            <a:endParaRPr lang="nb-NO" dirty="0">
              <a:cs typeface="Arial" panose="020B0604020202020204" pitchFamily="34" charset="0"/>
            </a:endParaRPr>
          </a:p>
          <a:p>
            <a:endParaRPr lang="nb-NO" dirty="0">
              <a:cs typeface="Arial" panose="020B0604020202020204" pitchFamily="34" charset="0"/>
            </a:endParaRPr>
          </a:p>
          <a:p>
            <a:r>
              <a:rPr lang="nb-NO" b="1" dirty="0">
                <a:cs typeface="Arial" panose="020B0604020202020204" pitchFamily="34" charset="0"/>
              </a:rPr>
              <a:t>DISKRIMINERER</a:t>
            </a:r>
            <a:r>
              <a:rPr lang="nb-NO" b="1" baseline="0" dirty="0">
                <a:cs typeface="Arial" panose="020B0604020202020204" pitchFamily="34" charset="0"/>
              </a:rPr>
              <a:t> VI</a:t>
            </a:r>
            <a:r>
              <a:rPr lang="nb-NO" dirty="0">
                <a:cs typeface="Arial" panose="020B0604020202020204" pitchFamily="34" charset="0"/>
              </a:rPr>
              <a:t>?</a:t>
            </a:r>
          </a:p>
          <a:p>
            <a:endParaRPr lang="nb-NO" dirty="0">
              <a:cs typeface="Arial" panose="020B0604020202020204" pitchFamily="34" charset="0"/>
            </a:endParaRPr>
          </a:p>
          <a:p>
            <a:pPr marL="0" indent="0">
              <a:buNone/>
            </a:pPr>
            <a:r>
              <a:rPr lang="nb-NO" b="0" dirty="0">
                <a:solidFill>
                  <a:srgbClr val="C00000"/>
                </a:solidFill>
                <a:cs typeface="Arial" panose="020B0604020202020204" pitchFamily="34" charset="0"/>
              </a:rPr>
              <a:t>Å skjelne mellom enkjønnet og tokjønnet samliv er en saklig og velbegrunnet differensiering. Det betyr at man tar biologien, barnet, FNs Barnekonvensjon og Bibelen på alvor.</a:t>
            </a:r>
          </a:p>
          <a:p>
            <a:pPr marL="0" indent="0">
              <a:buNone/>
            </a:pPr>
            <a:endParaRPr lang="nb-NO" b="0" dirty="0">
              <a:solidFill>
                <a:srgbClr val="C00000"/>
              </a:solidFill>
              <a:cs typeface="Arial" panose="020B0604020202020204" pitchFamily="34" charset="0"/>
            </a:endParaRPr>
          </a:p>
          <a:p>
            <a:r>
              <a:rPr lang="nb-NO" sz="1200" kern="1200" dirty="0">
                <a:solidFill>
                  <a:schemeClr val="tx1"/>
                </a:solidFill>
                <a:effectLst/>
                <a:latin typeface="+mn-lt"/>
                <a:ea typeface="+mn-ea"/>
                <a:cs typeface="+mn-cs"/>
              </a:rPr>
              <a:t>Å forskjellsbehandle ting og forhold som er ulike, behøver på ingen måte å være diskriminering. Saklig og velbegrunnet forskjellsbehandling på grunn av ulike forutsetninger og kvalifikasjoner, egenskaper og utgangspunkt skjer på mange arenaer og i ulike sammenhenger i samfunnet.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900" dirty="0">
              <a:latin typeface="Arial" panose="020B0604020202020204" pitchFamily="34" charset="0"/>
              <a:cs typeface="Arial" panose="020B0604020202020204" pitchFamily="34" charset="0"/>
            </a:endParaRPr>
          </a:p>
          <a:p>
            <a:r>
              <a:rPr lang="nb-NO" sz="1100" b="1" dirty="0">
                <a:latin typeface="Arial" panose="020B0604020202020204" pitchFamily="34" charset="0"/>
                <a:cs typeface="Arial" panose="020B0604020202020204" pitchFamily="34" charset="0"/>
              </a:rPr>
              <a:t>1. Grunnleggende forskjeller. </a:t>
            </a:r>
            <a:r>
              <a:rPr lang="nb-NO" sz="1100" b="0" dirty="0">
                <a:latin typeface="Arial" panose="020B0604020202020204" pitchFamily="34" charset="0"/>
                <a:cs typeface="Arial" panose="020B0604020202020204" pitchFamily="34" charset="0"/>
              </a:rPr>
              <a:t>Bruk</a:t>
            </a:r>
            <a:r>
              <a:rPr lang="nb-NO" sz="1100" b="0" baseline="0" dirty="0">
                <a:latin typeface="Arial" panose="020B0604020202020204" pitchFamily="34" charset="0"/>
                <a:cs typeface="Arial" panose="020B0604020202020204" pitchFamily="34" charset="0"/>
              </a:rPr>
              <a:t> stoffet i det første kulepunktet i kapittel 5 i Ekteskapserklæringen.</a:t>
            </a:r>
            <a:endParaRPr lang="nb-NO" sz="1100" b="0" dirty="0">
              <a:latin typeface="Arial" panose="020B0604020202020204" pitchFamily="34" charset="0"/>
              <a:cs typeface="Arial" panose="020B0604020202020204" pitchFamily="34" charset="0"/>
            </a:endParaRPr>
          </a:p>
          <a:p>
            <a:endParaRPr lang="nb-NO" sz="1100" dirty="0">
              <a:latin typeface="Arial" panose="020B0604020202020204" pitchFamily="34" charset="0"/>
              <a:cs typeface="Arial" panose="020B0604020202020204" pitchFamily="34" charset="0"/>
            </a:endParaRPr>
          </a:p>
          <a:p>
            <a:r>
              <a:rPr lang="nb-NO" sz="1100" b="1" dirty="0">
                <a:latin typeface="Arial" panose="020B0604020202020204" pitchFamily="34" charset="0"/>
                <a:cs typeface="Arial" panose="020B0604020202020204" pitchFamily="34" charset="0"/>
              </a:rPr>
              <a:t>2. Menneskerettighetene. </a:t>
            </a:r>
            <a:r>
              <a:rPr lang="nb-NO" sz="1100" b="0" dirty="0">
                <a:latin typeface="Arial" panose="020B0604020202020204" pitchFamily="34" charset="0"/>
                <a:cs typeface="Arial" panose="020B0604020202020204" pitchFamily="34" charset="0"/>
              </a:rPr>
              <a:t>Bruk</a:t>
            </a:r>
            <a:r>
              <a:rPr lang="nb-NO" sz="1100" b="0" baseline="0" dirty="0">
                <a:latin typeface="Arial" panose="020B0604020202020204" pitchFamily="34" charset="0"/>
                <a:cs typeface="Arial" panose="020B0604020202020204" pitchFamily="34" charset="0"/>
              </a:rPr>
              <a:t> stoffet i </a:t>
            </a:r>
            <a:r>
              <a:rPr lang="nb-NO" sz="1100" b="0" dirty="0">
                <a:latin typeface="Arial" panose="020B0604020202020204" pitchFamily="34" charset="0"/>
                <a:cs typeface="Arial" panose="020B0604020202020204" pitchFamily="34" charset="0"/>
              </a:rPr>
              <a:t>det andre kulepunktet i kapittel 5.</a:t>
            </a:r>
          </a:p>
          <a:p>
            <a:endParaRPr lang="nb-NO" sz="1100" dirty="0">
              <a:latin typeface="Arial" panose="020B0604020202020204" pitchFamily="34" charset="0"/>
              <a:cs typeface="Arial" panose="020B0604020202020204" pitchFamily="34" charset="0"/>
            </a:endParaRPr>
          </a:p>
          <a:p>
            <a:pPr marL="0" indent="0">
              <a:buNone/>
            </a:pPr>
            <a:r>
              <a:rPr lang="nb-NO" sz="1100" b="1" dirty="0">
                <a:latin typeface="Arial" panose="020B0604020202020204" pitchFamily="34" charset="0"/>
                <a:cs typeface="Arial" panose="020B0604020202020204" pitchFamily="34" charset="0"/>
              </a:rPr>
              <a:t>3. Barneperspektivet avslører. </a:t>
            </a:r>
            <a:r>
              <a:rPr lang="nb-NO" sz="1100" dirty="0">
                <a:latin typeface="Arial" panose="020B0604020202020204" pitchFamily="34" charset="0"/>
                <a:cs typeface="Arial" panose="020B0604020202020204" pitchFamily="34" charset="0"/>
              </a:rPr>
              <a:t>Bruk stoffet i det siste kulepunktet</a:t>
            </a:r>
            <a:r>
              <a:rPr lang="nb-NO" sz="1100" baseline="0" dirty="0">
                <a:latin typeface="Arial" panose="020B0604020202020204" pitchFamily="34" charset="0"/>
                <a:cs typeface="Arial" panose="020B0604020202020204" pitchFamily="34" charset="0"/>
              </a:rPr>
              <a:t> i kapittel 5 og finn flere momenter på ressursarkene </a:t>
            </a:r>
            <a:r>
              <a:rPr lang="nb-NO" sz="1100" dirty="0">
                <a:latin typeface="Arial" panose="020B0604020202020204" pitchFamily="34" charset="0"/>
                <a:cs typeface="Arial" panose="020B0604020202020204" pitchFamily="34" charset="0"/>
              </a:rPr>
              <a:t>«Voksenperspektiv eller Barneperspektiv?»</a:t>
            </a:r>
            <a:r>
              <a:rPr lang="nb-NO" sz="1100" baseline="0" dirty="0">
                <a:latin typeface="Arial" panose="020B0604020202020204" pitchFamily="34" charset="0"/>
                <a:cs typeface="Arial" panose="020B0604020202020204" pitchFamily="34" charset="0"/>
              </a:rPr>
              <a:t> og «Barneperspektivet» under menyen </a:t>
            </a:r>
            <a:r>
              <a:rPr lang="nb-NO" sz="1100" i="1" baseline="0" dirty="0">
                <a:latin typeface="Arial" panose="020B0604020202020204" pitchFamily="34" charset="0"/>
                <a:cs typeface="Arial" panose="020B0604020202020204" pitchFamily="34" charset="0"/>
              </a:rPr>
              <a:t>Nyttige ressurser / Helsides ressursark i 4 farger </a:t>
            </a:r>
            <a:r>
              <a:rPr lang="nb-NO" sz="1100" baseline="0" dirty="0">
                <a:latin typeface="Arial" panose="020B0604020202020204" pitchFamily="34" charset="0"/>
                <a:cs typeface="Arial" panose="020B0604020202020204" pitchFamily="34" charset="0"/>
              </a:rPr>
              <a:t>på www.Samlivsbanken.no.</a:t>
            </a:r>
            <a:endParaRPr lang="nb-NO" sz="1100" dirty="0">
              <a:latin typeface="Arial" panose="020B0604020202020204" pitchFamily="34" charset="0"/>
              <a:cs typeface="Arial" panose="020B0604020202020204" pitchFamily="34" charset="0"/>
            </a:endParaRPr>
          </a:p>
          <a:p>
            <a:pPr defTabSz="879378">
              <a:defRPr/>
            </a:pPr>
            <a:endParaRPr lang="nb-NO" dirty="0">
              <a:latin typeface="Arial" panose="020B0604020202020204" pitchFamily="34" charset="0"/>
              <a:cs typeface="Arial" panose="020B0604020202020204" pitchFamily="34" charset="0"/>
            </a:endParaRPr>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3</a:t>
            </a:fld>
            <a:endParaRPr lang="nb-NO"/>
          </a:p>
        </p:txBody>
      </p:sp>
    </p:spTree>
    <p:extLst>
      <p:ext uri="{BB962C8B-B14F-4D97-AF65-F5344CB8AC3E}">
        <p14:creationId xmlns:p14="http://schemas.microsoft.com/office/powerpoint/2010/main" val="1475539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a:t>TIPS OG MOMENTER TIL TALEREN</a:t>
            </a:r>
          </a:p>
          <a:p>
            <a:pPr marL="0" marR="0" indent="0" algn="l" defTabSz="914400" rtl="0" eaLnBrk="1" fontAlgn="auto" latinLnBrk="0" hangingPunct="1">
              <a:lnSpc>
                <a:spcPct val="100000"/>
              </a:lnSpc>
              <a:spcBef>
                <a:spcPts val="0"/>
              </a:spcBef>
              <a:spcAft>
                <a:spcPts val="0"/>
              </a:spcAft>
              <a:buClrTx/>
              <a:buSzTx/>
              <a:buFontTx/>
              <a:buNone/>
              <a:tabLst/>
              <a:defRPr/>
            </a:pPr>
            <a:endParaRPr lang="nb-NO" b="1" dirty="0">
              <a:latin typeface="Maiandra GD" pitchFamily="34"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b="0" dirty="0">
                <a:latin typeface="Maiandra GD" pitchFamily="34" charset="0"/>
                <a:cs typeface="Arial" charset="0"/>
              </a:rPr>
              <a:t>Dette lysbildet utdyper bl.a. kulepunkt</a:t>
            </a:r>
            <a:r>
              <a:rPr lang="nb-NO" b="0" baseline="0" dirty="0">
                <a:latin typeface="Maiandra GD" pitchFamily="34" charset="0"/>
                <a:cs typeface="Arial" charset="0"/>
              </a:rPr>
              <a:t> 3 i kapittel 6 av Ekteskapserklæringen.</a:t>
            </a:r>
          </a:p>
          <a:p>
            <a:pPr marL="0" marR="0" indent="0" algn="l" defTabSz="914400" rtl="0" eaLnBrk="1" fontAlgn="auto" latinLnBrk="0" hangingPunct="1">
              <a:lnSpc>
                <a:spcPct val="100000"/>
              </a:lnSpc>
              <a:spcBef>
                <a:spcPts val="0"/>
              </a:spcBef>
              <a:spcAft>
                <a:spcPts val="0"/>
              </a:spcAft>
              <a:buClrTx/>
              <a:buSzTx/>
              <a:buFontTx/>
              <a:buNone/>
              <a:tabLst/>
              <a:defRPr/>
            </a:pPr>
            <a:endParaRPr lang="nb-NO" b="1" dirty="0">
              <a:latin typeface="Maiandra GD" pitchFamily="34"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b="1" dirty="0">
                <a:latin typeface="Maiandra GD" pitchFamily="34" charset="0"/>
                <a:cs typeface="Arial" charset="0"/>
              </a:rPr>
              <a:t>■ Etisk relativisme. </a:t>
            </a:r>
            <a:r>
              <a:rPr lang="nb-NO" dirty="0">
                <a:latin typeface="Arial" panose="020B0604020202020204" pitchFamily="34" charset="0"/>
                <a:cs typeface="Arial" panose="020B0604020202020204" pitchFamily="34" charset="0"/>
              </a:rPr>
              <a:t>Er det frivillig, er alt greit. Har du lyst, har du lov.</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latin typeface="Arial" panose="020B0604020202020204" pitchFamily="34" charset="0"/>
              <a:cs typeface="Arial" panose="020B0604020202020204" pitchFamily="34" charset="0"/>
            </a:endParaRPr>
          </a:p>
          <a:p>
            <a:r>
              <a:rPr lang="nb-NO" dirty="0">
                <a:latin typeface="Arial" panose="020B0604020202020204" pitchFamily="34" charset="0"/>
                <a:cs typeface="Arial" panose="020B0604020202020204" pitchFamily="34" charset="0"/>
              </a:rPr>
              <a:t>Etikk fra Kardemommeloven: </a:t>
            </a:r>
            <a:r>
              <a:rPr lang="nb-NO" i="1" dirty="0">
                <a:latin typeface="Arial" panose="020B0604020202020204" pitchFamily="34" charset="0"/>
                <a:cs typeface="Arial" panose="020B0604020202020204" pitchFamily="34" charset="0"/>
              </a:rPr>
              <a:t>«Man skal ikke plage andre, man skal være grei og snill, og for øvrig kan man gjøre hva man vil.» </a:t>
            </a:r>
          </a:p>
          <a:p>
            <a:pPr marL="274806" indent="-274806">
              <a:buFontTx/>
              <a:buChar char="-"/>
            </a:pPr>
            <a:endParaRPr lang="nb-NO" sz="1000" dirty="0">
              <a:latin typeface="Arial" panose="020B0604020202020204" pitchFamily="34" charset="0"/>
              <a:cs typeface="Arial" panose="020B0604020202020204" pitchFamily="34" charset="0"/>
            </a:endParaRPr>
          </a:p>
          <a:p>
            <a:r>
              <a:rPr lang="nb-NO" sz="1000" b="1" dirty="0">
                <a:latin typeface="Maiandra GD" pitchFamily="34" charset="0"/>
                <a:cs typeface="Arial" charset="0"/>
              </a:rPr>
              <a:t>■ </a:t>
            </a:r>
            <a:r>
              <a:rPr lang="nb-NO" sz="1000" b="1" dirty="0">
                <a:latin typeface="Arial" panose="020B0604020202020204" pitchFamily="34" charset="0"/>
                <a:cs typeface="Arial" panose="020B0604020202020204" pitchFamily="34" charset="0"/>
              </a:rPr>
              <a:t>Ungdommer i puberteten </a:t>
            </a:r>
            <a:r>
              <a:rPr lang="nb-NO" sz="1000" dirty="0">
                <a:latin typeface="Arial" panose="020B0604020202020204" pitchFamily="34" charset="0"/>
                <a:cs typeface="Arial" panose="020B0604020202020204" pitchFamily="34" charset="0"/>
              </a:rPr>
              <a:t>er utsatte og sårbare. </a:t>
            </a:r>
          </a:p>
          <a:p>
            <a:r>
              <a:rPr lang="nb-NO" sz="1000" dirty="0">
                <a:latin typeface="Arial" panose="020B0604020202020204" pitchFamily="34" charset="0"/>
                <a:cs typeface="Arial" panose="020B0604020202020204" pitchFamily="34" charset="0"/>
              </a:rPr>
              <a:t>Minimal hjelp fra skole, samfunn og ungdomskulturen,</a:t>
            </a:r>
            <a:r>
              <a:rPr lang="nb-NO" sz="1000" baseline="0" dirty="0">
                <a:latin typeface="Arial" panose="020B0604020202020204" pitchFamily="34" charset="0"/>
                <a:cs typeface="Arial" panose="020B0604020202020204" pitchFamily="34" charset="0"/>
              </a:rPr>
              <a:t> ofte tvert imot.</a:t>
            </a:r>
            <a:r>
              <a:rPr lang="nb-NO" sz="1000" dirty="0">
                <a:latin typeface="Arial" panose="020B0604020202020204" pitchFamily="34" charset="0"/>
                <a:cs typeface="Arial" panose="020B0604020202020204" pitchFamily="34" charset="0"/>
              </a:rPr>
              <a:t> Familien og menigheten blir stadig viktigere. En</a:t>
            </a:r>
            <a:r>
              <a:rPr lang="nb-NO" sz="1000" baseline="0" dirty="0">
                <a:latin typeface="Arial" panose="020B0604020202020204" pitchFamily="34" charset="0"/>
                <a:cs typeface="Arial" panose="020B0604020202020204" pitchFamily="34" charset="0"/>
              </a:rPr>
              <a:t> viktig oppgave for kristne fellesskap i årene framover blir å gi foreldrene veiledning, redskaper og frimodighet til å kommunisere tydelig og intelligent med sine barn om disse temaene.</a:t>
            </a:r>
            <a:endParaRPr lang="nb-NO" sz="1000" dirty="0">
              <a:latin typeface="Arial" panose="020B0604020202020204" pitchFamily="34" charset="0"/>
              <a:cs typeface="Arial" panose="020B0604020202020204" pitchFamily="34" charset="0"/>
            </a:endParaRPr>
          </a:p>
          <a:p>
            <a:endParaRPr lang="nb-NO" sz="1000" dirty="0">
              <a:latin typeface="Arial" panose="020B0604020202020204" pitchFamily="34" charset="0"/>
              <a:cs typeface="Arial" panose="020B0604020202020204" pitchFamily="34" charset="0"/>
            </a:endParaRPr>
          </a:p>
          <a:p>
            <a:r>
              <a:rPr lang="nb-NO" sz="1000" b="1" dirty="0">
                <a:latin typeface="Maiandra GD" pitchFamily="34" charset="0"/>
                <a:cs typeface="Arial" charset="0"/>
              </a:rPr>
              <a:t>■ </a:t>
            </a:r>
            <a:r>
              <a:rPr lang="nb-NO" sz="1000" b="1" dirty="0">
                <a:latin typeface="Arial" panose="020B0604020202020204" pitchFamily="34" charset="0"/>
                <a:cs typeface="Arial" panose="020B0604020202020204" pitchFamily="34" charset="0"/>
              </a:rPr>
              <a:t>Endring av juridisk kjønn. </a:t>
            </a:r>
          </a:p>
          <a:p>
            <a:r>
              <a:rPr lang="nb-NO" sz="1000" dirty="0">
                <a:latin typeface="Arial" panose="020B0604020202020204" pitchFamily="34" charset="0"/>
                <a:cs typeface="Arial" panose="020B0604020202020204" pitchFamily="34" charset="0"/>
              </a:rPr>
              <a:t>Alle barn og unge får et nytt livsprosjekt,</a:t>
            </a:r>
            <a:r>
              <a:rPr lang="nb-NO" sz="1000" baseline="0" dirty="0">
                <a:latin typeface="Arial" panose="020B0604020202020204" pitchFamily="34" charset="0"/>
                <a:cs typeface="Arial" panose="020B0604020202020204" pitchFamily="34" charset="0"/>
              </a:rPr>
              <a:t> ikke minst </a:t>
            </a:r>
            <a:r>
              <a:rPr lang="nb-NO" sz="1000" dirty="0">
                <a:latin typeface="Arial" panose="020B0604020202020204" pitchFamily="34" charset="0"/>
                <a:cs typeface="Arial" panose="020B0604020202020204" pitchFamily="34" charset="0"/>
              </a:rPr>
              <a:t>usikre og forvirrede barn og unge: Er jeg egentlig en gutt, eller kanskje jeg er ei jente? </a:t>
            </a:r>
          </a:p>
          <a:p>
            <a:endParaRPr lang="nb-NO" sz="1000" dirty="0">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Les mer på ressursarket:</a:t>
            </a:r>
            <a:r>
              <a:rPr lang="nb-NO" sz="1000" baseline="0" dirty="0">
                <a:latin typeface="Arial" panose="020B0604020202020204" pitchFamily="34" charset="0"/>
                <a:cs typeface="Arial" panose="020B0604020202020204" pitchFamily="34" charset="0"/>
              </a:rPr>
              <a:t> «Vidunderlige nye Norge: Der menn føder barn» og på lysbildet «Endring av juridisk kjønn» i Temamøte 2</a:t>
            </a:r>
            <a:r>
              <a:rPr lang="nb-NO" sz="1000" dirty="0">
                <a:latin typeface="Arial" panose="020B0604020202020204" pitchFamily="34" charset="0"/>
                <a:cs typeface="Arial" panose="020B0604020202020204" pitchFamily="34" charset="0"/>
              </a:rPr>
              <a:t>.</a:t>
            </a:r>
          </a:p>
          <a:p>
            <a:pPr marL="274806" indent="-274806">
              <a:buFontTx/>
              <a:buChar char="-"/>
            </a:pPr>
            <a:endParaRPr lang="nb-NO" sz="80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800" b="1" dirty="0">
                <a:latin typeface="Maiandra GD" pitchFamily="34" charset="0"/>
                <a:cs typeface="Arial" charset="0"/>
              </a:rPr>
              <a:t>■ </a:t>
            </a:r>
            <a:r>
              <a:rPr lang="nb-NO" sz="800" b="1" dirty="0">
                <a:latin typeface="Arial" panose="020B0604020202020204" pitchFamily="34" charset="0"/>
                <a:cs typeface="Arial" panose="020B0604020202020204" pitchFamily="34" charset="0"/>
              </a:rPr>
              <a:t>Svært få rammer</a:t>
            </a:r>
            <a:r>
              <a:rPr lang="nb-NO" sz="800" dirty="0">
                <a:latin typeface="Arial" panose="020B0604020202020204" pitchFamily="34" charset="0"/>
                <a:cs typeface="Arial" panose="020B0604020202020204" pitchFamily="34" charset="0"/>
              </a:rPr>
              <a:t>, idealer, forventninger og normer for hva som er ansvarlig seksualitet og samliv. Ingen «sosiale scripts». Grenseløs frihet og en relativistisk etikk – helt ned i barnehagen. Alle muligheter er potensielt åpne for alle. Ressurssvake barn, unge og familier vil trolig bli de største taperne </a:t>
            </a:r>
            <a:r>
              <a:rPr lang="nb-NO" sz="800" baseline="0" dirty="0">
                <a:latin typeface="Arial" panose="020B0604020202020204" pitchFamily="34" charset="0"/>
                <a:cs typeface="Arial" panose="020B0604020202020204" pitchFamily="34" charset="0"/>
              </a:rPr>
              <a:t>i dette dramatiske samfunnseksperimentet med barn i hovedrollen. </a:t>
            </a:r>
            <a:br>
              <a:rPr lang="nb-NO" sz="800" dirty="0">
                <a:latin typeface="Arial" panose="020B0604020202020204" pitchFamily="34" charset="0"/>
                <a:cs typeface="Arial" panose="020B0604020202020204" pitchFamily="34" charset="0"/>
              </a:rPr>
            </a:br>
            <a:endParaRPr lang="nb-NO" sz="800" dirty="0">
              <a:latin typeface="Arial" panose="020B0604020202020204" pitchFamily="34" charset="0"/>
              <a:cs typeface="Arial" panose="020B0604020202020204" pitchFamily="34" charset="0"/>
            </a:endParaRPr>
          </a:p>
          <a:p>
            <a:r>
              <a:rPr lang="nb-NO" b="1" dirty="0">
                <a:latin typeface="Maiandra GD" pitchFamily="34" charset="0"/>
                <a:cs typeface="Arial" charset="0"/>
              </a:rPr>
              <a:t>■ </a:t>
            </a:r>
            <a:r>
              <a:rPr lang="nb-NO" b="1" dirty="0">
                <a:latin typeface="Arial" panose="020B0604020202020204" pitchFamily="34" charset="0"/>
                <a:cs typeface="Arial" panose="020B0604020202020204" pitchFamily="34" charset="0"/>
              </a:rPr>
              <a:t>Resultat</a:t>
            </a:r>
            <a:r>
              <a:rPr lang="nb-NO" dirty="0">
                <a:latin typeface="Arial" panose="020B0604020202020204" pitchFamily="34" charset="0"/>
                <a:cs typeface="Arial" panose="020B0604020202020204" pitchFamily="34" charset="0"/>
              </a:rPr>
              <a:t>: Det er stor sannsynlighet for at mange unge vil på problemer med kjønnsforvirring, identitet, selvbilde, seksualitet, relasjoner m.m. </a:t>
            </a:r>
          </a:p>
          <a:p>
            <a:endParaRPr lang="nb-NO" sz="100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000" b="1" dirty="0">
                <a:latin typeface="Maiandra GD" pitchFamily="34" charset="0"/>
                <a:cs typeface="Arial" charset="0"/>
              </a:rPr>
              <a:t>■ Lykkeligere?</a:t>
            </a:r>
            <a:r>
              <a:rPr lang="nb-NO" sz="1000" b="1" baseline="0" dirty="0">
                <a:latin typeface="Maiandra GD" pitchFamily="34" charset="0"/>
                <a:cs typeface="Arial" charset="0"/>
              </a:rPr>
              <a:t> </a:t>
            </a:r>
            <a:r>
              <a:rPr lang="nb-NO" sz="1000" dirty="0">
                <a:latin typeface="Arial" panose="020B0604020202020204" pitchFamily="34" charset="0"/>
                <a:cs typeface="Arial" panose="020B0604020202020204" pitchFamily="34" charset="0"/>
              </a:rPr>
              <a:t>Vil den radikale kjønnsideologien føre til lykkeligere, mer harmoniske mennesker og mer stabile relasjoner? Kort sagt: Vil den føre til et bedre samfunn å vokse opp i? Mye tyder vel heller på at den radikale kjønnsideologien vil føre til det motsatte?</a:t>
            </a:r>
            <a:endParaRPr lang="nb-NO" sz="1000" dirty="0"/>
          </a:p>
          <a:p>
            <a:endParaRPr lang="nb-NO" sz="1000" dirty="0">
              <a:latin typeface="Arial" panose="020B0604020202020204" pitchFamily="34" charset="0"/>
              <a:cs typeface="Arial" panose="020B0604020202020204" pitchFamily="34" charset="0"/>
            </a:endParaRPr>
          </a:p>
          <a:p>
            <a:r>
              <a:rPr lang="nb-NO" b="1" dirty="0">
                <a:latin typeface="Maiandra GD" pitchFamily="34" charset="0"/>
                <a:cs typeface="Arial" charset="0"/>
              </a:rPr>
              <a:t>■ Det kan koste. </a:t>
            </a:r>
            <a:r>
              <a:rPr lang="nb-NO" b="0" dirty="0">
                <a:latin typeface="Maiandra GD" pitchFamily="34" charset="0"/>
                <a:cs typeface="Arial" charset="0"/>
              </a:rPr>
              <a:t>Våre barn og barnebarn blir utsatt for en m</a:t>
            </a:r>
            <a:r>
              <a:rPr lang="nb-NO" dirty="0">
                <a:latin typeface="Arial" panose="020B0604020202020204" pitchFamily="34" charset="0"/>
                <a:cs typeface="Arial" panose="020B0604020202020204" pitchFamily="34" charset="0"/>
              </a:rPr>
              <a:t>assiv og ensrettet påvirkning angående kjønn, sex og familie helt fra barnehagen av. Både for barn, ungdom og voksne kan det koste mye å stå for bibelske verdier. Derfor trengs det desto mer forkynnelse og undervisning</a:t>
            </a:r>
            <a:r>
              <a:rPr lang="nb-NO" baseline="0" dirty="0">
                <a:latin typeface="Arial" panose="020B0604020202020204" pitchFamily="34" charset="0"/>
                <a:cs typeface="Arial" panose="020B0604020202020204" pitchFamily="34" charset="0"/>
              </a:rPr>
              <a:t> om disse temaene. Taushet er ingen løsning. Tvert imot.</a:t>
            </a:r>
            <a:endParaRPr lang="nb-NO" dirty="0">
              <a:latin typeface="Arial" panose="020B0604020202020204" pitchFamily="34" charset="0"/>
              <a:cs typeface="Arial" panose="020B0604020202020204" pitchFamily="34" charset="0"/>
            </a:endParaRPr>
          </a:p>
          <a:p>
            <a:endParaRPr lang="nb-NO" dirty="0">
              <a:latin typeface="Arial" panose="020B060402020202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4</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3581632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TIPS OG MOMENTER TIL TALEREN</a:t>
            </a:r>
            <a:endParaRPr lang="nb-NO" sz="1200" kern="1200" dirty="0">
              <a:solidFill>
                <a:schemeClr val="tx1"/>
              </a:solidFill>
              <a:effectLst/>
              <a:latin typeface="+mn-lt"/>
              <a:ea typeface="+mn-ea"/>
              <a:cs typeface="+mn-cs"/>
            </a:endParaRPr>
          </a:p>
          <a:p>
            <a:endParaRPr lang="nb-NO" sz="1200" b="1"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Brendan </a:t>
            </a:r>
            <a:r>
              <a:rPr lang="nb-NO" sz="1200" b="1" kern="1200" dirty="0" err="1">
                <a:solidFill>
                  <a:schemeClr val="tx1"/>
                </a:solidFill>
                <a:effectLst/>
                <a:latin typeface="+mn-lt"/>
                <a:ea typeface="+mn-ea"/>
                <a:cs typeface="+mn-cs"/>
              </a:rPr>
              <a:t>Eich</a:t>
            </a:r>
            <a:r>
              <a:rPr lang="nb-NO" sz="1200" kern="1200" dirty="0">
                <a:solidFill>
                  <a:schemeClr val="tx1"/>
                </a:solidFill>
                <a:effectLst/>
                <a:latin typeface="+mn-lt"/>
                <a:ea typeface="+mn-ea"/>
                <a:cs typeface="+mn-cs"/>
              </a:rPr>
              <a:t>:</a:t>
            </a:r>
          </a:p>
          <a:p>
            <a:r>
              <a:rPr lang="nb-NO" sz="1200" kern="1200" dirty="0">
                <a:solidFill>
                  <a:schemeClr val="tx1"/>
                </a:solidFill>
                <a:effectLst/>
                <a:latin typeface="+mn-lt"/>
                <a:ea typeface="+mn-ea"/>
                <a:cs typeface="+mn-cs"/>
              </a:rPr>
              <a:t>Oppsigelsen av Brendan </a:t>
            </a:r>
            <a:r>
              <a:rPr lang="nb-NO" sz="1200" kern="1200" dirty="0" err="1">
                <a:solidFill>
                  <a:schemeClr val="tx1"/>
                </a:solidFill>
                <a:effectLst/>
                <a:latin typeface="+mn-lt"/>
                <a:ea typeface="+mn-ea"/>
                <a:cs typeface="+mn-cs"/>
              </a:rPr>
              <a:t>Eich</a:t>
            </a:r>
            <a:r>
              <a:rPr lang="nb-NO" sz="1200" kern="1200" dirty="0">
                <a:solidFill>
                  <a:schemeClr val="tx1"/>
                </a:solidFill>
                <a:effectLst/>
                <a:latin typeface="+mn-lt"/>
                <a:ea typeface="+mn-ea"/>
                <a:cs typeface="+mn-cs"/>
              </a:rPr>
              <a:t> er et kjent i USA på hva det kan koste å være «politisk ukorrekt» på dette feltet. Det er et av mange eksempler som illustrerer totalitære og lite sympatiske trekk ved den nye kjønns- og samlivsideologien.</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Begrunnelsen fra styret i bedriften var at </a:t>
            </a:r>
            <a:r>
              <a:rPr lang="nb-NO" sz="1200" kern="1200" dirty="0" err="1">
                <a:solidFill>
                  <a:schemeClr val="tx1"/>
                </a:solidFill>
                <a:effectLst/>
                <a:latin typeface="+mn-lt"/>
                <a:ea typeface="+mn-ea"/>
                <a:cs typeface="+mn-cs"/>
              </a:rPr>
              <a:t>Eich</a:t>
            </a:r>
            <a:r>
              <a:rPr lang="nb-NO" sz="1200" kern="1200" dirty="0">
                <a:solidFill>
                  <a:schemeClr val="tx1"/>
                </a:solidFill>
                <a:effectLst/>
                <a:latin typeface="+mn-lt"/>
                <a:ea typeface="+mn-ea"/>
                <a:cs typeface="+mn-cs"/>
              </a:rPr>
              <a:t> hadde skadet bedriftens omdømme, og at </a:t>
            </a:r>
            <a:r>
              <a:rPr lang="nb-NO" sz="1200" kern="1200" dirty="0" err="1">
                <a:solidFill>
                  <a:schemeClr val="tx1"/>
                </a:solidFill>
                <a:effectLst/>
                <a:latin typeface="+mn-lt"/>
                <a:ea typeface="+mn-ea"/>
                <a:cs typeface="+mn-cs"/>
              </a:rPr>
              <a:t>Firefox</a:t>
            </a:r>
            <a:r>
              <a:rPr lang="nb-NO" sz="1200" kern="1200" dirty="0">
                <a:solidFill>
                  <a:schemeClr val="tx1"/>
                </a:solidFill>
                <a:effectLst/>
                <a:latin typeface="+mn-lt"/>
                <a:ea typeface="+mn-ea"/>
                <a:cs typeface="+mn-cs"/>
              </a:rPr>
              <a:t> ikke kunne ha en leder med en slik profil.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Oppsigelsen av Brendan </a:t>
            </a:r>
            <a:r>
              <a:rPr lang="nb-NO" sz="1200" kern="1200" dirty="0" err="1">
                <a:solidFill>
                  <a:schemeClr val="tx1"/>
                </a:solidFill>
                <a:effectLst/>
                <a:latin typeface="+mn-lt"/>
                <a:ea typeface="+mn-ea"/>
                <a:cs typeface="+mn-cs"/>
              </a:rPr>
              <a:t>Eich</a:t>
            </a:r>
            <a:r>
              <a:rPr lang="nb-NO" sz="1200" kern="1200" dirty="0">
                <a:solidFill>
                  <a:schemeClr val="tx1"/>
                </a:solidFill>
                <a:effectLst/>
                <a:latin typeface="+mn-lt"/>
                <a:ea typeface="+mn-ea"/>
                <a:cs typeface="+mn-cs"/>
              </a:rPr>
              <a:t> er et eksempel på det den forrige paven, Benedikt XVI, kalte </a:t>
            </a:r>
            <a:r>
              <a:rPr lang="nb-NO" sz="1200" b="1" kern="1200" dirty="0">
                <a:solidFill>
                  <a:schemeClr val="tx1"/>
                </a:solidFill>
                <a:effectLst/>
                <a:latin typeface="+mn-lt"/>
                <a:ea typeface="+mn-ea"/>
                <a:cs typeface="+mn-cs"/>
              </a:rPr>
              <a:t>«relativismens diktatur»: </a:t>
            </a:r>
            <a:r>
              <a:rPr lang="nb-NO" sz="1200" kern="1200" dirty="0">
                <a:solidFill>
                  <a:schemeClr val="tx1"/>
                </a:solidFill>
                <a:effectLst/>
                <a:latin typeface="+mn-lt"/>
                <a:ea typeface="+mn-ea"/>
                <a:cs typeface="+mn-cs"/>
              </a:rPr>
              <a:t>Hvis du ikke er relativist og mener at alt er like bra, men tvert imot mener at det finnes absolutte sannheter, og at noe er bedre enn noe annet, kan du bli utsatt for totalitære holdninger og reaksjoner. Det er ikke usannsynlig at vi kommer til å oppleve mer av dette også i Norge.</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Det vil bli svært interessant (og spennende) å se hvordan den nye norske Likestillings- og diskrimineringsloven vil bli anvendt, og om Straffeloven</a:t>
            </a:r>
            <a:r>
              <a:rPr lang="nb-NO" sz="1200" kern="1200" baseline="0" dirty="0">
                <a:solidFill>
                  <a:schemeClr val="tx1"/>
                </a:solidFill>
                <a:effectLst/>
                <a:latin typeface="+mn-lt"/>
                <a:ea typeface="+mn-ea"/>
                <a:cs typeface="+mn-cs"/>
              </a:rPr>
              <a:t> vil bli skjerpet</a:t>
            </a:r>
            <a:r>
              <a:rPr lang="nb-NO" sz="1200" kern="1200" dirty="0">
                <a:solidFill>
                  <a:schemeClr val="tx1"/>
                </a:solidFill>
                <a:effectLst/>
                <a:latin typeface="+mn-lt"/>
                <a:ea typeface="+mn-ea"/>
                <a:cs typeface="+mn-cs"/>
              </a:rPr>
              <a:t>. Når norsker lover definerer det å «diskriminere, trakassere eller krenke» noen for deres </a:t>
            </a:r>
            <a:r>
              <a:rPr lang="nb-NO" sz="1200" i="1" kern="1200" dirty="0">
                <a:solidFill>
                  <a:schemeClr val="tx1"/>
                </a:solidFill>
                <a:effectLst/>
                <a:latin typeface="+mn-lt"/>
                <a:ea typeface="+mn-ea"/>
                <a:cs typeface="+mn-cs"/>
              </a:rPr>
              <a:t>seksuelle orientering</a:t>
            </a:r>
            <a:r>
              <a:rPr lang="nb-NO" sz="1200" kern="1200" dirty="0">
                <a:solidFill>
                  <a:schemeClr val="tx1"/>
                </a:solidFill>
                <a:effectLst/>
                <a:latin typeface="+mn-lt"/>
                <a:ea typeface="+mn-ea"/>
                <a:cs typeface="+mn-cs"/>
              </a:rPr>
              <a:t>, </a:t>
            </a:r>
            <a:r>
              <a:rPr lang="nb-NO" sz="1200" i="1" kern="1200" dirty="0">
                <a:solidFill>
                  <a:schemeClr val="tx1"/>
                </a:solidFill>
                <a:effectLst/>
                <a:latin typeface="+mn-lt"/>
                <a:ea typeface="+mn-ea"/>
                <a:cs typeface="+mn-cs"/>
              </a:rPr>
              <a:t>kjønnsidentitet</a:t>
            </a:r>
            <a:r>
              <a:rPr lang="nb-NO" sz="1200" kern="1200" dirty="0">
                <a:solidFill>
                  <a:schemeClr val="tx1"/>
                </a:solidFill>
                <a:effectLst/>
                <a:latin typeface="+mn-lt"/>
                <a:ea typeface="+mn-ea"/>
                <a:cs typeface="+mn-cs"/>
              </a:rPr>
              <a:t> eller </a:t>
            </a:r>
            <a:r>
              <a:rPr lang="nb-NO" sz="1200" i="1" kern="1200" dirty="0">
                <a:solidFill>
                  <a:schemeClr val="tx1"/>
                </a:solidFill>
                <a:effectLst/>
                <a:latin typeface="+mn-lt"/>
                <a:ea typeface="+mn-ea"/>
                <a:cs typeface="+mn-cs"/>
              </a:rPr>
              <a:t>kjønnsuttrykk</a:t>
            </a:r>
            <a:r>
              <a:rPr lang="nb-NO" sz="1200" kern="1200" dirty="0">
                <a:solidFill>
                  <a:schemeClr val="tx1"/>
                </a:solidFill>
                <a:effectLst/>
                <a:latin typeface="+mn-lt"/>
                <a:ea typeface="+mn-ea"/>
                <a:cs typeface="+mn-cs"/>
              </a:rPr>
              <a:t> som et lovbrudd, blir det helt avgjørende hvordan man definerer uttrykkene «seksuell</a:t>
            </a:r>
            <a:r>
              <a:rPr lang="nb-NO" sz="1200" kern="1200" baseline="0" dirty="0">
                <a:solidFill>
                  <a:schemeClr val="tx1"/>
                </a:solidFill>
                <a:effectLst/>
                <a:latin typeface="+mn-lt"/>
                <a:ea typeface="+mn-ea"/>
                <a:cs typeface="+mn-cs"/>
              </a:rPr>
              <a:t> orientering», «kjønnsidentitet» og «kjønnsuttrykk»</a:t>
            </a:r>
            <a:r>
              <a:rPr lang="nb-NO" sz="1200" kern="1200" dirty="0">
                <a:solidFill>
                  <a:schemeClr val="tx1"/>
                </a:solidFill>
                <a:effectLst/>
                <a:latin typeface="+mn-lt"/>
                <a:ea typeface="+mn-ea"/>
                <a:cs typeface="+mn-cs"/>
              </a:rPr>
              <a:t>. Dette er ikke gjort noe sted i lovverket.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Når det gjelder «trakassering» og «hatefulle ytringer»: Vil det f.eks. bli tolket som trakassering å undervise om Bibelens avvisning av seksuelt samliv utenfor ekteskapet mellom mann og kvinne, eller å undervise om klassisk bibelsk seksual- og samlivsetikk, f.eks. at det bare finnes to kjønn, og at barn har en gudgitt rett til sin egen mor og far?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 Under menyen «Korte møteinnslag» i hovedmenyen «Undervisningsstoff» (og også under «Ekstra PowerPoint-lysbilder» i Nyttige</a:t>
            </a:r>
            <a:r>
              <a:rPr lang="nb-NO" sz="1200" kern="1200" baseline="0" dirty="0">
                <a:solidFill>
                  <a:schemeClr val="tx1"/>
                </a:solidFill>
                <a:effectLst/>
                <a:latin typeface="+mn-lt"/>
                <a:ea typeface="+mn-ea"/>
                <a:cs typeface="+mn-cs"/>
              </a:rPr>
              <a:t> ressurser</a:t>
            </a:r>
            <a:r>
              <a:rPr lang="nb-NO" sz="1200" kern="1200" dirty="0">
                <a:solidFill>
                  <a:schemeClr val="tx1"/>
                </a:solidFill>
                <a:effectLst/>
                <a:latin typeface="+mn-lt"/>
                <a:ea typeface="+mn-ea"/>
                <a:cs typeface="+mn-cs"/>
              </a:rPr>
              <a:t>) finner man et møteinnslag med lysbilder angående Diskriminerings- og likestillingsloven.</a:t>
            </a:r>
          </a:p>
          <a:p>
            <a:r>
              <a:rPr lang="nb-NO" sz="1200" kern="1200" dirty="0">
                <a:solidFill>
                  <a:schemeClr val="tx1"/>
                </a:solidFill>
                <a:effectLst/>
                <a:latin typeface="+mn-lt"/>
                <a:ea typeface="+mn-ea"/>
                <a:cs typeface="+mn-cs"/>
              </a:rPr>
              <a:t> </a:t>
            </a:r>
          </a:p>
          <a:p>
            <a:pPr lvl="0"/>
            <a:r>
              <a:rPr lang="nb-NO" sz="1200" kern="1200" dirty="0">
                <a:solidFill>
                  <a:schemeClr val="tx1"/>
                </a:solidFill>
                <a:effectLst/>
                <a:latin typeface="+mn-lt"/>
                <a:ea typeface="+mn-ea"/>
                <a:cs typeface="+mn-cs"/>
              </a:rPr>
              <a:t>1. november 2018 gikk høringsfristen ut for å komme med kommentarer til et forslag om å endre formuleringer i Straffeloven angående diskriminering og trakassering av ulike grupper. Hvis disse endringene blir vedtatt, kan det føre til tre års fengsel for dem som diskriminerer, trakasserer eller krenker noen på grunn av deres «seksuelle orientering, kjønnsidentitet eller kjønnsuttrykk».</a:t>
            </a:r>
            <a:br>
              <a:rPr lang="nb-NO" sz="1200" kern="1200" dirty="0">
                <a:solidFill>
                  <a:schemeClr val="tx1"/>
                </a:solidFill>
                <a:effectLst/>
                <a:latin typeface="+mn-lt"/>
                <a:ea typeface="+mn-ea"/>
                <a:cs typeface="+mn-cs"/>
              </a:rPr>
            </a:b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Stiftelsen MorFarBarn (og også noen andre kristne enheter og personer) skrev en høringsuttalelse til lovendringene. </a:t>
            </a:r>
            <a:r>
              <a:rPr lang="nb-NO" sz="1200" kern="1200" dirty="0" err="1">
                <a:solidFill>
                  <a:schemeClr val="tx1"/>
                </a:solidFill>
                <a:effectLst/>
                <a:latin typeface="+mn-lt"/>
                <a:ea typeface="+mn-ea"/>
                <a:cs typeface="+mn-cs"/>
              </a:rPr>
              <a:t>MorFarBarns</a:t>
            </a:r>
            <a:r>
              <a:rPr lang="nb-NO" sz="1200" kern="1200" dirty="0">
                <a:solidFill>
                  <a:schemeClr val="tx1"/>
                </a:solidFill>
                <a:effectLst/>
                <a:latin typeface="+mn-lt"/>
                <a:ea typeface="+mn-ea"/>
                <a:cs typeface="+mn-cs"/>
              </a:rPr>
              <a:t> høringssvar kan leses her: </a:t>
            </a:r>
            <a:br>
              <a:rPr lang="nb-NO" sz="1200" kern="1200" dirty="0">
                <a:solidFill>
                  <a:schemeClr val="tx1"/>
                </a:solidFill>
                <a:effectLst/>
                <a:latin typeface="+mn-lt"/>
                <a:ea typeface="+mn-ea"/>
                <a:cs typeface="+mn-cs"/>
              </a:rPr>
            </a:br>
            <a:r>
              <a:rPr lang="nb-NO" sz="1200" u="sng" kern="1200" dirty="0">
                <a:solidFill>
                  <a:schemeClr val="tx1"/>
                </a:solidFill>
                <a:effectLst/>
                <a:latin typeface="+mn-lt"/>
                <a:ea typeface="+mn-ea"/>
                <a:cs typeface="+mn-cs"/>
                <a:hlinkClick r:id="rId3"/>
              </a:rPr>
              <a:t>https://www.regjeringen.no/no/dokumenter/horing---utredning-om-det-strafferettslige-diskrimineringsvernet/id2606774/?uid=4f2f3ebf-318c-46f4-bbae-183a86accbe8</a:t>
            </a:r>
            <a:endParaRPr lang="nb-NO" sz="1200" kern="1200" dirty="0">
              <a:solidFill>
                <a:schemeClr val="tx1"/>
              </a:solidFill>
              <a:effectLst/>
              <a:latin typeface="+mn-lt"/>
              <a:ea typeface="+mn-ea"/>
              <a:cs typeface="+mn-cs"/>
            </a:endParaRPr>
          </a:p>
          <a:p>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Alle høringssvarene ligger her:</a:t>
            </a:r>
          </a:p>
          <a:p>
            <a:r>
              <a:rPr lang="nb-NO" sz="1200" u="sng" kern="1200" dirty="0">
                <a:solidFill>
                  <a:schemeClr val="tx1"/>
                </a:solidFill>
                <a:effectLst/>
                <a:latin typeface="+mn-lt"/>
                <a:ea typeface="+mn-ea"/>
                <a:cs typeface="+mn-cs"/>
                <a:hlinkClick r:id="rId4"/>
              </a:rPr>
              <a:t>https://www.regjeringen.no/no/dokumenter/horing---utredning-om-det-strafferettslige-diskrimineringsvernet/id2606774/?expand=horingssvar</a:t>
            </a:r>
            <a:endParaRPr lang="nb-NO" sz="1200" kern="1200" dirty="0">
              <a:solidFill>
                <a:schemeClr val="tx1"/>
              </a:solidFill>
              <a:effectLst/>
              <a:latin typeface="+mn-lt"/>
              <a:ea typeface="+mn-ea"/>
              <a:cs typeface="+mn-cs"/>
            </a:endParaRPr>
          </a:p>
          <a:p>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Dette er linken til departementets side med orientering og linker angående lovforslaget:</a:t>
            </a:r>
            <a:br>
              <a:rPr lang="nb-NO" sz="1200" kern="1200" dirty="0">
                <a:solidFill>
                  <a:schemeClr val="tx1"/>
                </a:solidFill>
                <a:effectLst/>
                <a:latin typeface="+mn-lt"/>
                <a:ea typeface="+mn-ea"/>
                <a:cs typeface="+mn-cs"/>
              </a:rPr>
            </a:br>
            <a:r>
              <a:rPr lang="nb-NO" sz="1200" u="sng" kern="1200" dirty="0">
                <a:solidFill>
                  <a:schemeClr val="tx1"/>
                </a:solidFill>
                <a:effectLst/>
                <a:latin typeface="+mn-lt"/>
                <a:ea typeface="+mn-ea"/>
                <a:cs typeface="+mn-cs"/>
                <a:hlinkClick r:id="rId5"/>
              </a:rPr>
              <a:t>https://www.regjeringen.no/no/dokumenter/horing---utredning-om-det-strafferettslige-diskrimineringsvernet/id2606774/</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5</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1811288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a:t>TIPS OG MOMENTER TIL TALEREN</a:t>
            </a:r>
          </a:p>
          <a:p>
            <a:endParaRPr lang="nb-NO" dirty="0"/>
          </a:p>
          <a:p>
            <a:r>
              <a:rPr lang="nb-NO" dirty="0"/>
              <a:t>De</a:t>
            </a:r>
            <a:r>
              <a:rPr lang="nb-NO" baseline="0" dirty="0"/>
              <a:t> neste 6 lysbildene kan enten brukes som de er, eller de kan reformuleres i stikkordsform, dersom taleren finner det mer hensiktsmessig.</a:t>
            </a:r>
          </a:p>
          <a:p>
            <a:endParaRPr lang="nb-NO" baseline="0" dirty="0"/>
          </a:p>
          <a:p>
            <a:r>
              <a:rPr lang="nb-NO" sz="1200" kern="1200" dirty="0">
                <a:solidFill>
                  <a:schemeClr val="tx1"/>
                </a:solidFill>
                <a:effectLst/>
                <a:latin typeface="+mn-lt"/>
                <a:ea typeface="+mn-ea"/>
                <a:cs typeface="+mn-cs"/>
              </a:rPr>
              <a:t>Under «Nyttige ressurser» – i menyen «Helsides ressursark i 4 farger» på Samlivsbanken.no har vi lagt ut et PDF-dokument i A4-format som kan </a:t>
            </a:r>
            <a:r>
              <a:rPr lang="nb-NO" sz="1200" kern="1200" dirty="0" err="1">
                <a:solidFill>
                  <a:schemeClr val="tx1"/>
                </a:solidFill>
                <a:effectLst/>
                <a:latin typeface="+mn-lt"/>
                <a:ea typeface="+mn-ea"/>
                <a:cs typeface="+mn-cs"/>
              </a:rPr>
              <a:t>printes</a:t>
            </a:r>
            <a:r>
              <a:rPr lang="nb-NO" sz="1200" kern="1200" dirty="0">
                <a:solidFill>
                  <a:schemeClr val="tx1"/>
                </a:solidFill>
                <a:effectLst/>
                <a:latin typeface="+mn-lt"/>
                <a:ea typeface="+mn-ea"/>
                <a:cs typeface="+mn-cs"/>
              </a:rPr>
              <a:t> ut og deles ut til deltakerne. Dette arket inneholder alt stoffet på de neste seks lysbildene.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Ressursarket kan eventuelt erstatte de neste 7 lysbildene og fungere som grunnlag for samtale i grupper. En mellomløsning er å undervise i to-tre av lysbildene for deretter å dele ut ressursarket og la deltakerne samtale i grupper om punktene som er undervist, samt om de resterende punktene.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Uansett hvilket format man velger, kan man avslutte sesjonen i plenum med det siste lysbildet: «Et tydelig JA-budskap», gjerne slik at hele forsamlingen leser teksten høyt sammen.</a:t>
            </a:r>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6</a:t>
            </a:fld>
            <a:endParaRPr lang="nb-NO"/>
          </a:p>
        </p:txBody>
      </p:sp>
    </p:spTree>
    <p:extLst>
      <p:ext uri="{BB962C8B-B14F-4D97-AF65-F5344CB8AC3E}">
        <p14:creationId xmlns:p14="http://schemas.microsoft.com/office/powerpoint/2010/main" val="3776652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400" b="1" dirty="0"/>
              <a:t>TIPS OG MOMENTER TIL TALEREN</a:t>
            </a:r>
          </a:p>
          <a:p>
            <a:endParaRPr lang="nb-NO" sz="1300" b="1" dirty="0">
              <a:latin typeface="Arial" panose="020B0604020202020204" pitchFamily="34" charset="0"/>
              <a:cs typeface="Arial" panose="020B0604020202020204" pitchFamily="34" charset="0"/>
            </a:endParaRPr>
          </a:p>
          <a:p>
            <a:r>
              <a:rPr lang="nb-NO" sz="1300" dirty="0">
                <a:latin typeface="Arial" panose="020B0604020202020204" pitchFamily="34" charset="0"/>
                <a:cs typeface="Arial" panose="020B0604020202020204" pitchFamily="34" charset="0"/>
              </a:rPr>
              <a:t>Hver enkelt må ta et bevisst og gjennomtenkt valg og stå for det, selv om familie, venner og kjente kanskje står for det motsatte.</a:t>
            </a:r>
            <a:br>
              <a:rPr lang="nb-NO" sz="1300" dirty="0">
                <a:latin typeface="Arial" panose="020B0604020202020204" pitchFamily="34" charset="0"/>
                <a:cs typeface="Arial" panose="020B0604020202020204" pitchFamily="34" charset="0"/>
              </a:rPr>
            </a:br>
            <a:endParaRPr lang="nb-NO" sz="1300" dirty="0">
              <a:latin typeface="Arial" panose="020B0604020202020204" pitchFamily="34" charset="0"/>
              <a:cs typeface="Arial" panose="020B0604020202020204" pitchFamily="34" charset="0"/>
            </a:endParaRPr>
          </a:p>
          <a:p>
            <a:r>
              <a:rPr lang="nb-NO" sz="1500" b="1" dirty="0">
                <a:latin typeface="Arial" panose="020B0604020202020204" pitchFamily="34" charset="0"/>
                <a:cs typeface="Arial" panose="020B0604020202020204" pitchFamily="34" charset="0"/>
              </a:rPr>
              <a:t>1) ET ANNERLEDES FOLK.</a:t>
            </a:r>
            <a:r>
              <a:rPr lang="nb-NO" sz="1500" dirty="0">
                <a:latin typeface="Arial" panose="020B0604020202020204" pitchFamily="34" charset="0"/>
                <a:cs typeface="Arial" panose="020B0604020202020204" pitchFamily="34" charset="0"/>
              </a:rPr>
              <a:t> Vi tilhører et annet rike, en annen Herre, andre verdier og prioriteringer, en annen autoritet. Vi er «fremmede», sier Peter (1 </a:t>
            </a:r>
            <a:r>
              <a:rPr lang="nb-NO" sz="1500" dirty="0" err="1">
                <a:latin typeface="Arial" panose="020B0604020202020204" pitchFamily="34" charset="0"/>
                <a:cs typeface="Arial" panose="020B0604020202020204" pitchFamily="34" charset="0"/>
              </a:rPr>
              <a:t>Pet</a:t>
            </a:r>
            <a:r>
              <a:rPr lang="nb-NO" sz="1500" dirty="0">
                <a:latin typeface="Arial" panose="020B0604020202020204" pitchFamily="34" charset="0"/>
                <a:cs typeface="Arial" panose="020B0604020202020204" pitchFamily="34" charset="0"/>
              </a:rPr>
              <a:t> 1,1 og 17b).</a:t>
            </a:r>
            <a:endParaRPr lang="nb-NO" sz="1500" b="1" dirty="0">
              <a:latin typeface="Arial" panose="020B0604020202020204" pitchFamily="34" charset="0"/>
              <a:cs typeface="Arial" panose="020B0604020202020204" pitchFamily="34" charset="0"/>
            </a:endParaRPr>
          </a:p>
          <a:p>
            <a:br>
              <a:rPr lang="nb-NO" sz="1300" dirty="0">
                <a:latin typeface="Arial" panose="020B0604020202020204" pitchFamily="34" charset="0"/>
                <a:cs typeface="Arial" panose="020B0604020202020204" pitchFamily="34" charset="0"/>
              </a:rPr>
            </a:br>
            <a:r>
              <a:rPr lang="nb-NO" sz="1300" dirty="0">
                <a:latin typeface="Arial" panose="020B0604020202020204" pitchFamily="34" charset="0"/>
                <a:cs typeface="Arial" panose="020B0604020202020204" pitchFamily="34" charset="0"/>
              </a:rPr>
              <a:t>Som kristne er vi et </a:t>
            </a:r>
            <a:r>
              <a:rPr lang="nb-NO" sz="1300" i="1" dirty="0">
                <a:latin typeface="Arial" panose="020B0604020202020204" pitchFamily="34" charset="0"/>
                <a:cs typeface="Arial" panose="020B0604020202020204" pitchFamily="34" charset="0"/>
              </a:rPr>
              <a:t>annerledes folk</a:t>
            </a:r>
            <a:r>
              <a:rPr lang="nb-NO" sz="1300" dirty="0">
                <a:latin typeface="Arial" panose="020B0604020202020204" pitchFamily="34" charset="0"/>
                <a:cs typeface="Arial" panose="020B0604020202020204" pitchFamily="34" charset="0"/>
              </a:rPr>
              <a:t>. Vi tilhører et annet rike, med en annen Herre, med andre verdier og prioriteringer, og en annen autoritet i vurderingen av hva som er rett, godt og sant. 1 </a:t>
            </a:r>
            <a:r>
              <a:rPr lang="nb-NO" sz="1300" dirty="0" err="1">
                <a:latin typeface="Arial" panose="020B0604020202020204" pitchFamily="34" charset="0"/>
                <a:cs typeface="Arial" panose="020B0604020202020204" pitchFamily="34" charset="0"/>
              </a:rPr>
              <a:t>Pet</a:t>
            </a:r>
            <a:r>
              <a:rPr lang="nb-NO" sz="1300" dirty="0">
                <a:latin typeface="Arial" panose="020B0604020202020204" pitchFamily="34" charset="0"/>
                <a:cs typeface="Arial" panose="020B0604020202020204" pitchFamily="34" charset="0"/>
              </a:rPr>
              <a:t> 1,1 og 17b: Vi er «fremmede». </a:t>
            </a:r>
          </a:p>
          <a:p>
            <a:endParaRPr lang="nb-NO" sz="1300" dirty="0">
              <a:latin typeface="Arial" panose="020B0604020202020204" pitchFamily="34" charset="0"/>
              <a:cs typeface="Arial" panose="020B0604020202020204" pitchFamily="34" charset="0"/>
            </a:endParaRPr>
          </a:p>
          <a:p>
            <a:r>
              <a:rPr lang="nb-NO" sz="1200" kern="1200" dirty="0">
                <a:solidFill>
                  <a:schemeClr val="tx1"/>
                </a:solidFill>
                <a:effectLst/>
                <a:latin typeface="+mn-lt"/>
                <a:ea typeface="+mn-ea"/>
                <a:cs typeface="+mn-cs"/>
              </a:rPr>
              <a:t>Taleren kan eventuelt også sitere fra Fil 3,20 * </a:t>
            </a:r>
            <a:r>
              <a:rPr lang="nb-NO" sz="1200" kern="1200" dirty="0" err="1">
                <a:solidFill>
                  <a:schemeClr val="tx1"/>
                </a:solidFill>
                <a:effectLst/>
                <a:latin typeface="+mn-lt"/>
                <a:ea typeface="+mn-ea"/>
                <a:cs typeface="+mn-cs"/>
              </a:rPr>
              <a:t>Hebr</a:t>
            </a:r>
            <a:r>
              <a:rPr lang="nb-NO" sz="1200" kern="1200" dirty="0">
                <a:solidFill>
                  <a:schemeClr val="tx1"/>
                </a:solidFill>
                <a:effectLst/>
                <a:latin typeface="+mn-lt"/>
                <a:ea typeface="+mn-ea"/>
                <a:cs typeface="+mn-cs"/>
              </a:rPr>
              <a:t> 13,14 og/eller 1 Kor 1,26-31.</a:t>
            </a:r>
          </a:p>
          <a:p>
            <a:endParaRPr lang="nb-NO" sz="1300" b="1" dirty="0">
              <a:latin typeface="Arial" panose="020B0604020202020204" pitchFamily="34" charset="0"/>
              <a:cs typeface="Arial" panose="020B0604020202020204" pitchFamily="34" charset="0"/>
            </a:endParaRPr>
          </a:p>
          <a:p>
            <a:r>
              <a:rPr lang="nb-NO" sz="1300" b="1" dirty="0">
                <a:latin typeface="Arial" panose="020B0604020202020204" pitchFamily="34" charset="0"/>
                <a:cs typeface="Arial" panose="020B0604020202020204" pitchFamily="34" charset="0"/>
              </a:rPr>
              <a:t>2) ETTERFØLGELSE og LYDIGHET. </a:t>
            </a:r>
            <a:r>
              <a:rPr lang="nb-NO" dirty="0">
                <a:latin typeface="Arial" panose="020B0604020202020204" pitchFamily="34" charset="0"/>
                <a:cs typeface="Arial" panose="020B0604020202020204" pitchFamily="34" charset="0"/>
              </a:rPr>
              <a:t>Gud kaller oss til å leve i og forsvare hans sannheter, også når det gjelder ekteskap, barn og familie. 1 </a:t>
            </a:r>
            <a:r>
              <a:rPr lang="nb-NO" dirty="0" err="1">
                <a:latin typeface="Arial" panose="020B0604020202020204" pitchFamily="34" charset="0"/>
                <a:cs typeface="Arial" panose="020B0604020202020204" pitchFamily="34" charset="0"/>
              </a:rPr>
              <a:t>Pet</a:t>
            </a:r>
            <a:r>
              <a:rPr lang="nb-NO" dirty="0">
                <a:latin typeface="Arial" panose="020B0604020202020204" pitchFamily="34" charset="0"/>
                <a:cs typeface="Arial" panose="020B0604020202020204" pitchFamily="34" charset="0"/>
              </a:rPr>
              <a:t> 3,14b-16.</a:t>
            </a:r>
            <a:br>
              <a:rPr lang="nb-NO" dirty="0">
                <a:latin typeface="Arial" panose="020B0604020202020204" pitchFamily="34" charset="0"/>
                <a:cs typeface="Arial" panose="020B0604020202020204" pitchFamily="34" charset="0"/>
              </a:rPr>
            </a:br>
            <a:endParaRPr lang="nb-NO" dirty="0">
              <a:latin typeface="Arial" panose="020B0604020202020204" pitchFamily="34" charset="0"/>
              <a:cs typeface="Arial" panose="020B0604020202020204" pitchFamily="34" charset="0"/>
            </a:endParaRPr>
          </a:p>
          <a:p>
            <a:r>
              <a:rPr lang="nb-NO" sz="1300" b="1" dirty="0">
                <a:latin typeface="Arial" panose="020B0604020202020204" pitchFamily="34" charset="0"/>
                <a:cs typeface="Arial" panose="020B0604020202020204" pitchFamily="34" charset="0"/>
              </a:rPr>
              <a:t>3) FORSVARSKAMP. </a:t>
            </a:r>
            <a:r>
              <a:rPr lang="nb-NO" dirty="0">
                <a:latin typeface="Arial" panose="020B0604020202020204" pitchFamily="34" charset="0"/>
                <a:cs typeface="Arial" panose="020B0604020202020204" pitchFamily="34" charset="0"/>
              </a:rPr>
              <a:t>Vi fører ikke en kamp mot mennesker, men en forsvarskamp mot ideologier, tankesystemer og trender som kolliderer med Guds skapervilje og bud. Ef 6,12: «Vår kamp er ikke mot kjøtt og blod, men mot makter og åndskrefter … .»  Vers 13: «Ta derfor på Guds fulle rustning …»</a:t>
            </a:r>
            <a:br>
              <a:rPr lang="nb-NO" dirty="0">
                <a:latin typeface="Arial" panose="020B0604020202020204" pitchFamily="34" charset="0"/>
                <a:cs typeface="Arial" panose="020B0604020202020204" pitchFamily="34" charset="0"/>
              </a:rPr>
            </a:br>
            <a:br>
              <a:rPr lang="nb-NO" dirty="0">
                <a:latin typeface="Arial" panose="020B0604020202020204" pitchFamily="34" charset="0"/>
                <a:cs typeface="Arial" panose="020B0604020202020204" pitchFamily="34" charset="0"/>
              </a:rPr>
            </a:br>
            <a:r>
              <a:rPr lang="nb-NO" dirty="0">
                <a:latin typeface="Arial" panose="020B0604020202020204" pitchFamily="34" charset="0"/>
                <a:cs typeface="Arial" panose="020B0604020202020204" pitchFamily="34" charset="0"/>
              </a:rPr>
              <a:t>Som</a:t>
            </a:r>
            <a:r>
              <a:rPr lang="nb-NO" baseline="0" dirty="0">
                <a:latin typeface="Arial" panose="020B0604020202020204" pitchFamily="34" charset="0"/>
                <a:cs typeface="Arial" panose="020B0604020202020204" pitchFamily="34" charset="0"/>
              </a:rPr>
              <a:t> en del av forsvaret av Guds sannheter og skaperordninger, oppfordrer også Bibelen oss til å avsløre og imøtegå alt som kolliderer med Guds vilje for menneskelivet. </a:t>
            </a:r>
            <a:r>
              <a:rPr lang="nb-NO" dirty="0">
                <a:latin typeface="Arial" panose="020B0604020202020204" pitchFamily="34" charset="0"/>
                <a:cs typeface="Arial" panose="020B0604020202020204" pitchFamily="34" charset="0"/>
              </a:rPr>
              <a:t>Taleren kan i den forbindelse eventuelt sitere versene i 2 Kor 4,2 og 10,4-5.</a:t>
            </a:r>
            <a:br>
              <a:rPr lang="nb-NO" dirty="0">
                <a:latin typeface="Arial" panose="020B0604020202020204" pitchFamily="34" charset="0"/>
                <a:cs typeface="Arial" panose="020B0604020202020204" pitchFamily="34" charset="0"/>
              </a:rPr>
            </a:br>
            <a:endParaRPr lang="nb-NO" sz="1300" b="1" dirty="0">
              <a:latin typeface="Arial" panose="020B0604020202020204" pitchFamily="34" charset="0"/>
              <a:cs typeface="Arial" panose="020B0604020202020204" pitchFamily="34" charset="0"/>
            </a:endParaRPr>
          </a:p>
          <a:p>
            <a:pPr marL="285750" indent="-285750">
              <a:buFont typeface="Arial" charset="0"/>
              <a:buChar char="•"/>
            </a:pPr>
            <a:r>
              <a:rPr lang="nb-NO" sz="1300" b="1" dirty="0">
                <a:latin typeface="Arial" panose="020B0604020202020204" pitchFamily="34" charset="0"/>
                <a:cs typeface="Arial" panose="020B0604020202020204" pitchFamily="34" charset="0"/>
              </a:rPr>
              <a:t>Et ekstra moment </a:t>
            </a:r>
            <a:r>
              <a:rPr lang="nb-NO" sz="1300" dirty="0">
                <a:latin typeface="Arial" panose="020B0604020202020204" pitchFamily="34" charset="0"/>
                <a:cs typeface="Arial" panose="020B0604020202020204" pitchFamily="34" charset="0"/>
              </a:rPr>
              <a:t>som eventuelt kan kommenteres:</a:t>
            </a:r>
            <a:br>
              <a:rPr lang="nb-NO" sz="1300" dirty="0">
                <a:latin typeface="Arial" panose="020B0604020202020204" pitchFamily="34" charset="0"/>
                <a:cs typeface="Arial" panose="020B0604020202020204" pitchFamily="34" charset="0"/>
              </a:rPr>
            </a:br>
            <a:r>
              <a:rPr lang="nb-NO" sz="1300" b="1" dirty="0">
                <a:latin typeface="Arial" panose="020B0604020202020204" pitchFamily="34" charset="0"/>
                <a:cs typeface="Arial" panose="020B0604020202020204" pitchFamily="34" charset="0"/>
              </a:rPr>
              <a:t> </a:t>
            </a:r>
            <a:r>
              <a:rPr lang="nb-NO" dirty="0">
                <a:latin typeface="Arial" panose="020B0604020202020204" pitchFamily="34" charset="0"/>
                <a:cs typeface="Arial" panose="020B0604020202020204" pitchFamily="34" charset="0"/>
              </a:rPr>
              <a:t>Vårt ønske og mål er å vitne om Guds gode skapervilje for ekteskap og barn, ikke å påtvinge andre våre meninger. Si gjerne</a:t>
            </a:r>
            <a:r>
              <a:rPr lang="nb-NO" baseline="0" dirty="0">
                <a:latin typeface="Arial" panose="020B0604020202020204" pitchFamily="34" charset="0"/>
                <a:cs typeface="Arial" panose="020B0604020202020204" pitchFamily="34" charset="0"/>
              </a:rPr>
              <a:t> litt om at vi ønsker å vise ekte toleranse der vi forsvarer andres rett til å være dypt uenige med oss. Vi håper at våre meningsmotstandere vil respektere og forsvare </a:t>
            </a:r>
            <a:r>
              <a:rPr lang="nb-NO" b="1" baseline="0" dirty="0">
                <a:latin typeface="Arial" panose="020B0604020202020204" pitchFamily="34" charset="0"/>
                <a:cs typeface="Arial" panose="020B0604020202020204" pitchFamily="34" charset="0"/>
              </a:rPr>
              <a:t>vår </a:t>
            </a:r>
            <a:r>
              <a:rPr lang="nb-NO" baseline="0" dirty="0">
                <a:latin typeface="Arial" panose="020B0604020202020204" pitchFamily="34" charset="0"/>
                <a:cs typeface="Arial" panose="020B0604020202020204" pitchFamily="34" charset="0"/>
              </a:rPr>
              <a:t>rett til å mene noe annet enn dem.</a:t>
            </a:r>
          </a:p>
          <a:p>
            <a:pPr marL="171450" indent="-171450">
              <a:buFont typeface="Arial" charset="0"/>
              <a:buChar char="•"/>
            </a:pPr>
            <a:endParaRPr lang="nb-NO" dirty="0">
              <a:latin typeface="Arial" panose="020B0604020202020204" pitchFamily="34" charset="0"/>
              <a:cs typeface="Arial" panose="020B0604020202020204" pitchFamily="34" charset="0"/>
            </a:endParaRPr>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7</a:t>
            </a:fld>
            <a:endParaRPr lang="nb-NO"/>
          </a:p>
        </p:txBody>
      </p:sp>
    </p:spTree>
    <p:extLst>
      <p:ext uri="{BB962C8B-B14F-4D97-AF65-F5344CB8AC3E}">
        <p14:creationId xmlns:p14="http://schemas.microsoft.com/office/powerpoint/2010/main" val="576391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a:t>TIPS OG MOMENTER TIL TALEREN</a:t>
            </a:r>
          </a:p>
          <a:p>
            <a:endParaRPr lang="nb-NO" b="1" dirty="0">
              <a:latin typeface="Arial" panose="020B0604020202020204" pitchFamily="34" charset="0"/>
              <a:cs typeface="Arial" panose="020B0604020202020204" pitchFamily="34" charset="0"/>
            </a:endParaRPr>
          </a:p>
          <a:p>
            <a:r>
              <a:rPr lang="nb-NO" b="1" dirty="0">
                <a:latin typeface="Arial" panose="020B0604020202020204" pitchFamily="34" charset="0"/>
                <a:cs typeface="Arial" panose="020B0604020202020204" pitchFamily="34" charset="0"/>
              </a:rPr>
              <a:t>1) GIR FRIMODIGHET. </a:t>
            </a:r>
            <a:r>
              <a:rPr lang="nb-NO" dirty="0">
                <a:latin typeface="Arial" panose="020B0604020202020204" pitchFamily="34" charset="0"/>
                <a:cs typeface="Arial" panose="020B0604020202020204" pitchFamily="34" charset="0"/>
              </a:rPr>
              <a:t>Kunnskap er avgjørende. Uten kunnskap, argumenter og gode begrunnelser mister vi frimodighet og troverdighet. Resultatet kan lett bli usikkerhet, frykt og taushet.</a:t>
            </a:r>
          </a:p>
          <a:p>
            <a:r>
              <a:rPr lang="nb-NO" dirty="0">
                <a:latin typeface="Arial" panose="020B0604020202020204" pitchFamily="34" charset="0"/>
                <a:cs typeface="Arial" panose="020B0604020202020204" pitchFamily="34" charset="0"/>
              </a:rPr>
              <a:t> </a:t>
            </a:r>
          </a:p>
          <a:p>
            <a:r>
              <a:rPr lang="nb-NO" b="1" dirty="0">
                <a:latin typeface="Arial" panose="020B0604020202020204" pitchFamily="34" charset="0"/>
                <a:cs typeface="Arial" panose="020B0604020202020204" pitchFamily="34" charset="0"/>
              </a:rPr>
              <a:t>2) EKTESKAPSERKLÆRINGEN. </a:t>
            </a:r>
            <a:r>
              <a:rPr lang="nb-NO" b="0" dirty="0">
                <a:latin typeface="Arial" panose="020B0604020202020204" pitchFamily="34" charset="0"/>
                <a:cs typeface="Arial" panose="020B0604020202020204" pitchFamily="34" charset="0"/>
              </a:rPr>
              <a:t>Et dokument</a:t>
            </a:r>
            <a:r>
              <a:rPr lang="nb-NO" b="0" baseline="0" dirty="0">
                <a:latin typeface="Arial" panose="020B0604020202020204" pitchFamily="34" charset="0"/>
                <a:cs typeface="Arial" panose="020B0604020202020204" pitchFamily="34" charset="0"/>
              </a:rPr>
              <a:t> som gir trygghet, frimodighet og ryggdekning, ikke minst fordi det er et samarbeid mellom 36 forskjellige organisasjoner og kirkesamfunn. La oss bruke det aktivt – både individuelt, i grupper og i forsamlingen/menigheten/familien.</a:t>
            </a:r>
            <a:endParaRPr lang="nb-NO" b="0" dirty="0">
              <a:latin typeface="Arial" panose="020B0604020202020204" pitchFamily="34" charset="0"/>
              <a:cs typeface="Arial" panose="020B0604020202020204" pitchFamily="34" charset="0"/>
            </a:endParaRPr>
          </a:p>
          <a:p>
            <a:r>
              <a:rPr lang="nb-NO" dirty="0">
                <a:latin typeface="Arial" panose="020B0604020202020204" pitchFamily="34" charset="0"/>
                <a:cs typeface="Arial" panose="020B0604020202020204" pitchFamily="34" charset="0"/>
              </a:rPr>
              <a:t> </a:t>
            </a:r>
          </a:p>
          <a:p>
            <a:r>
              <a:rPr lang="nb-NO" b="1" dirty="0">
                <a:latin typeface="Arial" panose="020B0604020202020204" pitchFamily="34" charset="0"/>
                <a:cs typeface="Arial" panose="020B0604020202020204" pitchFamily="34" charset="0"/>
              </a:rPr>
              <a:t>3) UNDERVISNING. </a:t>
            </a:r>
            <a:r>
              <a:rPr lang="nb-NO" b="0" dirty="0">
                <a:latin typeface="Arial" panose="020B0604020202020204" pitchFamily="34" charset="0"/>
                <a:cs typeface="Arial" panose="020B0604020202020204" pitchFamily="34" charset="0"/>
              </a:rPr>
              <a:t>Temaer om kjønn, seksualitet og samliv bør regelmessig</a:t>
            </a:r>
            <a:r>
              <a:rPr lang="nb-NO" b="0" baseline="0" dirty="0">
                <a:latin typeface="Arial" panose="020B0604020202020204" pitchFamily="34" charset="0"/>
                <a:cs typeface="Arial" panose="020B0604020202020204" pitchFamily="34" charset="0"/>
              </a:rPr>
              <a:t> </a:t>
            </a:r>
            <a:r>
              <a:rPr lang="nb-NO" b="0" dirty="0">
                <a:latin typeface="Arial" panose="020B0604020202020204" pitchFamily="34" charset="0"/>
                <a:cs typeface="Arial" panose="020B0604020202020204" pitchFamily="34" charset="0"/>
              </a:rPr>
              <a:t>stå på menighetenes</a:t>
            </a:r>
            <a:r>
              <a:rPr lang="nb-NO" b="0" baseline="0" dirty="0">
                <a:latin typeface="Arial" panose="020B0604020202020204" pitchFamily="34" charset="0"/>
                <a:cs typeface="Arial" panose="020B0604020202020204" pitchFamily="34" charset="0"/>
              </a:rPr>
              <a:t> program og undervises – både overfor ungdom og overfor voksne. Ensrettingen i samfunnet og ungdomskulturen på dette feltet er formidabel. Hvis ikke menigheter og kristne organisasjoner begynner å undervise i tematikken og hjelpe medlemmene til å forstå og begrunne kristen samlivsetikk, vil trolig mange grupperinger og kirkesamfunn gjøre som Den norske kirke i løpet av få år.</a:t>
            </a:r>
            <a:endParaRPr lang="nb-NO" b="0" dirty="0">
              <a:latin typeface="Arial" panose="020B0604020202020204" pitchFamily="34" charset="0"/>
              <a:cs typeface="Arial" panose="020B0604020202020204" pitchFamily="34" charset="0"/>
            </a:endParaRPr>
          </a:p>
          <a:p>
            <a:endParaRPr lang="nb-NO" b="0" dirty="0">
              <a:latin typeface="Arial" panose="020B0604020202020204" pitchFamily="34" charset="0"/>
              <a:cs typeface="Arial" panose="020B0604020202020204" pitchFamily="34" charset="0"/>
            </a:endParaRPr>
          </a:p>
          <a:p>
            <a:r>
              <a:rPr lang="nb-NO" b="1" dirty="0">
                <a:latin typeface="Arial" panose="020B0604020202020204" pitchFamily="34" charset="0"/>
                <a:cs typeface="Arial" panose="020B0604020202020204" pitchFamily="34" charset="0"/>
              </a:rPr>
              <a:t>4) FØLG</a:t>
            </a:r>
            <a:r>
              <a:rPr lang="nb-NO" b="1" baseline="0" dirty="0">
                <a:latin typeface="Arial" panose="020B0604020202020204" pitchFamily="34" charset="0"/>
                <a:cs typeface="Arial" panose="020B0604020202020204" pitchFamily="34" charset="0"/>
              </a:rPr>
              <a:t> MED! </a:t>
            </a:r>
            <a:r>
              <a:rPr lang="nb-NO" dirty="0">
                <a:latin typeface="Arial" panose="020B0604020202020204" pitchFamily="34" charset="0"/>
                <a:cs typeface="Arial" panose="020B0604020202020204" pitchFamily="34" charset="0"/>
              </a:rPr>
              <a:t>Følg med i media og hold deg oppdatert på hva som skjer i lovgivning og kulturell utvikling. </a:t>
            </a:r>
          </a:p>
          <a:p>
            <a:pPr marL="0" marR="0" indent="0" algn="l" defTabSz="914400" rtl="0" eaLnBrk="1" fontAlgn="auto" latinLnBrk="0" hangingPunct="1">
              <a:lnSpc>
                <a:spcPct val="100000"/>
              </a:lnSpc>
              <a:spcBef>
                <a:spcPts val="0"/>
              </a:spcBef>
              <a:spcAft>
                <a:spcPts val="0"/>
              </a:spcAft>
              <a:buClrTx/>
              <a:buSzTx/>
              <a:buFontTx/>
              <a:buNone/>
              <a:tabLst/>
              <a:defRPr/>
            </a:pPr>
            <a:r>
              <a:rPr lang="nb-NO" dirty="0">
                <a:latin typeface="Arial" panose="020B0604020202020204" pitchFamily="34" charset="0"/>
                <a:cs typeface="Arial" panose="020B0604020202020204" pitchFamily="34" charset="0"/>
              </a:rPr>
              <a:t>Oppsøk gode nettsider, artikler og bøker. Del kunnskap og nyttige nettsteder med andre.</a:t>
            </a:r>
          </a:p>
          <a:p>
            <a:endParaRPr lang="nb-NO" dirty="0">
              <a:latin typeface="Arial" panose="020B0604020202020204" pitchFamily="34" charset="0"/>
              <a:cs typeface="Arial" panose="020B0604020202020204" pitchFamily="34" charset="0"/>
            </a:endParaRPr>
          </a:p>
          <a:p>
            <a:r>
              <a:rPr lang="nb-NO" dirty="0">
                <a:latin typeface="Arial" panose="020B0604020202020204" pitchFamily="34" charset="0"/>
                <a:cs typeface="Arial" panose="020B0604020202020204" pitchFamily="34" charset="0"/>
              </a:rPr>
              <a:t>Vi må motarbeide alle tendenser til å melde seg ut og bli</a:t>
            </a:r>
            <a:r>
              <a:rPr lang="nb-NO" baseline="0" dirty="0">
                <a:latin typeface="Arial" panose="020B0604020202020204" pitchFamily="34" charset="0"/>
                <a:cs typeface="Arial" panose="020B0604020202020204" pitchFamily="34" charset="0"/>
              </a:rPr>
              <a:t> likegyldig og kanskje kynisk i forhold til utviklingen i samfunnet. I den sammenheng er tre uttrykk i </a:t>
            </a:r>
            <a:r>
              <a:rPr lang="nb-NO" baseline="0" dirty="0" err="1">
                <a:latin typeface="Arial" panose="020B0604020202020204" pitchFamily="34" charset="0"/>
                <a:cs typeface="Arial" panose="020B0604020202020204" pitchFamily="34" charset="0"/>
              </a:rPr>
              <a:t>Joh</a:t>
            </a:r>
            <a:r>
              <a:rPr lang="nb-NO" baseline="0" dirty="0">
                <a:latin typeface="Arial" panose="020B0604020202020204" pitchFamily="34" charset="0"/>
                <a:cs typeface="Arial" panose="020B0604020202020204" pitchFamily="34" charset="0"/>
              </a:rPr>
              <a:t> 17 til god hjelp: Jesus sier at </a:t>
            </a:r>
            <a:r>
              <a:rPr lang="nb-NO" b="0" baseline="0" dirty="0">
                <a:latin typeface="Arial" panose="020B0604020202020204" pitchFamily="34" charset="0"/>
                <a:cs typeface="Arial" panose="020B0604020202020204" pitchFamily="34" charset="0"/>
              </a:rPr>
              <a:t>vi er </a:t>
            </a:r>
            <a:r>
              <a:rPr lang="nb-NO" b="1" baseline="0" dirty="0">
                <a:latin typeface="Arial" panose="020B0604020202020204" pitchFamily="34" charset="0"/>
                <a:cs typeface="Arial" panose="020B0604020202020204" pitchFamily="34" charset="0"/>
              </a:rPr>
              <a:t>«i verden»</a:t>
            </a:r>
            <a:r>
              <a:rPr lang="nb-NO" baseline="0" dirty="0">
                <a:latin typeface="Arial" panose="020B0604020202020204" pitchFamily="34" charset="0"/>
                <a:cs typeface="Arial" panose="020B0604020202020204" pitchFamily="34" charset="0"/>
              </a:rPr>
              <a:t>, men </a:t>
            </a:r>
            <a:r>
              <a:rPr lang="nb-NO" b="1" baseline="0" dirty="0">
                <a:latin typeface="Arial" panose="020B0604020202020204" pitchFamily="34" charset="0"/>
                <a:cs typeface="Arial" panose="020B0604020202020204" pitchFamily="34" charset="0"/>
              </a:rPr>
              <a:t>ikke «av verden»</a:t>
            </a:r>
            <a:r>
              <a:rPr lang="nb-NO" b="0" baseline="0" dirty="0">
                <a:latin typeface="Arial" panose="020B0604020202020204" pitchFamily="34" charset="0"/>
                <a:cs typeface="Arial" panose="020B0604020202020204" pitchFamily="34" charset="0"/>
              </a:rPr>
              <a:t>,</a:t>
            </a:r>
            <a:r>
              <a:rPr lang="nb-NO" b="1" baseline="0" dirty="0">
                <a:latin typeface="Arial" panose="020B0604020202020204" pitchFamily="34" charset="0"/>
                <a:cs typeface="Arial" panose="020B0604020202020204" pitchFamily="34" charset="0"/>
              </a:rPr>
              <a:t> </a:t>
            </a:r>
            <a:r>
              <a:rPr lang="nb-NO" baseline="0" dirty="0">
                <a:latin typeface="Arial" panose="020B0604020202020204" pitchFamily="34" charset="0"/>
                <a:cs typeface="Arial" panose="020B0604020202020204" pitchFamily="34" charset="0"/>
              </a:rPr>
              <a:t>samtidig som vi er </a:t>
            </a:r>
            <a:r>
              <a:rPr lang="nb-NO" b="1" baseline="0" dirty="0">
                <a:latin typeface="Arial" panose="020B0604020202020204" pitchFamily="34" charset="0"/>
                <a:cs typeface="Arial" panose="020B0604020202020204" pitchFamily="34" charset="0"/>
              </a:rPr>
              <a:t>sendt «til verden»</a:t>
            </a:r>
            <a:r>
              <a:rPr lang="nb-NO" baseline="0" dirty="0">
                <a:latin typeface="Arial" panose="020B0604020202020204" pitchFamily="34" charset="0"/>
                <a:cs typeface="Arial" panose="020B0604020202020204" pitchFamily="34" charset="0"/>
              </a:rPr>
              <a:t>. (v. 11, v. 14/16 og v. 18)</a:t>
            </a:r>
            <a:endParaRPr lang="nb-NO" dirty="0">
              <a:latin typeface="Arial" panose="020B0604020202020204" pitchFamily="34" charset="0"/>
              <a:cs typeface="Arial" panose="020B0604020202020204" pitchFamily="34" charset="0"/>
            </a:endParaRPr>
          </a:p>
          <a:p>
            <a:r>
              <a:rPr lang="nb-NO" dirty="0">
                <a:latin typeface="Arial" panose="020B0604020202020204" pitchFamily="34" charset="0"/>
                <a:cs typeface="Arial" panose="020B0604020202020204" pitchFamily="34" charset="0"/>
              </a:rPr>
              <a:t> </a:t>
            </a:r>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8</a:t>
            </a:fld>
            <a:endParaRPr lang="nb-NO"/>
          </a:p>
        </p:txBody>
      </p:sp>
    </p:spTree>
    <p:extLst>
      <p:ext uri="{BB962C8B-B14F-4D97-AF65-F5344CB8AC3E}">
        <p14:creationId xmlns:p14="http://schemas.microsoft.com/office/powerpoint/2010/main" val="1023632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a:t>TIPS OG MOMENTER TIL TALEREN</a:t>
            </a:r>
          </a:p>
          <a:p>
            <a:pPr marL="0" indent="0">
              <a:buNone/>
            </a:pPr>
            <a:endParaRPr lang="nb-NO" b="0" dirty="0">
              <a:latin typeface="Arial" panose="020B0604020202020204" pitchFamily="34" charset="0"/>
              <a:cs typeface="Arial" panose="020B0604020202020204" pitchFamily="34" charset="0"/>
            </a:endParaRPr>
          </a:p>
          <a:p>
            <a:pPr marL="0" indent="0">
              <a:buNone/>
            </a:pPr>
            <a:r>
              <a:rPr lang="nb-NO" b="0" dirty="0">
                <a:latin typeface="Arial" panose="020B0604020202020204" pitchFamily="34" charset="0"/>
                <a:cs typeface="Arial" panose="020B0604020202020204" pitchFamily="34" charset="0"/>
              </a:rPr>
              <a:t>Taleren kommenterer hvert av punktene.</a:t>
            </a:r>
          </a:p>
          <a:p>
            <a:pPr marL="0" indent="0">
              <a:buNone/>
            </a:pPr>
            <a:endParaRPr lang="nb-NO" b="0" dirty="0">
              <a:latin typeface="Arial" panose="020B0604020202020204" pitchFamily="34" charset="0"/>
              <a:cs typeface="Arial" panose="020B0604020202020204" pitchFamily="34" charset="0"/>
            </a:endParaRPr>
          </a:p>
          <a:p>
            <a:pPr marL="0" indent="0">
              <a:buNone/>
            </a:pPr>
            <a:r>
              <a:rPr lang="nb-NO" b="0" dirty="0">
                <a:latin typeface="Arial" panose="020B0604020202020204" pitchFamily="34" charset="0"/>
                <a:cs typeface="Arial" panose="020B0604020202020204" pitchFamily="34" charset="0"/>
              </a:rPr>
              <a:t>La</a:t>
            </a:r>
            <a:r>
              <a:rPr lang="nb-NO" b="0" baseline="0" dirty="0">
                <a:latin typeface="Arial" panose="020B0604020202020204" pitchFamily="34" charset="0"/>
                <a:cs typeface="Arial" panose="020B0604020202020204" pitchFamily="34" charset="0"/>
              </a:rPr>
              <a:t> gjerne deltakerne snakke sammen om innholdet på lysbildet, dersom tiden tillater det.</a:t>
            </a:r>
            <a:endParaRPr lang="nb-NO" b="0" dirty="0">
              <a:latin typeface="Arial" panose="020B0604020202020204" pitchFamily="34" charset="0"/>
              <a:cs typeface="Arial" panose="020B0604020202020204" pitchFamily="34" charset="0"/>
            </a:endParaRPr>
          </a:p>
          <a:p>
            <a:pPr marL="228600" indent="-228600">
              <a:buAutoNum type="arabicParenR"/>
            </a:pPr>
            <a:endParaRPr lang="nb-NO" b="0" dirty="0">
              <a:latin typeface="Arial" panose="020B0604020202020204" pitchFamily="34" charset="0"/>
              <a:cs typeface="Arial" panose="020B0604020202020204" pitchFamily="34" charset="0"/>
            </a:endParaRPr>
          </a:p>
          <a:p>
            <a:pPr marL="228600" indent="-228600">
              <a:buAutoNum type="arabicParenR"/>
            </a:pPr>
            <a:r>
              <a:rPr lang="nb-NO" sz="1000" b="1" dirty="0">
                <a:latin typeface="Arial" panose="020B0604020202020204" pitchFamily="34" charset="0"/>
                <a:cs typeface="Arial" panose="020B0604020202020204" pitchFamily="34" charset="0"/>
              </a:rPr>
              <a:t>AKTIV STØTTE.</a:t>
            </a:r>
          </a:p>
          <a:p>
            <a:r>
              <a:rPr lang="nb-NO" sz="1200" kern="1200" dirty="0">
                <a:solidFill>
                  <a:schemeClr val="tx1"/>
                </a:solidFill>
                <a:effectLst/>
                <a:latin typeface="+mn-lt"/>
                <a:ea typeface="+mn-ea"/>
                <a:cs typeface="+mn-cs"/>
              </a:rPr>
              <a:t>La oss stå sammen og støtte hverandre i kampen for å forsvare og kommunisere bibelsk tro og etikk, både i vår egen sammenheng og på tvers av organisasjonsgrenser. Kanskje vi trenger å bli bedre kjent med brødre og søstre i andre kristne fellesskap på stedet vårt eller i byen vår?</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La oss være kreative og offensive i støtte og forbønn når vi ser at noen trenger det. Å skrive en kort e-post, en oppmuntring på sosiale medier eller en setning på en SMS kan bety mye mer enn vi tror. La oss ikke undervurdere viktigheten av oppmuntringer og konkret støtte!</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2) FORELDREANSVAR.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I et samfunn og i en skole som påvirker barna våre med en del verdier og en etisk relativisme vi ikke støtter, får alle kristne foreldre et større ansvar enn tidligere. Kontinuerlig dialog og oppfølging av våre barn og barnebarn når det gjelder kristen tro og etikk, er avgjørende.</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Å slå seg sammen med andre familier og møtes jevnlig for både sosialt og åndelig fellesskap, kan bety en enorm forskjell for barn, unge og voksne. Vær kreative og aktive – med innendørs og utendørs aktiviteter.</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3) FORNYELSE OG VEKKELSE.</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MULIGE momenter for taleren:</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Minn om at Gud er kirkens og historiens Herre. Han har oversikten og kontrollen, og Han sitter på tronen. Han kan bruke motstand og utfordringer til å skape ny enhet og nye allianser, ny kjærlighet og avhengighet av hverandre, ny avhengighet av Guds ord og av Herren selv, ny bevissthet om at vi trenger Hans visdom, kraft, kjærlighet og ledelse. </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Fra kirkehistorien og fra vår tids lidende kirke vet vi at fornyelse og vekkelse ofte har funnet sted i tider med motstand (og forfølgelse). Vi må unngå enhver form for selvmedlidenhet og tendenser til å «gå ned i katakombene». La oss i stedet løfte hodet, rette ryggen og frimodig vitne om Herrens kjærlighet, vilje og bud.</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4) GUDS LØFTER. 	</a:t>
            </a:r>
            <a:br>
              <a:rPr lang="nb-NO" sz="1200" b="1"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La oss dele Guds løfter og oppmuntre hverandre med dem. Her er flere aktuelle </a:t>
            </a:r>
            <a:r>
              <a:rPr lang="nb-NO" sz="1200" kern="1200" dirty="0" err="1">
                <a:solidFill>
                  <a:schemeClr val="tx1"/>
                </a:solidFill>
                <a:effectLst/>
                <a:latin typeface="+mn-lt"/>
                <a:ea typeface="+mn-ea"/>
                <a:cs typeface="+mn-cs"/>
              </a:rPr>
              <a:t>bibelvers</a:t>
            </a:r>
            <a:r>
              <a:rPr lang="nb-NO" sz="1200" kern="1200" dirty="0">
                <a:solidFill>
                  <a:schemeClr val="tx1"/>
                </a:solidFill>
                <a:effectLst/>
                <a:latin typeface="+mn-lt"/>
                <a:ea typeface="+mn-ea"/>
                <a:cs typeface="+mn-cs"/>
              </a:rPr>
              <a:t>:</a:t>
            </a:r>
          </a:p>
          <a:p>
            <a:r>
              <a:rPr lang="nb-NO"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5 Mos 31,6 * Salme 18,3 * Salme 34,16 * Jes 41,10 * Jes 45,3 * Jes 51,7 * Jes 57,15 * Matt 24,35 * </a:t>
            </a:r>
            <a:r>
              <a:rPr lang="nb-NO" sz="1200" kern="1200" dirty="0" err="1">
                <a:solidFill>
                  <a:schemeClr val="tx1"/>
                </a:solidFill>
                <a:effectLst/>
                <a:latin typeface="+mn-lt"/>
                <a:ea typeface="+mn-ea"/>
                <a:cs typeface="+mn-cs"/>
              </a:rPr>
              <a:t>Joh</a:t>
            </a:r>
            <a:r>
              <a:rPr lang="nb-NO" sz="1200" kern="1200" dirty="0">
                <a:solidFill>
                  <a:schemeClr val="tx1"/>
                </a:solidFill>
                <a:effectLst/>
                <a:latin typeface="+mn-lt"/>
                <a:ea typeface="+mn-ea"/>
                <a:cs typeface="+mn-cs"/>
              </a:rPr>
              <a:t> 8,31-32 * </a:t>
            </a:r>
            <a:r>
              <a:rPr lang="nb-NO" sz="1200" kern="1200" dirty="0" err="1">
                <a:solidFill>
                  <a:schemeClr val="tx1"/>
                </a:solidFill>
                <a:effectLst/>
                <a:latin typeface="+mn-lt"/>
                <a:ea typeface="+mn-ea"/>
                <a:cs typeface="+mn-cs"/>
              </a:rPr>
              <a:t>Joh</a:t>
            </a:r>
            <a:r>
              <a:rPr lang="nb-NO" sz="1200" kern="1200" dirty="0">
                <a:solidFill>
                  <a:schemeClr val="tx1"/>
                </a:solidFill>
                <a:effectLst/>
                <a:latin typeface="+mn-lt"/>
                <a:ea typeface="+mn-ea"/>
                <a:cs typeface="+mn-cs"/>
              </a:rPr>
              <a:t> 14,27 * Rom 8,28-39 * Rom 14,8 * 2 Kor 9,8 * Fil 4,4-7 * 2 Tim 1,7 * 1 </a:t>
            </a:r>
            <a:r>
              <a:rPr lang="nb-NO" sz="1200" kern="1200" dirty="0" err="1">
                <a:solidFill>
                  <a:schemeClr val="tx1"/>
                </a:solidFill>
                <a:effectLst/>
                <a:latin typeface="+mn-lt"/>
                <a:ea typeface="+mn-ea"/>
                <a:cs typeface="+mn-cs"/>
              </a:rPr>
              <a:t>Pet</a:t>
            </a:r>
            <a:r>
              <a:rPr lang="nb-NO" sz="1200" kern="1200" dirty="0">
                <a:solidFill>
                  <a:schemeClr val="tx1"/>
                </a:solidFill>
                <a:effectLst/>
                <a:latin typeface="+mn-lt"/>
                <a:ea typeface="+mn-ea"/>
                <a:cs typeface="+mn-cs"/>
              </a:rPr>
              <a:t> 5,7 osv.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Finn gjerne fram andre løfter som du selv har et forhold til. Skriv eventuelt noen av dem inn på et nytt lysbilde.</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5) MEDVANDRING. </a:t>
            </a:r>
            <a:r>
              <a:rPr lang="nb-NO" sz="1200" kern="1200" dirty="0">
                <a:solidFill>
                  <a:schemeClr val="tx1"/>
                </a:solidFill>
                <a:effectLst/>
                <a:latin typeface="+mn-lt"/>
                <a:ea typeface="+mn-ea"/>
                <a:cs typeface="+mn-cs"/>
              </a:rPr>
              <a:t>Understrek at deltakerne i en slik gruppe har taushetsplikt.</a:t>
            </a:r>
          </a:p>
          <a:p>
            <a:r>
              <a:rPr lang="nb-NO" sz="1200" kern="1200" dirty="0">
                <a:solidFill>
                  <a:schemeClr val="tx1"/>
                </a:solidFill>
                <a:effectLst/>
                <a:latin typeface="+mn-lt"/>
                <a:ea typeface="+mn-ea"/>
                <a:cs typeface="+mn-cs"/>
              </a:rPr>
              <a:t>Bevegelsen </a:t>
            </a:r>
            <a:r>
              <a:rPr lang="nb-NO" sz="1200" kern="1200" dirty="0" err="1">
                <a:solidFill>
                  <a:schemeClr val="tx1"/>
                </a:solidFill>
                <a:effectLst/>
                <a:latin typeface="+mn-lt"/>
                <a:ea typeface="+mn-ea"/>
                <a:cs typeface="+mn-cs"/>
              </a:rPr>
              <a:t>JourneyNorge</a:t>
            </a:r>
            <a:r>
              <a:rPr lang="nb-NO" sz="1200" kern="1200" dirty="0">
                <a:solidFill>
                  <a:schemeClr val="tx1"/>
                </a:solidFill>
                <a:effectLst/>
                <a:latin typeface="+mn-lt"/>
                <a:ea typeface="+mn-ea"/>
                <a:cs typeface="+mn-cs"/>
              </a:rPr>
              <a:t> (tidl. </a:t>
            </a:r>
            <a:r>
              <a:rPr lang="nb-NO" sz="1200" kern="1200" dirty="0" err="1">
                <a:solidFill>
                  <a:schemeClr val="tx1"/>
                </a:solidFill>
                <a:effectLst/>
                <a:latin typeface="+mn-lt"/>
                <a:ea typeface="+mn-ea"/>
                <a:cs typeface="+mn-cs"/>
              </a:rPr>
              <a:t>Living</a:t>
            </a:r>
            <a:r>
              <a:rPr lang="nb-NO" sz="1200" kern="1200" dirty="0">
                <a:solidFill>
                  <a:schemeClr val="tx1"/>
                </a:solidFill>
                <a:effectLst/>
                <a:latin typeface="+mn-lt"/>
                <a:ea typeface="+mn-ea"/>
                <a:cs typeface="+mn-cs"/>
              </a:rPr>
              <a:t> Waters) har materiell og erfaring med slike medvandrer-grupper.</a:t>
            </a:r>
            <a:endParaRPr lang="nb-NO" b="1" dirty="0">
              <a:latin typeface="Arial" panose="020B0604020202020204" pitchFamily="34" charset="0"/>
              <a:cs typeface="Arial" panose="020B0604020202020204" pitchFamily="34" charset="0"/>
            </a:endParaRPr>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9</a:t>
            </a:fld>
            <a:endParaRPr lang="nb-NO"/>
          </a:p>
        </p:txBody>
      </p:sp>
    </p:spTree>
    <p:extLst>
      <p:ext uri="{BB962C8B-B14F-4D97-AF65-F5344CB8AC3E}">
        <p14:creationId xmlns:p14="http://schemas.microsoft.com/office/powerpoint/2010/main" val="1748229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nb-NO"/>
              <a:t>Klikk for å redigere tittelstil</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7" name="Date Placeholder 6"/>
          <p:cNvSpPr>
            <a:spLocks noGrp="1"/>
          </p:cNvSpPr>
          <p:nvPr>
            <p:ph type="dt" sz="half" idx="10"/>
          </p:nvPr>
        </p:nvSpPr>
        <p:spPr/>
        <p:txBody>
          <a:bodyPr/>
          <a:lstStyle/>
          <a:p>
            <a:fld id="{9151522B-943B-48D1-B75F-BB8FE964F4B4}" type="datetimeFigureOut">
              <a:rPr lang="nb-NO" smtClean="0"/>
              <a:t>09.03.2019</a:t>
            </a:fld>
            <a:endParaRPr lang="nb-NO"/>
          </a:p>
        </p:txBody>
      </p:sp>
      <p:sp>
        <p:nvSpPr>
          <p:cNvPr id="8" name="Slide Number Placeholder 7"/>
          <p:cNvSpPr>
            <a:spLocks noGrp="1"/>
          </p:cNvSpPr>
          <p:nvPr>
            <p:ph type="sldNum" sz="quarter" idx="11"/>
          </p:nvPr>
        </p:nvSpPr>
        <p:spPr/>
        <p:txBody>
          <a:bodyPr/>
          <a:lstStyle/>
          <a:p>
            <a:fld id="{A5E7F069-71CF-4026-95C5-5A3D859F4E40}" type="slidenum">
              <a:rPr lang="nb-NO" smtClean="0"/>
              <a:t>‹#›</a:t>
            </a:fld>
            <a:endParaRPr lang="nb-NO"/>
          </a:p>
        </p:txBody>
      </p:sp>
      <p:sp>
        <p:nvSpPr>
          <p:cNvPr id="9" name="Footer Placeholder 8"/>
          <p:cNvSpPr>
            <a:spLocks noGrp="1"/>
          </p:cNvSpPr>
          <p:nvPr>
            <p:ph type="ftr" sz="quarter" idx="12"/>
          </p:nvPr>
        </p:nvSpPr>
        <p:spPr/>
        <p:txBody>
          <a:bodyPr/>
          <a:lstStyle/>
          <a:p>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9151522B-943B-48D1-B75F-BB8FE964F4B4}" type="datetimeFigureOut">
              <a:rPr lang="nb-NO" smtClean="0"/>
              <a:t>09.03.2019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9151522B-943B-48D1-B75F-BB8FE964F4B4}" type="datetimeFigureOut">
              <a:rPr lang="nb-NO" smtClean="0"/>
              <a:t>09.03.2019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151522B-943B-48D1-B75F-BB8FE964F4B4}" type="datetimeFigureOut">
              <a:rPr lang="nb-NO" smtClean="0"/>
              <a:t>09.03.2019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nb-NO"/>
              <a:t>Klikk for å redigere tittelstil</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9151522B-943B-48D1-B75F-BB8FE964F4B4}" type="datetimeFigureOut">
              <a:rPr lang="nb-NO" smtClean="0"/>
              <a:t>09.03.2019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9151522B-943B-48D1-B75F-BB8FE964F4B4}" type="datetimeFigureOut">
              <a:rPr lang="nb-NO" smtClean="0"/>
              <a:t>09.03.2019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5E7F069-71CF-4026-95C5-5A3D859F4E40}" type="slidenum">
              <a:rPr lang="nb-NO" smtClean="0"/>
              <a:t>‹#›</a:t>
            </a:fld>
            <a:endParaRPr lang="nb-NO"/>
          </a:p>
        </p:txBody>
      </p:sp>
      <p:sp>
        <p:nvSpPr>
          <p:cNvPr id="9" name="Content Placeholder 8"/>
          <p:cNvSpPr>
            <a:spLocks noGrp="1"/>
          </p:cNvSpPr>
          <p:nvPr>
            <p:ph sz="quarter" idx="13"/>
          </p:nvPr>
        </p:nvSpPr>
        <p:spPr>
          <a:xfrm>
            <a:off x="365760" y="1600200"/>
            <a:ext cx="4041648" cy="452628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9151522B-943B-48D1-B75F-BB8FE964F4B4}" type="datetimeFigureOut">
              <a:rPr lang="nb-NO" smtClean="0"/>
              <a:t>09.03.2019</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A5E7F069-71CF-4026-95C5-5A3D859F4E40}" type="slidenum">
              <a:rPr lang="nb-NO" smtClean="0"/>
              <a:t>‹#›</a:t>
            </a:fld>
            <a:endParaRPr lang="nb-NO"/>
          </a:p>
        </p:txBody>
      </p:sp>
      <p:sp>
        <p:nvSpPr>
          <p:cNvPr id="11" name="Content Placeholder 10"/>
          <p:cNvSpPr>
            <a:spLocks noGrp="1"/>
          </p:cNvSpPr>
          <p:nvPr>
            <p:ph sz="quarter" idx="13"/>
          </p:nvPr>
        </p:nvSpPr>
        <p:spPr>
          <a:xfrm>
            <a:off x="457200" y="2212848"/>
            <a:ext cx="4041648" cy="391363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9151522B-943B-48D1-B75F-BB8FE964F4B4}" type="datetimeFigureOut">
              <a:rPr lang="nb-NO" smtClean="0"/>
              <a:t>09.03.2019</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51522B-943B-48D1-B75F-BB8FE964F4B4}" type="datetimeFigureOut">
              <a:rPr lang="nb-NO" smtClean="0"/>
              <a:t>09.03.2019</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nb-NO"/>
              <a:t>Klikk for å redigere tittelstil</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9151522B-943B-48D1-B75F-BB8FE964F4B4}" type="datetimeFigureOut">
              <a:rPr lang="nb-NO" smtClean="0"/>
              <a:t>09.03.2019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nb-NO"/>
              <a:t>Klikk for å redigere tittelstil</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9151522B-943B-48D1-B75F-BB8FE964F4B4}" type="datetimeFigureOut">
              <a:rPr lang="nb-NO" smtClean="0"/>
              <a:t>09.03.2019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nb-NO"/>
              <a:t>Klikk for å redigere tittelstil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151522B-943B-48D1-B75F-BB8FE964F4B4}" type="datetimeFigureOut">
              <a:rPr lang="nb-NO" smtClean="0"/>
              <a:t>09.03.2019</a:t>
            </a:fld>
            <a:endParaRPr lang="nb-NO"/>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nb-NO"/>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5E7F069-71CF-4026-95C5-5A3D859F4E40}" type="slidenum">
              <a:rPr lang="nb-NO" smtClean="0"/>
              <a:t>‹#›</a:t>
            </a:fld>
            <a:endParaRPr lang="nb-NO"/>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samlivsbanken.no/file/1hva-kan-vi-gjore-med-sporsmal.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morfarbarn.no/"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hyperlink" Target="http://www.samlivsbanken.n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55575" y="1988840"/>
            <a:ext cx="8808913" cy="1008112"/>
          </a:xfrm>
        </p:spPr>
        <p:txBody>
          <a:bodyPr/>
          <a:lstStyle/>
          <a:p>
            <a:br>
              <a:rPr lang="nb-NO" sz="5400" dirty="0">
                <a:solidFill>
                  <a:srgbClr val="C00000"/>
                </a:solidFill>
                <a:effectLst/>
                <a:latin typeface="Berlin Sans FB Demi" panose="020E0802020502020306" pitchFamily="34" charset="0"/>
              </a:rPr>
            </a:br>
            <a:r>
              <a:rPr lang="nb-NO" sz="4400" dirty="0">
                <a:solidFill>
                  <a:srgbClr val="7030A0"/>
                </a:solidFill>
                <a:effectLst/>
                <a:latin typeface="Arial Black" panose="020B0A04020102020204" pitchFamily="34" charset="0"/>
              </a:rPr>
              <a:t>► Utfordringer og</a:t>
            </a:r>
            <a:br>
              <a:rPr lang="nb-NO" sz="4400" dirty="0">
                <a:solidFill>
                  <a:srgbClr val="7030A0"/>
                </a:solidFill>
                <a:effectLst/>
                <a:latin typeface="Arial Black" panose="020B0A04020102020204" pitchFamily="34" charset="0"/>
              </a:rPr>
            </a:br>
            <a:r>
              <a:rPr lang="nb-NO" sz="4400" dirty="0">
                <a:solidFill>
                  <a:srgbClr val="7030A0"/>
                </a:solidFill>
                <a:effectLst/>
                <a:latin typeface="Arial Black" panose="020B0A04020102020204" pitchFamily="34" charset="0"/>
              </a:rPr>
              <a:t>konsekvenser</a:t>
            </a:r>
            <a:br>
              <a:rPr lang="nb-NO" sz="4400" dirty="0">
                <a:solidFill>
                  <a:srgbClr val="7030A0"/>
                </a:solidFill>
                <a:effectLst/>
                <a:latin typeface="Arial Black" panose="020B0A04020102020204" pitchFamily="34" charset="0"/>
              </a:rPr>
            </a:br>
            <a:br>
              <a:rPr lang="nb-NO" sz="1050" dirty="0">
                <a:solidFill>
                  <a:srgbClr val="7030A0"/>
                </a:solidFill>
                <a:effectLst/>
                <a:latin typeface="Arial Black" panose="020B0A04020102020204" pitchFamily="34" charset="0"/>
              </a:rPr>
            </a:br>
            <a:r>
              <a:rPr lang="nb-NO" sz="4400" dirty="0">
                <a:solidFill>
                  <a:srgbClr val="7030A0"/>
                </a:solidFill>
                <a:effectLst/>
                <a:latin typeface="Arial Black" panose="020B0A04020102020204" pitchFamily="34" charset="0"/>
              </a:rPr>
              <a:t>► Hva kan vi gjøre?</a:t>
            </a:r>
            <a:endParaRPr lang="nb-NO" sz="3600" dirty="0">
              <a:solidFill>
                <a:srgbClr val="7030A0"/>
              </a:solidFill>
              <a:effectLst/>
              <a:latin typeface="Arial Black" panose="020B0A04020102020204" pitchFamily="34" charset="0"/>
            </a:endParaRPr>
          </a:p>
        </p:txBody>
      </p:sp>
      <p:sp>
        <p:nvSpPr>
          <p:cNvPr id="3" name="AutoShape 2" descr="Bilderesultat for Conversation elderly peop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4" name="AutoShape 4" descr="Bilderesultat for Conversation elderly peopl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5" name="AutoShape 6" descr="Bilderesultat for Conversation elderly peopl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6" name="AutoShape 8" descr="Bilderesultat for Conversation elderly peopl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9" name="Bild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3212976"/>
            <a:ext cx="2628894" cy="1751247"/>
          </a:xfrm>
          <a:prstGeom prst="rect">
            <a:avLst/>
          </a:prstGeom>
        </p:spPr>
      </p:pic>
      <p:sp>
        <p:nvSpPr>
          <p:cNvPr id="7" name="TekstSylinder 6"/>
          <p:cNvSpPr txBox="1"/>
          <p:nvPr/>
        </p:nvSpPr>
        <p:spPr>
          <a:xfrm>
            <a:off x="2915816" y="5445224"/>
            <a:ext cx="3240360" cy="584775"/>
          </a:xfrm>
          <a:prstGeom prst="rect">
            <a:avLst/>
          </a:prstGeom>
          <a:noFill/>
        </p:spPr>
        <p:txBody>
          <a:bodyPr wrap="square" rtlCol="0">
            <a:spAutoFit/>
          </a:bodyPr>
          <a:lstStyle/>
          <a:p>
            <a:pPr algn="ctr"/>
            <a:r>
              <a:rPr lang="nb-NO" sz="3200" dirty="0">
                <a:latin typeface="Arial Black" panose="020B0A04020102020204" pitchFamily="34" charset="0"/>
              </a:rPr>
              <a:t>Temamøte 5</a:t>
            </a:r>
          </a:p>
        </p:txBody>
      </p:sp>
    </p:spTree>
    <p:extLst>
      <p:ext uri="{BB962C8B-B14F-4D97-AF65-F5344CB8AC3E}">
        <p14:creationId xmlns:p14="http://schemas.microsoft.com/office/powerpoint/2010/main" val="2931284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539552" y="208374"/>
            <a:ext cx="8604448" cy="7294305"/>
          </a:xfrm>
          <a:prstGeom prst="rect">
            <a:avLst/>
          </a:prstGeom>
          <a:noFill/>
        </p:spPr>
        <p:txBody>
          <a:bodyPr wrap="square" rtlCol="0">
            <a:spAutoFit/>
          </a:bodyPr>
          <a:lstStyle/>
          <a:p>
            <a:r>
              <a:rPr lang="nb-NO" sz="4800" dirty="0">
                <a:solidFill>
                  <a:srgbClr val="7030A0"/>
                </a:solidFill>
                <a:latin typeface="Arial Black" panose="020B0A04020102020204" pitchFamily="34" charset="0"/>
              </a:rPr>
              <a:t>		  D. Media </a:t>
            </a:r>
          </a:p>
          <a:p>
            <a:br>
              <a:rPr lang="nb-NO" sz="600" b="1" dirty="0">
                <a:latin typeface="Arial" panose="020B0604020202020204" pitchFamily="34" charset="0"/>
                <a:cs typeface="Arial" panose="020B0604020202020204" pitchFamily="34" charset="0"/>
              </a:rPr>
            </a:br>
            <a:r>
              <a:rPr lang="nb-NO" sz="2400" b="1" dirty="0">
                <a:latin typeface="Arial" panose="020B0604020202020204" pitchFamily="34" charset="0"/>
                <a:cs typeface="Arial" panose="020B0604020202020204" pitchFamily="34" charset="0"/>
              </a:rPr>
              <a:t>NORSK MEDIEVIRKELIGHET  </a:t>
            </a:r>
          </a:p>
          <a:p>
            <a:r>
              <a:rPr lang="nb-NO" sz="2200" b="1" dirty="0">
                <a:latin typeface="Arial" panose="020B0604020202020204" pitchFamily="34" charset="0"/>
                <a:cs typeface="Arial" panose="020B0604020202020204" pitchFamily="34" charset="0"/>
                <a:sym typeface="Wingdings"/>
              </a:rPr>
              <a:t> </a:t>
            </a:r>
            <a:r>
              <a:rPr lang="nb-NO" sz="2200" dirty="0">
                <a:latin typeface="Arial" panose="020B0604020202020204" pitchFamily="34" charset="0"/>
                <a:cs typeface="Arial" panose="020B0604020202020204" pitchFamily="34" charset="0"/>
              </a:rPr>
              <a:t>Lite ideologisk mangfold </a:t>
            </a:r>
          </a:p>
          <a:p>
            <a:r>
              <a:rPr lang="nb-NO" sz="2200" b="1" dirty="0">
                <a:latin typeface="Arial" panose="020B0604020202020204" pitchFamily="34" charset="0"/>
                <a:cs typeface="Arial" panose="020B0604020202020204" pitchFamily="34" charset="0"/>
                <a:sym typeface="Wingdings"/>
              </a:rPr>
              <a:t></a:t>
            </a:r>
            <a:r>
              <a:rPr lang="nb-NO" sz="2200" dirty="0">
                <a:latin typeface="Arial" panose="020B0604020202020204" pitchFamily="34" charset="0"/>
                <a:cs typeface="Arial" panose="020B0604020202020204" pitchFamily="34" charset="0"/>
              </a:rPr>
              <a:t> Få alternative stemmer</a:t>
            </a:r>
          </a:p>
          <a:p>
            <a:r>
              <a:rPr lang="nb-NO" sz="2200" b="1" dirty="0">
                <a:latin typeface="Arial" panose="020B0604020202020204" pitchFamily="34" charset="0"/>
                <a:cs typeface="Arial" panose="020B0604020202020204" pitchFamily="34" charset="0"/>
                <a:sym typeface="Wingdings"/>
              </a:rPr>
              <a:t> </a:t>
            </a:r>
            <a:r>
              <a:rPr lang="nb-NO" sz="2200" dirty="0">
                <a:latin typeface="Arial" panose="020B0604020202020204" pitchFamily="34" charset="0"/>
                <a:cs typeface="Arial" panose="020B0604020202020204" pitchFamily="34" charset="0"/>
                <a:sym typeface="Wingdings"/>
              </a:rPr>
              <a:t>Ofte: En i</a:t>
            </a:r>
            <a:r>
              <a:rPr lang="nb-NO" sz="2200" dirty="0">
                <a:latin typeface="Arial" panose="020B0604020202020204" pitchFamily="34" charset="0"/>
                <a:cs typeface="Arial" panose="020B0604020202020204" pitchFamily="34" charset="0"/>
              </a:rPr>
              <a:t>deologisk agenda </a:t>
            </a:r>
          </a:p>
          <a:p>
            <a:br>
              <a:rPr lang="nb-NO" sz="1600" dirty="0">
                <a:latin typeface="Arial" panose="020B0604020202020204" pitchFamily="34" charset="0"/>
                <a:cs typeface="Arial" panose="020B0604020202020204" pitchFamily="34" charset="0"/>
              </a:rPr>
            </a:br>
            <a:r>
              <a:rPr lang="nb-NO" sz="2400" b="1" dirty="0">
                <a:latin typeface="Arial" panose="020B0604020202020204" pitchFamily="34" charset="0"/>
                <a:cs typeface="Arial" panose="020B0604020202020204" pitchFamily="34" charset="0"/>
              </a:rPr>
              <a:t>HVORDAN FORHOLDER VI OSS?</a:t>
            </a:r>
          </a:p>
          <a:p>
            <a:endParaRPr lang="nb-NO" sz="400" b="1" dirty="0">
              <a:latin typeface="Arial" panose="020B0604020202020204" pitchFamily="34" charset="0"/>
              <a:cs typeface="Arial" panose="020B0604020202020204" pitchFamily="34" charset="0"/>
            </a:endParaRPr>
          </a:p>
          <a:p>
            <a:r>
              <a:rPr lang="nb-NO" sz="2200" b="1" dirty="0">
                <a:latin typeface="Arial" panose="020B0604020202020204" pitchFamily="34" charset="0"/>
                <a:cs typeface="Arial" panose="020B0604020202020204" pitchFamily="34" charset="0"/>
              </a:rPr>
              <a:t>1) FIRE GODE RÅD </a:t>
            </a:r>
            <a:r>
              <a:rPr lang="nb-NO" sz="2200" dirty="0">
                <a:latin typeface="Arial" panose="020B0604020202020204" pitchFamily="34" charset="0"/>
                <a:cs typeface="Arial" panose="020B0604020202020204" pitchFamily="34" charset="0"/>
              </a:rPr>
              <a:t>hvis en journalist ringer:</a:t>
            </a:r>
          </a:p>
          <a:p>
            <a:r>
              <a:rPr lang="nb-NO" sz="2200" b="1" dirty="0">
                <a:latin typeface="Arial" panose="020B0604020202020204" pitchFamily="34" charset="0"/>
                <a:cs typeface="Arial" panose="020B0604020202020204" pitchFamily="34" charset="0"/>
              </a:rPr>
              <a:t>a.</a:t>
            </a:r>
            <a:r>
              <a:rPr lang="nb-NO" sz="2200" dirty="0">
                <a:latin typeface="Arial" panose="020B0604020202020204" pitchFamily="34" charset="0"/>
                <a:cs typeface="Arial" panose="020B0604020202020204" pitchFamily="34" charset="0"/>
              </a:rPr>
              <a:t> Prøv å unngå å svare på stående fot. Spør hva saken gjelder,</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og be journalisten ringe tilbake om en time eller to.</a:t>
            </a:r>
          </a:p>
          <a:p>
            <a:r>
              <a:rPr lang="nb-NO" sz="2200" b="1" dirty="0">
                <a:latin typeface="Arial" panose="020B0604020202020204" pitchFamily="34" charset="0"/>
                <a:cs typeface="Arial" panose="020B0604020202020204" pitchFamily="34" charset="0"/>
              </a:rPr>
              <a:t>b.</a:t>
            </a:r>
            <a:r>
              <a:rPr lang="nb-NO" sz="2200" dirty="0">
                <a:latin typeface="Arial" panose="020B0604020202020204" pitchFamily="34" charset="0"/>
                <a:cs typeface="Arial" panose="020B0604020202020204" pitchFamily="34" charset="0"/>
              </a:rPr>
              <a:t> Forlang </a:t>
            </a:r>
            <a:r>
              <a:rPr lang="nb-NO" sz="2200" b="1" i="1" dirty="0">
                <a:latin typeface="Arial" panose="020B0604020202020204" pitchFamily="34" charset="0"/>
                <a:cs typeface="Arial" panose="020B0604020202020204" pitchFamily="34" charset="0"/>
              </a:rPr>
              <a:t>alltid </a:t>
            </a:r>
            <a:r>
              <a:rPr lang="nb-NO" sz="2200" dirty="0">
                <a:latin typeface="Arial" panose="020B0604020202020204" pitchFamily="34" charset="0"/>
                <a:cs typeface="Arial" panose="020B0604020202020204" pitchFamily="34" charset="0"/>
              </a:rPr>
              <a:t>skriftlig sitatsjekk før noe blir satt på trykk.</a:t>
            </a:r>
          </a:p>
          <a:p>
            <a:r>
              <a:rPr lang="nb-NO" sz="2200" b="1" dirty="0">
                <a:latin typeface="Arial" panose="020B0604020202020204" pitchFamily="34" charset="0"/>
                <a:cs typeface="Arial" panose="020B0604020202020204" pitchFamily="34" charset="0"/>
              </a:rPr>
              <a:t>c. </a:t>
            </a:r>
            <a:r>
              <a:rPr lang="nb-NO" sz="2200" dirty="0">
                <a:latin typeface="Arial" panose="020B0604020202020204" pitchFamily="34" charset="0"/>
                <a:cs typeface="Arial" panose="020B0604020202020204" pitchFamily="34" charset="0"/>
              </a:rPr>
              <a:t>La deg ikke presse! Svar eventuelt: «Ingen kommentar.» </a:t>
            </a:r>
          </a:p>
          <a:p>
            <a:r>
              <a:rPr lang="nb-NO" sz="2200" b="1" dirty="0">
                <a:latin typeface="Arial" panose="020B0604020202020204" pitchFamily="34" charset="0"/>
                <a:cs typeface="Arial" panose="020B0604020202020204" pitchFamily="34" charset="0"/>
              </a:rPr>
              <a:t>d.</a:t>
            </a:r>
            <a:r>
              <a:rPr lang="nb-NO" sz="2200" dirty="0">
                <a:latin typeface="Arial" panose="020B0604020202020204" pitchFamily="34" charset="0"/>
                <a:cs typeface="Arial" panose="020B0604020202020204" pitchFamily="34" charset="0"/>
              </a:rPr>
              <a:t> Ordvalg er svært viktig. Tenk nøye gjennom ord og uttrykk!</a:t>
            </a:r>
          </a:p>
          <a:p>
            <a:endParaRPr lang="nb-NO" sz="1600" dirty="0">
              <a:latin typeface="Arial" panose="020B0604020202020204" pitchFamily="34" charset="0"/>
              <a:cs typeface="Arial" panose="020B0604020202020204" pitchFamily="34" charset="0"/>
            </a:endParaRPr>
          </a:p>
          <a:p>
            <a:r>
              <a:rPr lang="nb-NO" sz="2200" b="1" dirty="0">
                <a:latin typeface="Arial" panose="020B0604020202020204" pitchFamily="34" charset="0"/>
                <a:cs typeface="Arial" panose="020B0604020202020204" pitchFamily="34" charset="0"/>
              </a:rPr>
              <a:t>2)</a:t>
            </a:r>
            <a:r>
              <a:rPr lang="nb-NO" sz="2200" dirty="0">
                <a:latin typeface="Arial" panose="020B0604020202020204" pitchFamily="34" charset="0"/>
                <a:cs typeface="Arial" panose="020B0604020202020204" pitchFamily="34" charset="0"/>
              </a:rPr>
              <a:t> </a:t>
            </a:r>
            <a:r>
              <a:rPr lang="nb-NO" sz="2200" b="1" dirty="0">
                <a:latin typeface="Arial" panose="020B0604020202020204" pitchFamily="34" charset="0"/>
                <a:cs typeface="Arial" panose="020B0604020202020204" pitchFamily="34" charset="0"/>
              </a:rPr>
              <a:t>LEDERFELLESSKAP. </a:t>
            </a:r>
            <a:r>
              <a:rPr lang="nb-NO" sz="2200" dirty="0">
                <a:latin typeface="Arial" panose="020B0604020202020204" pitchFamily="34" charset="0"/>
                <a:cs typeface="Arial" panose="020B0604020202020204" pitchFamily="34" charset="0"/>
              </a:rPr>
              <a:t>Målrettet utvikling av samhold og tillit mellom lokale kristne ledere. Samhold  og støtte når en menighet blir offentlig hengt ut for sin troskap mot bibelsk tro og etikk. </a:t>
            </a:r>
            <a:br>
              <a:rPr lang="nb-NO" sz="2200" dirty="0">
                <a:latin typeface="Arial" panose="020B0604020202020204" pitchFamily="34" charset="0"/>
                <a:cs typeface="Arial" panose="020B0604020202020204" pitchFamily="34" charset="0"/>
              </a:rPr>
            </a:br>
            <a:endParaRPr lang="nb-NO" sz="1100" dirty="0">
              <a:latin typeface="Arial" panose="020B0604020202020204" pitchFamily="34" charset="0"/>
              <a:cs typeface="Arial" panose="020B0604020202020204" pitchFamily="34" charset="0"/>
            </a:endParaRPr>
          </a:p>
          <a:p>
            <a:br>
              <a:rPr lang="nb-NO" sz="2200" dirty="0">
                <a:latin typeface="Arial" panose="020B0604020202020204" pitchFamily="34" charset="0"/>
                <a:cs typeface="Arial" panose="020B0604020202020204" pitchFamily="34" charset="0"/>
              </a:rPr>
            </a:br>
            <a:endParaRPr lang="nb-NO" sz="2200" dirty="0">
              <a:latin typeface="Arial" panose="020B0604020202020204" pitchFamily="34" charset="0"/>
              <a:cs typeface="Arial" panose="020B0604020202020204" pitchFamily="34" charset="0"/>
            </a:endParaRPr>
          </a:p>
          <a:p>
            <a:endParaRPr lang="nb-NO" sz="900" dirty="0">
              <a:latin typeface="Arial" panose="020B0604020202020204" pitchFamily="34" charset="0"/>
              <a:cs typeface="Arial" panose="020B0604020202020204" pitchFamily="34" charset="0"/>
            </a:endParaRPr>
          </a:p>
        </p:txBody>
      </p:sp>
      <p:pic>
        <p:nvPicPr>
          <p:cNvPr id="2054" name="Picture 6" descr="Bilderesultat for norske avis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088909"/>
            <a:ext cx="2754052" cy="1836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65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611560" y="150312"/>
            <a:ext cx="7848872" cy="1046440"/>
          </a:xfrm>
          <a:prstGeom prst="rect">
            <a:avLst/>
          </a:prstGeom>
          <a:noFill/>
        </p:spPr>
        <p:txBody>
          <a:bodyPr wrap="square" rtlCol="0">
            <a:spAutoFit/>
          </a:bodyPr>
          <a:lstStyle/>
          <a:p>
            <a:pPr algn="ctr"/>
            <a:r>
              <a:rPr lang="nb-NO" sz="4400" dirty="0">
                <a:solidFill>
                  <a:srgbClr val="7030A0"/>
                </a:solidFill>
                <a:latin typeface="Arial Black" panose="020B0A04020102020204" pitchFamily="34" charset="0"/>
              </a:rPr>
              <a:t>E. Barnehage og skole</a:t>
            </a:r>
          </a:p>
          <a:p>
            <a:endParaRPr lang="nb-NO" dirty="0">
              <a:latin typeface="Arial" panose="020B0604020202020204" pitchFamily="34" charset="0"/>
              <a:cs typeface="Arial" panose="020B0604020202020204" pitchFamily="34" charset="0"/>
            </a:endParaRPr>
          </a:p>
        </p:txBody>
      </p:sp>
      <p:sp>
        <p:nvSpPr>
          <p:cNvPr id="3" name="TekstSylinder 2"/>
          <p:cNvSpPr txBox="1"/>
          <p:nvPr/>
        </p:nvSpPr>
        <p:spPr>
          <a:xfrm>
            <a:off x="467544" y="836712"/>
            <a:ext cx="8604448" cy="5909310"/>
          </a:xfrm>
          <a:prstGeom prst="rect">
            <a:avLst/>
          </a:prstGeom>
          <a:noFill/>
        </p:spPr>
        <p:txBody>
          <a:bodyPr wrap="square" rtlCol="0">
            <a:spAutoFit/>
          </a:bodyPr>
          <a:lstStyle/>
          <a:p>
            <a:r>
              <a:rPr lang="nb-NO" sz="2400" b="1" dirty="0">
                <a:latin typeface="Arial" panose="020B0604020202020204" pitchFamily="34" charset="0"/>
                <a:cs typeface="Arial" panose="020B0604020202020204" pitchFamily="34" charset="0"/>
              </a:rPr>
              <a:t>1) HVORDAN FORHOLDE SEG?</a:t>
            </a:r>
          </a:p>
          <a:p>
            <a:r>
              <a:rPr lang="nb-NO" sz="2100" i="1" dirty="0">
                <a:latin typeface="Arial" panose="020B0604020202020204" pitchFamily="34" charset="0"/>
                <a:cs typeface="Arial" panose="020B0604020202020204" pitchFamily="34" charset="0"/>
              </a:rPr>
              <a:t>Kristne foreldre: </a:t>
            </a:r>
            <a:br>
              <a:rPr lang="nb-NO" sz="2100" dirty="0">
                <a:latin typeface="Arial" panose="020B0604020202020204" pitchFamily="34" charset="0"/>
                <a:cs typeface="Arial" panose="020B0604020202020204" pitchFamily="34" charset="0"/>
              </a:rPr>
            </a:br>
            <a:r>
              <a:rPr lang="nb-NO" sz="2100" dirty="0">
                <a:latin typeface="Arial" panose="020B0604020202020204" pitchFamily="34" charset="0"/>
                <a:cs typeface="Arial" panose="020B0604020202020204" pitchFamily="34" charset="0"/>
              </a:rPr>
              <a:t>● Følg med i skolebøker og ukeplaner. </a:t>
            </a:r>
          </a:p>
          <a:p>
            <a:r>
              <a:rPr lang="nb-NO" sz="2100" dirty="0">
                <a:latin typeface="Arial" panose="020B0604020202020204" pitchFamily="34" charset="0"/>
                <a:cs typeface="Arial" panose="020B0604020202020204" pitchFamily="34" charset="0"/>
              </a:rPr>
              <a:t>● Be om konkret informasjon fra skolen </a:t>
            </a:r>
            <a:br>
              <a:rPr lang="nb-NO" sz="2100" dirty="0">
                <a:latin typeface="Arial" panose="020B0604020202020204" pitchFamily="34" charset="0"/>
                <a:cs typeface="Arial" panose="020B0604020202020204" pitchFamily="34" charset="0"/>
              </a:rPr>
            </a:br>
            <a:r>
              <a:rPr lang="nb-NO" sz="2100" dirty="0">
                <a:latin typeface="Arial" panose="020B0604020202020204" pitchFamily="34" charset="0"/>
                <a:cs typeface="Arial" panose="020B0604020202020204" pitchFamily="34" charset="0"/>
              </a:rPr>
              <a:t>om hva som blir kommunisert om kjønn, seksualitet og familie. </a:t>
            </a:r>
          </a:p>
          <a:p>
            <a:r>
              <a:rPr lang="nb-NO" sz="2100" dirty="0">
                <a:latin typeface="Arial" panose="020B0604020202020204" pitchFamily="34" charset="0"/>
                <a:cs typeface="Arial" panose="020B0604020202020204" pitchFamily="34" charset="0"/>
              </a:rPr>
              <a:t>● Snakk med andre foreldre, også ikke-kristne. Gå om nødvendig til skolens ledelse. Prøv å finne akseptable løsninger og kompromisser. Husk: Foreldreretten står fortsatt sterkt! </a:t>
            </a:r>
          </a:p>
          <a:p>
            <a:r>
              <a:rPr lang="nb-NO" sz="2100" dirty="0">
                <a:latin typeface="Arial" panose="020B0604020202020204" pitchFamily="34" charset="0"/>
                <a:cs typeface="Arial" panose="020B0604020202020204" pitchFamily="34" charset="0"/>
              </a:rPr>
              <a:t>● Dann bønnegrupper. Se www.MomsInPrayer.no</a:t>
            </a:r>
          </a:p>
          <a:p>
            <a:endParaRPr lang="nb-NO" sz="6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2) BIBELSK OVERBEVISNING</a:t>
            </a:r>
          </a:p>
          <a:p>
            <a:r>
              <a:rPr lang="nb-NO" sz="2100" dirty="0">
                <a:latin typeface="Arial" panose="020B0604020202020204" pitchFamily="34" charset="0"/>
                <a:cs typeface="Arial" panose="020B0604020202020204" pitchFamily="34" charset="0"/>
              </a:rPr>
              <a:t>● Vær åpen med barn og unge: Som kristne er vi ikke alltid enige </a:t>
            </a:r>
            <a:br>
              <a:rPr lang="nb-NO" sz="2100" dirty="0">
                <a:latin typeface="Arial" panose="020B0604020202020204" pitchFamily="34" charset="0"/>
                <a:cs typeface="Arial" panose="020B0604020202020204" pitchFamily="34" charset="0"/>
              </a:rPr>
            </a:br>
            <a:r>
              <a:rPr lang="nb-NO" sz="2100" dirty="0">
                <a:latin typeface="Arial" panose="020B0604020202020204" pitchFamily="34" charset="0"/>
                <a:cs typeface="Arial" panose="020B0604020202020204" pitchFamily="34" charset="0"/>
              </a:rPr>
              <a:t>i det som undervises i barnehager og skoler. </a:t>
            </a:r>
          </a:p>
          <a:p>
            <a:r>
              <a:rPr lang="nb-NO" sz="2100" dirty="0">
                <a:latin typeface="Arial" panose="020B0604020202020204" pitchFamily="34" charset="0"/>
                <a:cs typeface="Arial" panose="020B0604020202020204" pitchFamily="34" charset="0"/>
              </a:rPr>
              <a:t>● Samtal mye og grundig med barn og unge om Jesus som forbilde og Bibelen som autoritet. </a:t>
            </a:r>
          </a:p>
          <a:p>
            <a:br>
              <a:rPr lang="nb-NO" sz="600" dirty="0">
                <a:latin typeface="Arial" panose="020B0604020202020204" pitchFamily="34" charset="0"/>
                <a:cs typeface="Arial" panose="020B0604020202020204" pitchFamily="34" charset="0"/>
              </a:rPr>
            </a:br>
            <a:r>
              <a:rPr lang="nb-NO" sz="2400" b="1" dirty="0">
                <a:latin typeface="Arial" panose="020B0604020202020204" pitchFamily="34" charset="0"/>
                <a:cs typeface="Arial" panose="020B0604020202020204" pitchFamily="34" charset="0"/>
              </a:rPr>
              <a:t>3) KRISTNE SKOLER OG BARNEHAGER. </a:t>
            </a:r>
            <a:r>
              <a:rPr lang="nb-NO" sz="2200" dirty="0">
                <a:latin typeface="Arial" panose="020B0604020202020204" pitchFamily="34" charset="0"/>
                <a:cs typeface="Arial" panose="020B0604020202020204" pitchFamily="34" charset="0"/>
              </a:rPr>
              <a:t>I et demokratisk og </a:t>
            </a:r>
            <a:r>
              <a:rPr lang="nb-NO" sz="2100" dirty="0">
                <a:latin typeface="Arial" panose="020B0604020202020204" pitchFamily="34" charset="0"/>
                <a:cs typeface="Arial" panose="020B0604020202020204" pitchFamily="34" charset="0"/>
              </a:rPr>
              <a:t>pluralistisk samfunn: Frihet til å undervise i samsvar med kristen tro og etikk, og til å ansette personale med kristen tro og livsførsel.</a:t>
            </a:r>
          </a:p>
        </p:txBody>
      </p:sp>
      <p:pic>
        <p:nvPicPr>
          <p:cNvPr id="2050" name="Picture 2" descr="After School Clu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908720"/>
            <a:ext cx="1867545" cy="1243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05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611560" y="260648"/>
            <a:ext cx="7848872" cy="1046440"/>
          </a:xfrm>
          <a:prstGeom prst="rect">
            <a:avLst/>
          </a:prstGeom>
          <a:noFill/>
        </p:spPr>
        <p:txBody>
          <a:bodyPr wrap="square" rtlCol="0">
            <a:spAutoFit/>
          </a:bodyPr>
          <a:lstStyle/>
          <a:p>
            <a:pPr algn="ctr"/>
            <a:r>
              <a:rPr lang="nb-NO" sz="4400" dirty="0">
                <a:solidFill>
                  <a:srgbClr val="7030A0"/>
                </a:solidFill>
                <a:latin typeface="Arial Black" panose="020B0A04020102020204" pitchFamily="34" charset="0"/>
              </a:rPr>
              <a:t>F. Samfunn og lovgivning</a:t>
            </a:r>
          </a:p>
          <a:p>
            <a:endParaRPr lang="nb-NO" dirty="0">
              <a:latin typeface="Arial" panose="020B0604020202020204" pitchFamily="34" charset="0"/>
              <a:cs typeface="Arial" panose="020B0604020202020204" pitchFamily="34" charset="0"/>
            </a:endParaRPr>
          </a:p>
        </p:txBody>
      </p:sp>
      <p:sp>
        <p:nvSpPr>
          <p:cNvPr id="3" name="TekstSylinder 2"/>
          <p:cNvSpPr txBox="1"/>
          <p:nvPr/>
        </p:nvSpPr>
        <p:spPr>
          <a:xfrm>
            <a:off x="539552" y="1196752"/>
            <a:ext cx="8424936" cy="5709255"/>
          </a:xfrm>
          <a:prstGeom prst="rect">
            <a:avLst/>
          </a:prstGeom>
          <a:noFill/>
        </p:spPr>
        <p:txBody>
          <a:bodyPr wrap="square" rtlCol="0">
            <a:spAutoFit/>
          </a:bodyPr>
          <a:lstStyle/>
          <a:p>
            <a:r>
              <a:rPr lang="nb-NO" sz="2400" b="1" dirty="0">
                <a:latin typeface="Arial" panose="020B0604020202020204" pitchFamily="34" charset="0"/>
                <a:cs typeface="Arial" panose="020B0604020202020204" pitchFamily="34" charset="0"/>
              </a:rPr>
              <a:t>1) SAMFUNNSUTVIKLINGEN. </a:t>
            </a:r>
            <a:r>
              <a:rPr lang="nb-NO" sz="2200" dirty="0">
                <a:latin typeface="Arial" panose="020B0604020202020204" pitchFamily="34" charset="0"/>
                <a:cs typeface="Arial" panose="020B0604020202020204" pitchFamily="34" charset="0"/>
              </a:rPr>
              <a:t>Kristen samlivsetikk: Ofte som irrelevant og trangsynt, ja, til og med som skadelig.</a:t>
            </a:r>
            <a:br>
              <a:rPr lang="nb-NO" sz="2200" dirty="0">
                <a:latin typeface="Arial" panose="020B0604020202020204" pitchFamily="34" charset="0"/>
                <a:cs typeface="Arial" panose="020B0604020202020204" pitchFamily="34" charset="0"/>
              </a:rPr>
            </a:br>
            <a:endParaRPr lang="nb-NO" sz="12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2) TYDELIG MINORITET. </a:t>
            </a:r>
            <a:r>
              <a:rPr lang="nb-NO" sz="2200" dirty="0">
                <a:latin typeface="Arial" panose="020B0604020202020204" pitchFamily="34" charset="0"/>
                <a:cs typeface="Arial" panose="020B0604020202020204" pitchFamily="34" charset="0"/>
              </a:rPr>
              <a:t>Vi må la vår stemme høres – til beste for barnet, ekteskapet og samfunnet. Ideal: «Tro mot sannheten i kjærlighet» (Ef 4,15). Vennlighet, saklighet, kunnskap, ydmykhet.</a:t>
            </a:r>
            <a:br>
              <a:rPr lang="nb-NO" sz="2200" dirty="0">
                <a:latin typeface="Arial" panose="020B0604020202020204" pitchFamily="34" charset="0"/>
                <a:cs typeface="Arial" panose="020B0604020202020204" pitchFamily="34" charset="0"/>
              </a:rPr>
            </a:br>
            <a:endParaRPr lang="nb-NO" sz="11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3) ARGUMENTASJONEN. </a:t>
            </a:r>
            <a:r>
              <a:rPr lang="nb-NO" sz="2200" dirty="0">
                <a:latin typeface="Arial" panose="020B0604020202020204" pitchFamily="34" charset="0"/>
                <a:cs typeface="Arial" panose="020B0604020202020204" pitchFamily="34" charset="0"/>
              </a:rPr>
              <a:t>På den offentlige arena: Vanligvis best å bruke allmenne argumenter, som f.eks.: </a:t>
            </a:r>
            <a:br>
              <a:rPr lang="nb-NO" sz="2200" dirty="0">
                <a:latin typeface="Arial" panose="020B0604020202020204" pitchFamily="34" charset="0"/>
                <a:cs typeface="Arial" panose="020B0604020202020204" pitchFamily="34" charset="0"/>
              </a:rPr>
            </a:br>
            <a:endParaRPr lang="nb-NO" sz="800" dirty="0">
              <a:latin typeface="Arial" panose="020B0604020202020204" pitchFamily="34" charset="0"/>
              <a:cs typeface="Arial" panose="020B0604020202020204" pitchFamily="34" charset="0"/>
            </a:endParaRPr>
          </a:p>
          <a:p>
            <a:r>
              <a:rPr lang="nb-NO" sz="2000" dirty="0">
                <a:latin typeface="Arial" panose="020B0604020202020204" pitchFamily="34" charset="0"/>
                <a:cs typeface="Arial" panose="020B0604020202020204" pitchFamily="34" charset="0"/>
              </a:rPr>
              <a:t>* FNs Barnekonvensjon * Barneperspektivet * Samvittighetsfriheten </a:t>
            </a:r>
            <a:br>
              <a:rPr lang="nb-NO" sz="2000" dirty="0">
                <a:latin typeface="Arial" panose="020B0604020202020204" pitchFamily="34" charset="0"/>
                <a:cs typeface="Arial" panose="020B0604020202020204" pitchFamily="34" charset="0"/>
              </a:rPr>
            </a:br>
            <a:r>
              <a:rPr lang="nb-NO" sz="2000" dirty="0">
                <a:latin typeface="Arial" panose="020B0604020202020204" pitchFamily="34" charset="0"/>
                <a:cs typeface="Arial" panose="020B0604020202020204" pitchFamily="34" charset="0"/>
              </a:rPr>
              <a:t>* Barns rettigheter * Mor-far-barn-relasjonens unike betydning </a:t>
            </a:r>
            <a:br>
              <a:rPr lang="nb-NO" sz="2000" dirty="0">
                <a:latin typeface="Arial" panose="020B0604020202020204" pitchFamily="34" charset="0"/>
                <a:cs typeface="Arial" panose="020B0604020202020204" pitchFamily="34" charset="0"/>
              </a:rPr>
            </a:br>
            <a:r>
              <a:rPr lang="nb-NO" sz="2000" dirty="0">
                <a:latin typeface="Arial" panose="020B0604020202020204" pitchFamily="34" charset="0"/>
                <a:cs typeface="Arial" panose="020B0604020202020204" pitchFamily="34" charset="0"/>
              </a:rPr>
              <a:t>* Foreldreretten * Ufødte barn som salgsvare * Kjønnsforvirring </a:t>
            </a:r>
            <a:br>
              <a:rPr lang="nb-NO" sz="2000" dirty="0">
                <a:latin typeface="Arial" panose="020B0604020202020204" pitchFamily="34" charset="0"/>
                <a:cs typeface="Arial" panose="020B0604020202020204" pitchFamily="34" charset="0"/>
              </a:rPr>
            </a:br>
            <a:r>
              <a:rPr lang="nb-NO" sz="2000" dirty="0">
                <a:latin typeface="Arial" panose="020B0604020202020204" pitchFamily="34" charset="0"/>
                <a:cs typeface="Arial" panose="020B0604020202020204" pitchFamily="34" charset="0"/>
              </a:rPr>
              <a:t>* Toleranse m.m.</a:t>
            </a:r>
          </a:p>
          <a:p>
            <a:endParaRPr lang="nb-NO" sz="12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	   4) LYS OG SALT.</a:t>
            </a:r>
            <a:r>
              <a:rPr lang="nb-NO" sz="2200" dirty="0">
                <a:latin typeface="Arial" panose="020B0604020202020204" pitchFamily="34" charset="0"/>
                <a:cs typeface="Arial" panose="020B0604020202020204" pitchFamily="34" charset="0"/>
              </a:rPr>
              <a:t> Kristne som lys og salt </a:t>
            </a:r>
            <a:r>
              <a:rPr lang="nb-NO" sz="2000" dirty="0">
                <a:latin typeface="Arial" panose="020B0604020202020204" pitchFamily="34" charset="0"/>
                <a:cs typeface="Arial" panose="020B0604020202020204" pitchFamily="34" charset="0"/>
              </a:rPr>
              <a:t>(Matt 5,13-16</a:t>
            </a:r>
            <a:r>
              <a:rPr lang="nb-NO" sz="2200" dirty="0">
                <a:latin typeface="Arial" panose="020B0604020202020204" pitchFamily="34" charset="0"/>
                <a:cs typeface="Arial" panose="020B0604020202020204" pitchFamily="34" charset="0"/>
              </a:rPr>
              <a:t>):</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	   Påvirke samfunnet med gode og bærekraftige verdier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	   og løsninger. Ta ansvar: Lokalt, regionalt eller nasjonalt.</a:t>
            </a:r>
          </a:p>
        </p:txBody>
      </p:sp>
      <p:pic>
        <p:nvPicPr>
          <p:cNvPr id="4098" name="Picture 2" descr="Bilderesultat for Storting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573247"/>
            <a:ext cx="1552331" cy="952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63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49832">
            <a:off x="4611321" y="373146"/>
            <a:ext cx="4078976" cy="6051089"/>
          </a:xfrm>
          <a:prstGeom prst="rect">
            <a:avLst/>
          </a:prstGeom>
        </p:spPr>
      </p:pic>
      <p:sp>
        <p:nvSpPr>
          <p:cNvPr id="3" name="TekstSylinder 2"/>
          <p:cNvSpPr txBox="1"/>
          <p:nvPr/>
        </p:nvSpPr>
        <p:spPr>
          <a:xfrm>
            <a:off x="323528" y="212730"/>
            <a:ext cx="4248472" cy="7032694"/>
          </a:xfrm>
          <a:prstGeom prst="rect">
            <a:avLst/>
          </a:prstGeom>
          <a:noFill/>
        </p:spPr>
        <p:txBody>
          <a:bodyPr wrap="square" rtlCol="0">
            <a:spAutoFit/>
          </a:bodyPr>
          <a:lstStyle/>
          <a:p>
            <a:r>
              <a:rPr lang="nb-NO" sz="4000" b="1" dirty="0">
                <a:solidFill>
                  <a:srgbClr val="7030A0"/>
                </a:solidFill>
                <a:latin typeface="Arial Black" panose="020B0A04020102020204" pitchFamily="34" charset="0"/>
              </a:rPr>
              <a:t>Et ressursark</a:t>
            </a:r>
          </a:p>
          <a:p>
            <a:endParaRPr lang="nb-NO" sz="700" dirty="0"/>
          </a:p>
          <a:p>
            <a:r>
              <a:rPr lang="nb-NO" dirty="0">
                <a:latin typeface="Arial" panose="020B0604020202020204" pitchFamily="34" charset="0"/>
                <a:cs typeface="Arial" panose="020B0604020202020204" pitchFamily="34" charset="0"/>
              </a:rPr>
              <a:t>Dette arket har samme innhold </a:t>
            </a:r>
          </a:p>
          <a:p>
            <a:r>
              <a:rPr lang="nb-NO" dirty="0">
                <a:latin typeface="Arial" panose="020B0604020202020204" pitchFamily="34" charset="0"/>
                <a:cs typeface="Arial" panose="020B0604020202020204" pitchFamily="34" charset="0"/>
              </a:rPr>
              <a:t>som de foregående 7 lysbildene og </a:t>
            </a:r>
            <a:br>
              <a:rPr lang="nb-NO" dirty="0">
                <a:latin typeface="Arial" panose="020B0604020202020204" pitchFamily="34" charset="0"/>
                <a:cs typeface="Arial" panose="020B0604020202020204" pitchFamily="34" charset="0"/>
              </a:rPr>
            </a:br>
            <a:r>
              <a:rPr lang="nb-NO" dirty="0">
                <a:latin typeface="Arial" panose="020B0604020202020204" pitchFamily="34" charset="0"/>
                <a:cs typeface="Arial" panose="020B0604020202020204" pitchFamily="34" charset="0"/>
              </a:rPr>
              <a:t>kan lastes ned herfra:</a:t>
            </a:r>
          </a:p>
          <a:p>
            <a:r>
              <a:rPr lang="nb-NO" u="sng" dirty="0">
                <a:hlinkClick r:id="rId4"/>
              </a:rPr>
              <a:t>https://samlivsbanken.no/file/1hva-kan-vi-gjore-med-sporsmal.pdf</a:t>
            </a:r>
            <a:endParaRPr lang="nb-NO" dirty="0"/>
          </a:p>
          <a:p>
            <a:endParaRPr lang="nb-NO" sz="1400" dirty="0">
              <a:latin typeface="Arial" panose="020B0604020202020204" pitchFamily="34" charset="0"/>
              <a:cs typeface="Arial" panose="020B0604020202020204" pitchFamily="34" charset="0"/>
            </a:endParaRPr>
          </a:p>
          <a:p>
            <a:r>
              <a:rPr lang="nb-NO" dirty="0">
                <a:latin typeface="Arial" panose="020B0604020202020204" pitchFamily="34" charset="0"/>
                <a:cs typeface="Arial" panose="020B0604020202020204" pitchFamily="34" charset="0"/>
              </a:rPr>
              <a:t>Arket kan brukes på ulike måter: </a:t>
            </a:r>
            <a:br>
              <a:rPr lang="nb-NO" dirty="0">
                <a:latin typeface="Arial" panose="020B0604020202020204" pitchFamily="34" charset="0"/>
                <a:cs typeface="Arial" panose="020B0604020202020204" pitchFamily="34" charset="0"/>
              </a:rPr>
            </a:br>
            <a:endParaRPr lang="nb-NO" sz="1000" dirty="0">
              <a:latin typeface="Arial" panose="020B0604020202020204" pitchFamily="34" charset="0"/>
              <a:cs typeface="Arial" panose="020B0604020202020204" pitchFamily="34" charset="0"/>
            </a:endParaRPr>
          </a:p>
          <a:p>
            <a:r>
              <a:rPr lang="nb-NO" b="1" dirty="0">
                <a:latin typeface="Arial" panose="020B0604020202020204" pitchFamily="34" charset="0"/>
                <a:cs typeface="Arial" panose="020B0604020202020204" pitchFamily="34" charset="0"/>
              </a:rPr>
              <a:t>A.</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Print</a:t>
            </a:r>
            <a:r>
              <a:rPr lang="nb-NO" dirty="0">
                <a:latin typeface="Arial" panose="020B0604020202020204" pitchFamily="34" charset="0"/>
                <a:cs typeface="Arial" panose="020B0604020202020204" pitchFamily="34" charset="0"/>
              </a:rPr>
              <a:t> det ut på forhånd og del det </a:t>
            </a:r>
          </a:p>
          <a:p>
            <a:r>
              <a:rPr lang="nb-NO" dirty="0">
                <a:latin typeface="Arial" panose="020B0604020202020204" pitchFamily="34" charset="0"/>
                <a:cs typeface="Arial" panose="020B0604020202020204" pitchFamily="34" charset="0"/>
              </a:rPr>
              <a:t>ut som en ressurs på slutten av møtet. </a:t>
            </a:r>
            <a:br>
              <a:rPr lang="nb-NO" dirty="0">
                <a:latin typeface="Arial" panose="020B0604020202020204" pitchFamily="34" charset="0"/>
                <a:cs typeface="Arial" panose="020B0604020202020204" pitchFamily="34" charset="0"/>
              </a:rPr>
            </a:br>
            <a:endParaRPr lang="nb-NO" sz="900" dirty="0">
              <a:latin typeface="Arial" panose="020B0604020202020204" pitchFamily="34" charset="0"/>
              <a:cs typeface="Arial" panose="020B0604020202020204" pitchFamily="34" charset="0"/>
            </a:endParaRPr>
          </a:p>
          <a:p>
            <a:r>
              <a:rPr lang="nb-NO" b="1" dirty="0">
                <a:latin typeface="Arial" panose="020B0604020202020204" pitchFamily="34" charset="0"/>
                <a:cs typeface="Arial" panose="020B0604020202020204" pitchFamily="34" charset="0"/>
              </a:rPr>
              <a:t>B.</a:t>
            </a:r>
            <a:r>
              <a:rPr lang="nb-NO" dirty="0">
                <a:latin typeface="Arial" panose="020B0604020202020204" pitchFamily="34" charset="0"/>
                <a:cs typeface="Arial" panose="020B0604020202020204" pitchFamily="34" charset="0"/>
              </a:rPr>
              <a:t> Del det ut i løpet av møtet, f.eks. </a:t>
            </a:r>
            <a:br>
              <a:rPr lang="nb-NO" dirty="0">
                <a:latin typeface="Arial" panose="020B0604020202020204" pitchFamily="34" charset="0"/>
                <a:cs typeface="Arial" panose="020B0604020202020204" pitchFamily="34" charset="0"/>
              </a:rPr>
            </a:br>
            <a:r>
              <a:rPr lang="nb-NO" dirty="0">
                <a:latin typeface="Arial" panose="020B0604020202020204" pitchFamily="34" charset="0"/>
                <a:cs typeface="Arial" panose="020B0604020202020204" pitchFamily="34" charset="0"/>
              </a:rPr>
              <a:t>etter at du har undervist i de to første punktene på arket, og la tilhørerne snakke sammen i grupper om ett eller to av de andre punktene. </a:t>
            </a:r>
          </a:p>
          <a:p>
            <a:br>
              <a:rPr lang="nb-NO" sz="900" dirty="0">
                <a:latin typeface="Arial" panose="020B0604020202020204" pitchFamily="34" charset="0"/>
                <a:cs typeface="Arial" panose="020B0604020202020204" pitchFamily="34" charset="0"/>
              </a:rPr>
            </a:br>
            <a:r>
              <a:rPr lang="nb-NO" b="1" dirty="0">
                <a:latin typeface="Arial" panose="020B0604020202020204" pitchFamily="34" charset="0"/>
                <a:cs typeface="Arial" panose="020B0604020202020204" pitchFamily="34" charset="0"/>
              </a:rPr>
              <a:t>C.</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Presentér</a:t>
            </a:r>
            <a:r>
              <a:rPr lang="nb-NO" dirty="0">
                <a:latin typeface="Arial" panose="020B0604020202020204" pitchFamily="34" charset="0"/>
                <a:cs typeface="Arial" panose="020B0604020202020204" pitchFamily="34" charset="0"/>
              </a:rPr>
              <a:t> arket og del det ut mot slutten av møtet og be dem forberede seg til å snakke om innholdet på neste bibelgruppe/</a:t>
            </a:r>
            <a:r>
              <a:rPr lang="nb-NO" dirty="0" err="1">
                <a:latin typeface="Arial" panose="020B0604020202020204" pitchFamily="34" charset="0"/>
                <a:cs typeface="Arial" panose="020B0604020202020204" pitchFamily="34" charset="0"/>
              </a:rPr>
              <a:t>husfellesskap</a:t>
            </a:r>
            <a:r>
              <a:rPr lang="nb-NO" dirty="0">
                <a:latin typeface="Arial" panose="020B0604020202020204" pitchFamily="34" charset="0"/>
                <a:cs typeface="Arial" panose="020B0604020202020204" pitchFamily="34" charset="0"/>
              </a:rPr>
              <a:t>. Send også arket som vedlegg til gruppelederne.</a:t>
            </a:r>
          </a:p>
          <a:p>
            <a:br>
              <a:rPr lang="nb-NO" dirty="0"/>
            </a:br>
            <a:endParaRPr lang="nb-NO" dirty="0"/>
          </a:p>
        </p:txBody>
      </p:sp>
    </p:spTree>
    <p:extLst>
      <p:ext uri="{BB962C8B-B14F-4D97-AF65-F5344CB8AC3E}">
        <p14:creationId xmlns:p14="http://schemas.microsoft.com/office/powerpoint/2010/main" val="3662355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p:cNvSpPr txBox="1"/>
          <p:nvPr/>
        </p:nvSpPr>
        <p:spPr>
          <a:xfrm>
            <a:off x="395537" y="332656"/>
            <a:ext cx="8280920" cy="1200329"/>
          </a:xfrm>
          <a:prstGeom prst="rect">
            <a:avLst/>
          </a:prstGeom>
          <a:noFill/>
        </p:spPr>
        <p:txBody>
          <a:bodyPr wrap="square" rtlCol="0">
            <a:spAutoFit/>
          </a:bodyPr>
          <a:lstStyle/>
          <a:p>
            <a:pPr algn="ctr"/>
            <a:r>
              <a:rPr lang="nb-NO" sz="2800" dirty="0">
                <a:solidFill>
                  <a:srgbClr val="7030A0"/>
                </a:solidFill>
                <a:latin typeface="Arial Black" panose="020B0A04020102020204" pitchFamily="34" charset="0"/>
              </a:rPr>
              <a:t>Vårt utgangspunkt og vår konklusjon:</a:t>
            </a:r>
          </a:p>
          <a:p>
            <a:pPr algn="ctr"/>
            <a:r>
              <a:rPr lang="nb-NO" sz="4400" dirty="0">
                <a:solidFill>
                  <a:srgbClr val="7030A0"/>
                </a:solidFill>
                <a:latin typeface="Arial Black" panose="020B0A04020102020204" pitchFamily="34" charset="0"/>
              </a:rPr>
              <a:t>Et tydelig JA-budskap</a:t>
            </a:r>
          </a:p>
        </p:txBody>
      </p:sp>
      <p:pic>
        <p:nvPicPr>
          <p:cNvPr id="5" name="Bil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54451">
            <a:off x="5152209" y="3301871"/>
            <a:ext cx="3194357" cy="2248258"/>
          </a:xfrm>
          <a:prstGeom prst="rect">
            <a:avLst/>
          </a:prstGeom>
          <a:ln>
            <a:solidFill>
              <a:schemeClr val="bg1">
                <a:lumMod val="95000"/>
              </a:schemeClr>
            </a:solidFill>
          </a:ln>
        </p:spPr>
      </p:pic>
      <p:sp>
        <p:nvSpPr>
          <p:cNvPr id="2" name="Ellipse 1"/>
          <p:cNvSpPr/>
          <p:nvPr/>
        </p:nvSpPr>
        <p:spPr>
          <a:xfrm rot="21358730">
            <a:off x="5607012" y="3459040"/>
            <a:ext cx="2347192" cy="701521"/>
          </a:xfrm>
          <a:prstGeom prst="ellipse">
            <a:avLst/>
          </a:prstGeom>
          <a:noFill/>
          <a:ln w="12700" cmpd="sng">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F0000"/>
              </a:solidFill>
            </a:endParaRPr>
          </a:p>
        </p:txBody>
      </p:sp>
      <p:sp>
        <p:nvSpPr>
          <p:cNvPr id="6" name="TekstSylinder 5"/>
          <p:cNvSpPr txBox="1"/>
          <p:nvPr/>
        </p:nvSpPr>
        <p:spPr>
          <a:xfrm>
            <a:off x="505258" y="1754807"/>
            <a:ext cx="8027182" cy="4770537"/>
          </a:xfrm>
          <a:prstGeom prst="rect">
            <a:avLst/>
          </a:prstGeom>
          <a:noFill/>
        </p:spPr>
        <p:txBody>
          <a:bodyPr wrap="square" rtlCol="0">
            <a:spAutoFit/>
          </a:bodyPr>
          <a:lstStyle/>
          <a:p>
            <a:pPr marL="342900" indent="-342900">
              <a:buFont typeface="Wingdings"/>
              <a:buChar char=""/>
            </a:pPr>
            <a:r>
              <a:rPr lang="nb-NO" sz="2400" b="1" dirty="0">
                <a:latin typeface="+mj-lt"/>
              </a:rPr>
              <a:t>JA</a:t>
            </a:r>
            <a:r>
              <a:rPr lang="nb-NO" sz="2400" dirty="0">
                <a:latin typeface="+mj-lt"/>
              </a:rPr>
              <a:t> til Bibelen som forpliktende norm for tro, lære og liv.</a:t>
            </a:r>
          </a:p>
          <a:p>
            <a:pPr marL="342900" indent="-342900">
              <a:buFont typeface="Wingdings"/>
              <a:buChar char=""/>
            </a:pPr>
            <a:r>
              <a:rPr lang="nb-NO" sz="2400" b="1" dirty="0">
                <a:latin typeface="+mj-lt"/>
              </a:rPr>
              <a:t>JA</a:t>
            </a:r>
            <a:r>
              <a:rPr lang="nb-NO" sz="2400" dirty="0">
                <a:latin typeface="+mj-lt"/>
              </a:rPr>
              <a:t> til ekteskapet som Guds skaperordning </a:t>
            </a:r>
            <a:br>
              <a:rPr lang="nb-NO" sz="2400" dirty="0">
                <a:latin typeface="+mj-lt"/>
              </a:rPr>
            </a:br>
            <a:r>
              <a:rPr lang="nb-NO" sz="2400" dirty="0">
                <a:latin typeface="+mj-lt"/>
              </a:rPr>
              <a:t>for én mann og én kvinne.</a:t>
            </a:r>
          </a:p>
          <a:p>
            <a:pPr marL="342900" indent="-342900">
              <a:buFont typeface="Wingdings"/>
              <a:buChar char=""/>
            </a:pPr>
            <a:r>
              <a:rPr lang="nb-NO" sz="2400" b="1" dirty="0">
                <a:latin typeface="+mj-lt"/>
              </a:rPr>
              <a:t>JA</a:t>
            </a:r>
            <a:r>
              <a:rPr lang="nb-NO" sz="2400" dirty="0">
                <a:latin typeface="+mj-lt"/>
              </a:rPr>
              <a:t> til mor-far-barn-relasjonens særstilling </a:t>
            </a:r>
            <a:br>
              <a:rPr lang="nb-NO" sz="2400" dirty="0">
                <a:latin typeface="+mj-lt"/>
              </a:rPr>
            </a:br>
            <a:r>
              <a:rPr lang="nb-NO" sz="2400" dirty="0">
                <a:latin typeface="+mj-lt"/>
              </a:rPr>
              <a:t>og unike betydning.</a:t>
            </a:r>
          </a:p>
          <a:p>
            <a:pPr marL="342900" indent="-342900">
              <a:buFont typeface="Wingdings"/>
              <a:buChar char=""/>
            </a:pPr>
            <a:r>
              <a:rPr lang="nb-NO" sz="2400" b="1" dirty="0">
                <a:latin typeface="+mj-lt"/>
              </a:rPr>
              <a:t>JA</a:t>
            </a:r>
            <a:r>
              <a:rPr lang="nb-NO" sz="2400" dirty="0">
                <a:latin typeface="+mj-lt"/>
              </a:rPr>
              <a:t> til barns gudgitte rett til </a:t>
            </a:r>
            <a:br>
              <a:rPr lang="nb-NO" sz="2400" dirty="0">
                <a:latin typeface="+mj-lt"/>
              </a:rPr>
            </a:br>
            <a:r>
              <a:rPr lang="nb-NO" sz="2400" dirty="0">
                <a:latin typeface="+mj-lt"/>
              </a:rPr>
              <a:t>å kjenne sin egen mor og far.</a:t>
            </a:r>
          </a:p>
          <a:p>
            <a:pPr marL="342900" indent="-342900">
              <a:buFont typeface="Wingdings"/>
              <a:buChar char=""/>
            </a:pPr>
            <a:r>
              <a:rPr lang="nb-NO" sz="2400" b="1" dirty="0">
                <a:latin typeface="+mj-lt"/>
              </a:rPr>
              <a:t>JA</a:t>
            </a:r>
            <a:r>
              <a:rPr lang="nb-NO" sz="2400" dirty="0">
                <a:latin typeface="+mj-lt"/>
              </a:rPr>
              <a:t> til barneperspektivet i </a:t>
            </a:r>
            <a:br>
              <a:rPr lang="nb-NO" sz="2400" dirty="0">
                <a:latin typeface="+mj-lt"/>
              </a:rPr>
            </a:br>
            <a:r>
              <a:rPr lang="nb-NO" sz="2400" dirty="0">
                <a:latin typeface="+mj-lt"/>
              </a:rPr>
              <a:t>kirkens teologi og praksis.</a:t>
            </a:r>
          </a:p>
          <a:p>
            <a:br>
              <a:rPr lang="nb-NO" sz="2200" dirty="0">
                <a:latin typeface="+mj-lt"/>
              </a:rPr>
            </a:br>
            <a:r>
              <a:rPr lang="nb-NO" sz="2200" i="1" dirty="0">
                <a:latin typeface="+mj-lt"/>
              </a:rPr>
              <a:t>Vår tro og vårt budskap bygger på </a:t>
            </a:r>
            <a:br>
              <a:rPr lang="nb-NO" sz="2200" i="1" dirty="0">
                <a:latin typeface="+mj-lt"/>
              </a:rPr>
            </a:br>
            <a:r>
              <a:rPr lang="nb-NO" sz="2200" i="1" dirty="0">
                <a:latin typeface="+mj-lt"/>
              </a:rPr>
              <a:t>et tydelig JA til Guds gode vilje på alle livsområder – </a:t>
            </a:r>
          </a:p>
          <a:p>
            <a:r>
              <a:rPr lang="nb-NO" sz="2200" i="1" dirty="0">
                <a:latin typeface="+mj-lt"/>
              </a:rPr>
              <a:t>også i spørsmål om seksualitet og samliv.  </a:t>
            </a:r>
          </a:p>
        </p:txBody>
      </p:sp>
    </p:spTree>
    <p:extLst>
      <p:ext uri="{BB962C8B-B14F-4D97-AF65-F5344CB8AC3E}">
        <p14:creationId xmlns:p14="http://schemas.microsoft.com/office/powerpoint/2010/main" val="326759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48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539552" y="188640"/>
            <a:ext cx="8208912" cy="6694140"/>
          </a:xfrm>
          <a:prstGeom prst="rect">
            <a:avLst/>
          </a:prstGeom>
          <a:noFill/>
        </p:spPr>
        <p:txBody>
          <a:bodyPr wrap="square" rtlCol="0">
            <a:spAutoFit/>
          </a:bodyPr>
          <a:lstStyle/>
          <a:p>
            <a:pPr algn="ctr"/>
            <a:r>
              <a:rPr lang="nb-NO" b="1" i="1" dirty="0">
                <a:solidFill>
                  <a:srgbClr val="C00000"/>
                </a:solidFill>
                <a:latin typeface="+mj-lt"/>
              </a:rPr>
              <a:t>Til taleren:</a:t>
            </a:r>
          </a:p>
          <a:p>
            <a:pPr algn="ctr"/>
            <a:r>
              <a:rPr lang="nb-NO" sz="3200" b="1" dirty="0">
                <a:solidFill>
                  <a:srgbClr val="7030A0"/>
                </a:solidFill>
                <a:latin typeface="Arial Black" panose="020B0A04020102020204" pitchFamily="34" charset="0"/>
              </a:rPr>
              <a:t>Fem gode råd</a:t>
            </a:r>
          </a:p>
          <a:p>
            <a:pPr algn="ctr"/>
            <a:endParaRPr lang="nb-NO" sz="1050" dirty="0"/>
          </a:p>
          <a:p>
            <a:r>
              <a:rPr lang="nb-NO" sz="1600" b="1" dirty="0">
                <a:latin typeface="+mj-lt"/>
              </a:rPr>
              <a:t>1. NOTATFELTET under hvert lysbilde. </a:t>
            </a:r>
            <a:r>
              <a:rPr lang="nb-NO" sz="1600" dirty="0">
                <a:latin typeface="+mj-lt"/>
              </a:rPr>
              <a:t>I notatfeltet under alle PowerPoint-lysbildene finnes det tips og ekstra momenter til taleren. Les disse nøye og velg ut de elementene du ønsker å inkludere i undervisningen</a:t>
            </a:r>
            <a:r>
              <a:rPr lang="nb-NO" sz="1600" dirty="0">
                <a:latin typeface="Arial" panose="020B0604020202020204" pitchFamily="34" charset="0"/>
                <a:cs typeface="Arial" panose="020B0604020202020204" pitchFamily="34" charset="0"/>
              </a:rPr>
              <a:t>. Du kan gjøre notatfeltet større ved å dra i øvre kant av notatfeltet mens du venstreklikker på musa. </a:t>
            </a:r>
            <a:br>
              <a:rPr lang="nb-NO" sz="1600" dirty="0">
                <a:latin typeface="Arial" panose="020B0604020202020204" pitchFamily="34" charset="0"/>
                <a:cs typeface="Arial" panose="020B0604020202020204" pitchFamily="34" charset="0"/>
              </a:rPr>
            </a:br>
            <a:br>
              <a:rPr lang="nb-NO" sz="1050" dirty="0">
                <a:latin typeface="Arial" panose="020B0604020202020204" pitchFamily="34" charset="0"/>
                <a:cs typeface="Arial" panose="020B0604020202020204" pitchFamily="34" charset="0"/>
              </a:rPr>
            </a:br>
            <a:r>
              <a:rPr lang="nb-NO" sz="1600" b="1" dirty="0">
                <a:latin typeface="Arial" panose="020B0604020202020204" pitchFamily="34" charset="0"/>
                <a:cs typeface="Arial" panose="020B0604020202020204" pitchFamily="34" charset="0"/>
              </a:rPr>
              <a:t>2. UTSKRIFT av notatfeltet.</a:t>
            </a:r>
            <a:r>
              <a:rPr lang="nb-NO" sz="1600" dirty="0">
                <a:latin typeface="Arial" panose="020B0604020202020204" pitchFamily="34" charset="0"/>
                <a:cs typeface="Arial" panose="020B0604020202020204" pitchFamily="34" charset="0"/>
              </a:rPr>
              <a:t>  </a:t>
            </a:r>
            <a:r>
              <a:rPr lang="nb-NO" sz="1600" dirty="0">
                <a:latin typeface="+mj-lt"/>
              </a:rPr>
              <a:t>Du kan </a:t>
            </a:r>
            <a:r>
              <a:rPr lang="nb-NO" sz="1600" dirty="0" err="1">
                <a:latin typeface="+mj-lt"/>
              </a:rPr>
              <a:t>printe</a:t>
            </a:r>
            <a:r>
              <a:rPr lang="nb-NO" sz="1600" dirty="0">
                <a:latin typeface="+mj-lt"/>
              </a:rPr>
              <a:t> ut teksten i notatfeltene ved å velge </a:t>
            </a:r>
            <a:r>
              <a:rPr lang="nb-NO" sz="1600" i="1" dirty="0">
                <a:latin typeface="+mj-lt"/>
              </a:rPr>
              <a:t>Notatsider </a:t>
            </a:r>
            <a:r>
              <a:rPr lang="nb-NO" sz="1600" dirty="0">
                <a:latin typeface="+mj-lt"/>
              </a:rPr>
              <a:t>når du har klikket på </a:t>
            </a:r>
            <a:r>
              <a:rPr lang="nb-NO" sz="1600" i="1" dirty="0">
                <a:latin typeface="+mj-lt"/>
              </a:rPr>
              <a:t>Skriv ut</a:t>
            </a:r>
            <a:r>
              <a:rPr lang="nb-NO" sz="1600" dirty="0">
                <a:latin typeface="+mj-lt"/>
              </a:rPr>
              <a:t>. Der kan du også velge hvilke notatsider du vil skrive ut, og om du vil ha liggende eller stående papirretning.</a:t>
            </a:r>
            <a:br>
              <a:rPr lang="nb-NO" sz="1600" dirty="0">
                <a:latin typeface="+mj-lt"/>
              </a:rPr>
            </a:br>
            <a:endParaRPr lang="nb-NO" sz="1100" dirty="0">
              <a:latin typeface="+mj-lt"/>
            </a:endParaRPr>
          </a:p>
          <a:p>
            <a:r>
              <a:rPr lang="nb-NO" sz="1600" b="1" dirty="0">
                <a:latin typeface="Arial" panose="020B0604020202020204" pitchFamily="34" charset="0"/>
                <a:cs typeface="Arial" panose="020B0604020202020204" pitchFamily="34" charset="0"/>
              </a:rPr>
              <a:t>3.</a:t>
            </a:r>
            <a:r>
              <a:rPr lang="nb-NO" sz="1600" dirty="0">
                <a:latin typeface="Arial" panose="020B0604020202020204" pitchFamily="34" charset="0"/>
                <a:cs typeface="Arial" panose="020B0604020202020204" pitchFamily="34" charset="0"/>
              </a:rPr>
              <a:t> </a:t>
            </a:r>
            <a:r>
              <a:rPr lang="nb-NO" sz="1600" b="1" dirty="0">
                <a:latin typeface="Arial" panose="020B0604020202020204" pitchFamily="34" charset="0"/>
                <a:cs typeface="Arial" panose="020B0604020202020204" pitchFamily="34" charset="0"/>
              </a:rPr>
              <a:t>LES TEKSTEN på veggen med én gang. </a:t>
            </a:r>
            <a:r>
              <a:rPr lang="nb-NO" sz="1600" dirty="0">
                <a:latin typeface="Arial" panose="020B0604020202020204" pitchFamily="34" charset="0"/>
                <a:cs typeface="Arial" panose="020B0604020202020204" pitchFamily="34" charset="0"/>
              </a:rPr>
              <a:t>Når du i undervisningen klikker deg framover i PowerPoint-presentasjonen, bør du alltid lese ny tekst høyt </a:t>
            </a:r>
            <a:r>
              <a:rPr lang="nb-NO" sz="1600" b="1" u="sng" dirty="0">
                <a:latin typeface="Arial" panose="020B0604020202020204" pitchFamily="34" charset="0"/>
                <a:cs typeface="Arial" panose="020B0604020202020204" pitchFamily="34" charset="0"/>
              </a:rPr>
              <a:t>straks</a:t>
            </a:r>
            <a:r>
              <a:rPr lang="nb-NO" sz="1600" b="1" dirty="0">
                <a:latin typeface="Arial" panose="020B0604020202020204" pitchFamily="34" charset="0"/>
                <a:cs typeface="Arial" panose="020B0604020202020204" pitchFamily="34" charset="0"/>
              </a:rPr>
              <a:t> </a:t>
            </a:r>
            <a:r>
              <a:rPr lang="nb-NO" sz="1600" dirty="0">
                <a:latin typeface="Arial" panose="020B0604020202020204" pitchFamily="34" charset="0"/>
                <a:cs typeface="Arial" panose="020B0604020202020204" pitchFamily="34" charset="0"/>
              </a:rPr>
              <a:t>den blir vist på veggen/lerretet. Hvis du ikke gjør det, vil folk sitte og lese teksten på veggen/lerretet mens du snakker om noe annet. Dette er uheldig for konsentrasjonen og utbyttet. </a:t>
            </a:r>
          </a:p>
          <a:p>
            <a:endParaRPr lang="nb-NO" sz="1100" dirty="0">
              <a:latin typeface="Arial" panose="020B0604020202020204" pitchFamily="34" charset="0"/>
              <a:cs typeface="Arial" panose="020B0604020202020204" pitchFamily="34" charset="0"/>
            </a:endParaRPr>
          </a:p>
          <a:p>
            <a:r>
              <a:rPr lang="nb-NO" sz="1600" b="1" dirty="0">
                <a:latin typeface="Arial" panose="020B0604020202020204" pitchFamily="34" charset="0"/>
                <a:cs typeface="Arial" panose="020B0604020202020204" pitchFamily="34" charset="0"/>
              </a:rPr>
              <a:t>4. HOPP FRAM OG TILBAKE blant lysbildene. </a:t>
            </a:r>
            <a:r>
              <a:rPr lang="nb-NO" sz="1600" dirty="0">
                <a:latin typeface="Arial" panose="020B0604020202020204" pitchFamily="34" charset="0"/>
                <a:cs typeface="Arial" panose="020B0604020202020204" pitchFamily="34" charset="0"/>
              </a:rPr>
              <a:t>Du kan enkelt hoppe til et lysbilde hvor som helst i presentasjonen ved å skrive inn det tallet på tastaturet som angir plasseringen av bildet, og deretter klikke på Enter-tasten. Hvis du f.eks. vil hoppe til lysbilde </a:t>
            </a:r>
            <a:r>
              <a:rPr lang="nb-NO" sz="1600" dirty="0" err="1">
                <a:latin typeface="Arial" panose="020B0604020202020204" pitchFamily="34" charset="0"/>
                <a:cs typeface="Arial" panose="020B0604020202020204" pitchFamily="34" charset="0"/>
              </a:rPr>
              <a:t>nr</a:t>
            </a:r>
            <a:r>
              <a:rPr lang="nb-NO" sz="1600" dirty="0">
                <a:latin typeface="Arial" panose="020B0604020202020204" pitchFamily="34" charset="0"/>
                <a:cs typeface="Arial" panose="020B0604020202020204" pitchFamily="34" charset="0"/>
              </a:rPr>
              <a:t> 8 i presentasjonen din, klikker du 8 på tastaturet og deretter på Enter.</a:t>
            </a:r>
          </a:p>
          <a:p>
            <a:endParaRPr lang="nb-NO" sz="1050" dirty="0">
              <a:latin typeface="Arial" panose="020B0604020202020204" pitchFamily="34" charset="0"/>
              <a:cs typeface="Arial" panose="020B0604020202020204" pitchFamily="34" charset="0"/>
            </a:endParaRPr>
          </a:p>
          <a:p>
            <a:r>
              <a:rPr lang="nb-NO" sz="1600" b="1" dirty="0">
                <a:latin typeface="Arial" panose="020B0604020202020204" pitchFamily="34" charset="0"/>
                <a:cs typeface="Arial" panose="020B0604020202020204" pitchFamily="34" charset="0"/>
              </a:rPr>
              <a:t>5.</a:t>
            </a:r>
            <a:r>
              <a:rPr lang="nb-NO" sz="1600" dirty="0">
                <a:latin typeface="Arial" panose="020B0604020202020204" pitchFamily="34" charset="0"/>
                <a:cs typeface="Arial" panose="020B0604020202020204" pitchFamily="34" charset="0"/>
              </a:rPr>
              <a:t> </a:t>
            </a:r>
            <a:r>
              <a:rPr lang="nb-NO" sz="1600" b="1" dirty="0">
                <a:latin typeface="Arial" panose="020B0604020202020204" pitchFamily="34" charset="0"/>
                <a:cs typeface="Arial" panose="020B0604020202020204" pitchFamily="34" charset="0"/>
              </a:rPr>
              <a:t>SLÅ AV BILDET på veggen. </a:t>
            </a:r>
            <a:r>
              <a:rPr lang="nb-NO" sz="1600" dirty="0">
                <a:latin typeface="Arial" panose="020B0604020202020204" pitchFamily="34" charset="0"/>
                <a:cs typeface="Arial" panose="020B0604020202020204" pitchFamily="34" charset="0"/>
              </a:rPr>
              <a:t>Når du vil si noe som ikke handler om det som står på PowerPoint-bildet på veggen, kan du velge å slå av bildefremvisningen. Trykk B-tasten på tastaturet for å få svart skjerm, eller L-tasten for å få hvit skjerm. Trykk på samme tast for å komme tilbake til lysbildet. Hvis du bruker en fjernkontroll, har de som regel en knapp med samme funksjon.</a:t>
            </a:r>
          </a:p>
        </p:txBody>
      </p:sp>
    </p:spTree>
    <p:extLst>
      <p:ext uri="{BB962C8B-B14F-4D97-AF65-F5344CB8AC3E}">
        <p14:creationId xmlns:p14="http://schemas.microsoft.com/office/powerpoint/2010/main" val="884154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rotWithShape="1">
          <a:blip r:embed="rId3" cstate="print">
            <a:extLst>
              <a:ext uri="{28A0092B-C50C-407E-A947-70E740481C1C}">
                <a14:useLocalDpi xmlns:a14="http://schemas.microsoft.com/office/drawing/2010/main" val="0"/>
              </a:ext>
            </a:extLst>
          </a:blip>
          <a:srcRect l="15713" t="1" r="15712" b="-185"/>
          <a:stretch/>
        </p:blipFill>
        <p:spPr>
          <a:xfrm>
            <a:off x="5655054" y="1052736"/>
            <a:ext cx="2082645" cy="1547107"/>
          </a:xfrm>
          <a:prstGeom prst="rect">
            <a:avLst/>
          </a:prstGeom>
        </p:spPr>
      </p:pic>
      <p:sp>
        <p:nvSpPr>
          <p:cNvPr id="4" name="TekstSylinder 3"/>
          <p:cNvSpPr txBox="1"/>
          <p:nvPr/>
        </p:nvSpPr>
        <p:spPr>
          <a:xfrm>
            <a:off x="0" y="188640"/>
            <a:ext cx="9144000" cy="830997"/>
          </a:xfrm>
          <a:prstGeom prst="rect">
            <a:avLst/>
          </a:prstGeom>
          <a:noFill/>
        </p:spPr>
        <p:txBody>
          <a:bodyPr wrap="square" rtlCol="0">
            <a:spAutoFit/>
          </a:bodyPr>
          <a:lstStyle/>
          <a:p>
            <a:pPr algn="ctr"/>
            <a:r>
              <a:rPr lang="nb-NO" sz="4800" dirty="0">
                <a:solidFill>
                  <a:srgbClr val="7030A0"/>
                </a:solidFill>
                <a:latin typeface="Arial Black" panose="020B0A04020102020204" pitchFamily="34" charset="0"/>
              </a:rPr>
              <a:t>Utviklingen fortsetter …</a:t>
            </a:r>
          </a:p>
        </p:txBody>
      </p:sp>
      <p:sp>
        <p:nvSpPr>
          <p:cNvPr id="5" name="TekstSylinder 4"/>
          <p:cNvSpPr txBox="1"/>
          <p:nvPr/>
        </p:nvSpPr>
        <p:spPr>
          <a:xfrm>
            <a:off x="395536" y="980728"/>
            <a:ext cx="4968552" cy="5201424"/>
          </a:xfrm>
          <a:prstGeom prst="rect">
            <a:avLst/>
          </a:prstGeom>
          <a:noFill/>
        </p:spPr>
        <p:txBody>
          <a:bodyPr wrap="square" rtlCol="0">
            <a:spAutoFit/>
          </a:bodyPr>
          <a:lstStyle/>
          <a:p>
            <a:r>
              <a:rPr lang="nb-NO" sz="2600" b="1" dirty="0">
                <a:latin typeface="Arial" panose="020B0604020202020204" pitchFamily="34" charset="0"/>
                <a:cs typeface="Arial" panose="020B0604020202020204" pitchFamily="34" charset="0"/>
              </a:rPr>
              <a:t>Aktuelle utfordringer:</a:t>
            </a:r>
          </a:p>
          <a:p>
            <a:endParaRPr lang="nb-NO" sz="1000" dirty="0"/>
          </a:p>
          <a:p>
            <a:r>
              <a:rPr lang="nb-NO" sz="2000" b="1" dirty="0">
                <a:latin typeface="Arial" panose="020B0604020202020204" pitchFamily="34" charset="0"/>
                <a:cs typeface="Arial" panose="020B0604020202020204" pitchFamily="34" charset="0"/>
              </a:rPr>
              <a:t>1.</a:t>
            </a:r>
            <a:r>
              <a:rPr lang="nb-NO" b="1" dirty="0">
                <a:latin typeface="Arial" panose="020B0604020202020204" pitchFamily="34" charset="0"/>
                <a:cs typeface="Arial" panose="020B0604020202020204" pitchFamily="34" charset="0"/>
              </a:rPr>
              <a:t> </a:t>
            </a:r>
            <a:r>
              <a:rPr lang="nb-NO" sz="2000" b="1" dirty="0">
                <a:latin typeface="Arial" panose="020B0604020202020204" pitchFamily="34" charset="0"/>
                <a:cs typeface="Arial" panose="020B0604020202020204" pitchFamily="34" charset="0"/>
              </a:rPr>
              <a:t>Kjønnsskifte</a:t>
            </a:r>
            <a:r>
              <a:rPr lang="nb-NO" b="1" dirty="0">
                <a:latin typeface="Arial" panose="020B0604020202020204" pitchFamily="34" charset="0"/>
                <a:cs typeface="Arial" panose="020B0604020202020204" pitchFamily="34" charset="0"/>
              </a:rPr>
              <a:t>.</a:t>
            </a:r>
            <a:r>
              <a:rPr lang="nb-NO" dirty="0">
                <a:latin typeface="Arial" panose="020B0604020202020204" pitchFamily="34" charset="0"/>
                <a:cs typeface="Arial" panose="020B0604020202020204" pitchFamily="34" charset="0"/>
              </a:rPr>
              <a:t> Å endre juridisk kjønn </a:t>
            </a:r>
            <a:br>
              <a:rPr lang="nb-NO" dirty="0">
                <a:latin typeface="Arial" panose="020B0604020202020204" pitchFamily="34" charset="0"/>
                <a:cs typeface="Arial" panose="020B0604020202020204" pitchFamily="34" charset="0"/>
              </a:rPr>
            </a:br>
            <a:r>
              <a:rPr lang="nb-NO" dirty="0">
                <a:latin typeface="Arial" panose="020B0604020202020204" pitchFamily="34" charset="0"/>
                <a:cs typeface="Arial" panose="020B0604020202020204" pitchFamily="34" charset="0"/>
              </a:rPr>
              <a:t>er blitt enklere enn å skifte navn. </a:t>
            </a:r>
            <a:br>
              <a:rPr lang="nb-NO" dirty="0">
                <a:latin typeface="Arial" panose="020B0604020202020204" pitchFamily="34" charset="0"/>
                <a:cs typeface="Arial" panose="020B0604020202020204" pitchFamily="34" charset="0"/>
              </a:rPr>
            </a:br>
            <a:endParaRPr lang="nb-NO" sz="800" dirty="0">
              <a:latin typeface="Arial" panose="020B0604020202020204" pitchFamily="34" charset="0"/>
              <a:cs typeface="Arial" panose="020B0604020202020204" pitchFamily="34" charset="0"/>
            </a:endParaRPr>
          </a:p>
          <a:p>
            <a:r>
              <a:rPr lang="nb-NO" sz="2000" b="1" dirty="0">
                <a:latin typeface="Arial" panose="020B0604020202020204" pitchFamily="34" charset="0"/>
                <a:cs typeface="Arial" panose="020B0604020202020204" pitchFamily="34" charset="0"/>
              </a:rPr>
              <a:t>2.</a:t>
            </a:r>
            <a:r>
              <a:rPr lang="nb-NO" b="1" dirty="0">
                <a:latin typeface="Arial" panose="020B0604020202020204" pitchFamily="34" charset="0"/>
                <a:cs typeface="Arial" panose="020B0604020202020204" pitchFamily="34" charset="0"/>
              </a:rPr>
              <a:t> </a:t>
            </a:r>
            <a:r>
              <a:rPr lang="nb-NO" sz="2000" b="1" dirty="0">
                <a:latin typeface="Arial" panose="020B0604020202020204" pitchFamily="34" charset="0"/>
                <a:cs typeface="Arial" panose="020B0604020202020204" pitchFamily="34" charset="0"/>
              </a:rPr>
              <a:t>Flere kjønn</a:t>
            </a:r>
            <a:r>
              <a:rPr lang="nb-NO" b="1" dirty="0">
                <a:latin typeface="Arial" panose="020B0604020202020204" pitchFamily="34" charset="0"/>
                <a:cs typeface="Arial" panose="020B0604020202020204" pitchFamily="34" charset="0"/>
              </a:rPr>
              <a:t>. </a:t>
            </a:r>
            <a:r>
              <a:rPr lang="nb-NO" dirty="0">
                <a:latin typeface="Arial" panose="020B0604020202020204" pitchFamily="34" charset="0"/>
                <a:cs typeface="Arial" panose="020B0604020202020204" pitchFamily="34" charset="0"/>
              </a:rPr>
              <a:t>Video på NRK: </a:t>
            </a:r>
            <a:br>
              <a:rPr lang="nb-NO" dirty="0">
                <a:latin typeface="Arial" panose="020B0604020202020204" pitchFamily="34" charset="0"/>
                <a:cs typeface="Arial" panose="020B0604020202020204" pitchFamily="34" charset="0"/>
              </a:rPr>
            </a:br>
            <a:r>
              <a:rPr lang="nb-NO" dirty="0">
                <a:latin typeface="Arial" panose="020B0604020202020204" pitchFamily="34" charset="0"/>
                <a:cs typeface="Arial" panose="020B0604020202020204" pitchFamily="34" charset="0"/>
              </a:rPr>
              <a:t>«Visste du at det finnes sju kjønn?»</a:t>
            </a:r>
          </a:p>
          <a:p>
            <a:endParaRPr lang="nb-NO" sz="800" dirty="0">
              <a:latin typeface="Arial" panose="020B0604020202020204" pitchFamily="34" charset="0"/>
              <a:cs typeface="Arial" panose="020B0604020202020204" pitchFamily="34" charset="0"/>
            </a:endParaRPr>
          </a:p>
          <a:p>
            <a:r>
              <a:rPr lang="nb-NO" sz="2000" b="1" dirty="0">
                <a:latin typeface="Arial" panose="020B0604020202020204" pitchFamily="34" charset="0"/>
                <a:cs typeface="Arial" panose="020B0604020202020204" pitchFamily="34" charset="0"/>
              </a:rPr>
              <a:t>3.</a:t>
            </a:r>
            <a:r>
              <a:rPr lang="nb-NO" b="1" dirty="0">
                <a:latin typeface="Arial" panose="020B0604020202020204" pitchFamily="34" charset="0"/>
                <a:cs typeface="Arial" panose="020B0604020202020204" pitchFamily="34" charset="0"/>
              </a:rPr>
              <a:t> </a:t>
            </a:r>
            <a:r>
              <a:rPr lang="nb-NO" sz="2000" b="1" dirty="0">
                <a:latin typeface="Arial" panose="020B0604020202020204" pitchFamily="34" charset="0"/>
                <a:cs typeface="Arial" panose="020B0604020202020204" pitchFamily="34" charset="0"/>
              </a:rPr>
              <a:t>Ny Likestillings- og </a:t>
            </a:r>
          </a:p>
          <a:p>
            <a:r>
              <a:rPr lang="nb-NO" sz="2000" b="1" dirty="0" err="1">
                <a:latin typeface="Arial" panose="020B0604020202020204" pitchFamily="34" charset="0"/>
                <a:cs typeface="Arial" panose="020B0604020202020204" pitchFamily="34" charset="0"/>
              </a:rPr>
              <a:t>diskrimineringslov</a:t>
            </a:r>
            <a:r>
              <a:rPr lang="nb-NO" sz="2000" b="1" dirty="0">
                <a:latin typeface="Arial" panose="020B0604020202020204" pitchFamily="34" charset="0"/>
                <a:cs typeface="Arial" panose="020B0604020202020204" pitchFamily="34" charset="0"/>
              </a:rPr>
              <a:t> </a:t>
            </a:r>
            <a:r>
              <a:rPr lang="nb-NO" dirty="0">
                <a:latin typeface="Arial" panose="020B0604020202020204" pitchFamily="34" charset="0"/>
                <a:cs typeface="Arial" panose="020B0604020202020204" pitchFamily="34" charset="0"/>
              </a:rPr>
              <a:t>med </a:t>
            </a:r>
          </a:p>
          <a:p>
            <a:r>
              <a:rPr lang="nb-NO" dirty="0">
                <a:latin typeface="Arial" panose="020B0604020202020204" pitchFamily="34" charset="0"/>
                <a:cs typeface="Arial" panose="020B0604020202020204" pitchFamily="34" charset="0"/>
              </a:rPr>
              <a:t>omvendt bevisbyrde.</a:t>
            </a:r>
          </a:p>
          <a:p>
            <a:br>
              <a:rPr lang="nb-NO" sz="800" b="1" dirty="0">
                <a:latin typeface="Arial" panose="020B0604020202020204" pitchFamily="34" charset="0"/>
                <a:cs typeface="Arial" panose="020B0604020202020204" pitchFamily="34" charset="0"/>
              </a:rPr>
            </a:br>
            <a:r>
              <a:rPr lang="nb-NO" sz="2000" b="1" dirty="0">
                <a:latin typeface="Arial" panose="020B0604020202020204" pitchFamily="34" charset="0"/>
                <a:cs typeface="Arial" panose="020B0604020202020204" pitchFamily="34" charset="0"/>
              </a:rPr>
              <a:t>4. </a:t>
            </a:r>
            <a:r>
              <a:rPr lang="nb-NO" sz="2000" b="1" dirty="0" err="1">
                <a:latin typeface="Arial" panose="020B0604020202020204" pitchFamily="34" charset="0"/>
                <a:cs typeface="Arial" panose="020B0604020202020204" pitchFamily="34" charset="0"/>
              </a:rPr>
              <a:t>Polyamorøse</a:t>
            </a:r>
            <a:r>
              <a:rPr lang="nb-NO" sz="2000" b="1" dirty="0">
                <a:latin typeface="Arial" panose="020B0604020202020204" pitchFamily="34" charset="0"/>
                <a:cs typeface="Arial" panose="020B0604020202020204" pitchFamily="34" charset="0"/>
              </a:rPr>
              <a:t> forhold: </a:t>
            </a:r>
            <a:br>
              <a:rPr lang="nb-NO" b="1" dirty="0">
                <a:latin typeface="Arial" panose="020B0604020202020204" pitchFamily="34" charset="0"/>
                <a:cs typeface="Arial" panose="020B0604020202020204" pitchFamily="34" charset="0"/>
              </a:rPr>
            </a:br>
            <a:r>
              <a:rPr lang="nb-NO" dirty="0">
                <a:latin typeface="Arial" panose="020B0604020202020204" pitchFamily="34" charset="0"/>
                <a:cs typeface="Arial" panose="020B0604020202020204" pitchFamily="34" charset="0"/>
              </a:rPr>
              <a:t>Samliv med flere enn to personer. </a:t>
            </a:r>
            <a:br>
              <a:rPr lang="nb-NO" dirty="0">
                <a:latin typeface="Arial" panose="020B0604020202020204" pitchFamily="34" charset="0"/>
                <a:cs typeface="Arial" panose="020B0604020202020204" pitchFamily="34" charset="0"/>
              </a:rPr>
            </a:br>
            <a:r>
              <a:rPr lang="nb-NO" dirty="0">
                <a:latin typeface="Arial" panose="020B0604020202020204" pitchFamily="34" charset="0"/>
                <a:cs typeface="Arial" panose="020B0604020202020204" pitchFamily="34" charset="0"/>
              </a:rPr>
              <a:t>«</a:t>
            </a:r>
            <a:r>
              <a:rPr lang="nb-NO" dirty="0" err="1">
                <a:latin typeface="Arial" panose="020B0604020202020204" pitchFamily="34" charset="0"/>
                <a:cs typeface="Arial" panose="020B0604020202020204" pitchFamily="34" charset="0"/>
              </a:rPr>
              <a:t>PolyNorge</a:t>
            </a:r>
            <a:r>
              <a:rPr lang="nb-NO" dirty="0">
                <a:latin typeface="Arial" panose="020B0604020202020204" pitchFamily="34" charset="0"/>
                <a:cs typeface="Arial" panose="020B0604020202020204" pitchFamily="34" charset="0"/>
              </a:rPr>
              <a:t>» ble stiftet i 2016.</a:t>
            </a:r>
          </a:p>
          <a:p>
            <a:br>
              <a:rPr lang="nb-NO" sz="400" i="1" dirty="0">
                <a:latin typeface="Arial" panose="020B0604020202020204" pitchFamily="34" charset="0"/>
                <a:cs typeface="Arial" panose="020B0604020202020204" pitchFamily="34" charset="0"/>
              </a:rPr>
            </a:br>
            <a:r>
              <a:rPr lang="nb-NO" sz="1400" i="1" dirty="0">
                <a:latin typeface="Arial" panose="020B0604020202020204" pitchFamily="34" charset="0"/>
                <a:cs typeface="Arial" panose="020B0604020202020204" pitchFamily="34" charset="0"/>
              </a:rPr>
              <a:t>Bildet: Jon Bertelsen og hans to koner.</a:t>
            </a:r>
            <a:br>
              <a:rPr lang="nb-NO" sz="1400" i="1" dirty="0">
                <a:latin typeface="Arial" panose="020B0604020202020204" pitchFamily="34" charset="0"/>
                <a:cs typeface="Arial" panose="020B0604020202020204" pitchFamily="34" charset="0"/>
              </a:rPr>
            </a:br>
            <a:r>
              <a:rPr lang="nb-NO" sz="1400" i="1" dirty="0">
                <a:latin typeface="Arial" panose="020B0604020202020204" pitchFamily="34" charset="0"/>
                <a:cs typeface="Arial" panose="020B0604020202020204" pitchFamily="34" charset="0"/>
              </a:rPr>
              <a:t>		    Han har barn </a:t>
            </a:r>
            <a:br>
              <a:rPr lang="nb-NO" sz="1400" i="1" dirty="0">
                <a:latin typeface="Arial" panose="020B0604020202020204" pitchFamily="34" charset="0"/>
                <a:cs typeface="Arial" panose="020B0604020202020204" pitchFamily="34" charset="0"/>
              </a:rPr>
            </a:br>
            <a:r>
              <a:rPr lang="nb-NO" sz="1400" i="1" dirty="0">
                <a:latin typeface="Arial" panose="020B0604020202020204" pitchFamily="34" charset="0"/>
                <a:cs typeface="Arial" panose="020B0604020202020204" pitchFamily="34" charset="0"/>
              </a:rPr>
              <a:t>		    med begge.</a:t>
            </a:r>
          </a:p>
          <a:p>
            <a:endParaRPr lang="nb-NO" dirty="0">
              <a:latin typeface="Arial" panose="020B0604020202020204" pitchFamily="34" charset="0"/>
              <a:cs typeface="Arial" panose="020B0604020202020204" pitchFamily="34" charset="0"/>
            </a:endParaRPr>
          </a:p>
          <a:p>
            <a:pPr marL="285750" indent="-285750">
              <a:buFontTx/>
              <a:buChar char="-"/>
            </a:pPr>
            <a:endParaRPr lang="nb-NO" dirty="0"/>
          </a:p>
        </p:txBody>
      </p:sp>
      <p:pic>
        <p:nvPicPr>
          <p:cNvPr id="6" name="Bilde 5"/>
          <p:cNvPicPr>
            <a:picLocks noChangeAspect="1"/>
          </p:cNvPicPr>
          <p:nvPr/>
        </p:nvPicPr>
        <p:blipFill rotWithShape="1">
          <a:blip r:embed="rId4" cstate="print">
            <a:extLst>
              <a:ext uri="{28A0092B-C50C-407E-A947-70E740481C1C}">
                <a14:useLocalDpi xmlns:a14="http://schemas.microsoft.com/office/drawing/2010/main" val="0"/>
              </a:ext>
            </a:extLst>
          </a:blip>
          <a:srcRect l="4" r="22507"/>
          <a:stretch/>
        </p:blipFill>
        <p:spPr>
          <a:xfrm>
            <a:off x="-684584" y="5157192"/>
            <a:ext cx="3050710" cy="2216780"/>
          </a:xfrm>
          <a:prstGeom prst="rect">
            <a:avLst/>
          </a:prstGeom>
        </p:spPr>
      </p:pic>
      <p:sp>
        <p:nvSpPr>
          <p:cNvPr id="8" name="TekstSylinder 7"/>
          <p:cNvSpPr txBox="1"/>
          <p:nvPr/>
        </p:nvSpPr>
        <p:spPr>
          <a:xfrm>
            <a:off x="4283968" y="2564904"/>
            <a:ext cx="5184576" cy="4324261"/>
          </a:xfrm>
          <a:prstGeom prst="rect">
            <a:avLst/>
          </a:prstGeom>
          <a:noFill/>
        </p:spPr>
        <p:txBody>
          <a:bodyPr wrap="square" rtlCol="0">
            <a:spAutoFit/>
          </a:bodyPr>
          <a:lstStyle/>
          <a:p>
            <a:r>
              <a:rPr lang="nb-NO" sz="2000" b="1" dirty="0">
                <a:latin typeface="Arial" panose="020B0604020202020204" pitchFamily="34" charset="0"/>
                <a:cs typeface="Arial" panose="020B0604020202020204" pitchFamily="34" charset="0"/>
              </a:rPr>
              <a:t>5.</a:t>
            </a:r>
            <a:r>
              <a:rPr lang="nb-NO" sz="2800" b="1" dirty="0">
                <a:latin typeface="Arial" panose="020B0604020202020204" pitchFamily="34" charset="0"/>
                <a:cs typeface="Arial" panose="020B0604020202020204" pitchFamily="34" charset="0"/>
              </a:rPr>
              <a:t> </a:t>
            </a:r>
            <a:r>
              <a:rPr lang="nb-NO" sz="2000" b="1" dirty="0">
                <a:latin typeface="Arial" panose="020B0604020202020204" pitchFamily="34" charset="0"/>
                <a:cs typeface="Arial" panose="020B0604020202020204" pitchFamily="34" charset="0"/>
              </a:rPr>
              <a:t>Fertilitetsmarkedet</a:t>
            </a:r>
            <a:r>
              <a:rPr lang="nb-NO" sz="2800" b="1" dirty="0">
                <a:latin typeface="Arial" panose="020B0604020202020204" pitchFamily="34" charset="0"/>
                <a:cs typeface="Arial" panose="020B0604020202020204" pitchFamily="34" charset="0"/>
              </a:rPr>
              <a:t>.</a:t>
            </a:r>
            <a:r>
              <a:rPr lang="nb-NO" sz="2800" dirty="0">
                <a:latin typeface="Arial" panose="020B0604020202020204" pitchFamily="34" charset="0"/>
                <a:cs typeface="Arial" panose="020B0604020202020204" pitchFamily="34" charset="0"/>
              </a:rPr>
              <a:t> </a:t>
            </a:r>
            <a:br>
              <a:rPr lang="nb-NO" sz="2800" dirty="0">
                <a:latin typeface="Arial" panose="020B0604020202020204" pitchFamily="34" charset="0"/>
                <a:cs typeface="Arial" panose="020B0604020202020204" pitchFamily="34" charset="0"/>
              </a:rPr>
            </a:br>
            <a:r>
              <a:rPr lang="nb-NO" dirty="0">
                <a:latin typeface="Arial" panose="020B0604020202020204" pitchFamily="34" charset="0"/>
                <a:cs typeface="Arial" panose="020B0604020202020204" pitchFamily="34" charset="0"/>
              </a:rPr>
              <a:t>Stadig større aksept for kjøp og salg av </a:t>
            </a:r>
            <a:br>
              <a:rPr lang="nb-NO" dirty="0">
                <a:latin typeface="Arial" panose="020B0604020202020204" pitchFamily="34" charset="0"/>
                <a:cs typeface="Arial" panose="020B0604020202020204" pitchFamily="34" charset="0"/>
              </a:rPr>
            </a:br>
            <a:r>
              <a:rPr lang="nb-NO" dirty="0">
                <a:latin typeface="Arial" panose="020B0604020202020204" pitchFamily="34" charset="0"/>
                <a:cs typeface="Arial" panose="020B0604020202020204" pitchFamily="34" charset="0"/>
              </a:rPr>
              <a:t>sæd og egg, donorer og surrogatmødre. </a:t>
            </a:r>
            <a:br>
              <a:rPr lang="nb-NO" dirty="0">
                <a:latin typeface="Arial" panose="020B0604020202020204" pitchFamily="34" charset="0"/>
                <a:cs typeface="Arial" panose="020B0604020202020204" pitchFamily="34" charset="0"/>
              </a:rPr>
            </a:br>
            <a:endParaRPr lang="nb-NO" sz="900" dirty="0">
              <a:latin typeface="Arial" panose="020B0604020202020204" pitchFamily="34" charset="0"/>
              <a:cs typeface="Arial" panose="020B0604020202020204" pitchFamily="34" charset="0"/>
            </a:endParaRPr>
          </a:p>
          <a:p>
            <a:r>
              <a:rPr lang="nb-NO" sz="2000" b="1" dirty="0">
                <a:latin typeface="Arial" panose="020B0604020202020204" pitchFamily="34" charset="0"/>
                <a:cs typeface="Arial" panose="020B0604020202020204" pitchFamily="34" charset="0"/>
              </a:rPr>
              <a:t>6. Ett eller flere politiske partier på Stortinget har programfestet: </a:t>
            </a:r>
            <a:br>
              <a:rPr lang="nb-NO" b="1" dirty="0">
                <a:latin typeface="Arial" panose="020B0604020202020204" pitchFamily="34" charset="0"/>
                <a:cs typeface="Arial" panose="020B0604020202020204" pitchFamily="34" charset="0"/>
              </a:rPr>
            </a:br>
            <a:endParaRPr lang="nb-NO" sz="400" b="1" dirty="0">
              <a:latin typeface="Arial" panose="020B0604020202020204" pitchFamily="34" charset="0"/>
              <a:cs typeface="Arial" panose="020B0604020202020204" pitchFamily="34" charset="0"/>
            </a:endParaRPr>
          </a:p>
          <a:p>
            <a:r>
              <a:rPr lang="nb-NO" b="1" dirty="0">
                <a:latin typeface="Maiandra GD" pitchFamily="34" charset="0"/>
                <a:cs typeface="Arial" charset="0"/>
              </a:rPr>
              <a:t>   </a:t>
            </a:r>
            <a:r>
              <a:rPr lang="nb-NO" sz="2000" dirty="0">
                <a:latin typeface="Maiandra GD" pitchFamily="34" charset="0"/>
                <a:cs typeface="Arial" charset="0"/>
              </a:rPr>
              <a:t>a) </a:t>
            </a:r>
            <a:r>
              <a:rPr lang="nb-NO" sz="2000" dirty="0">
                <a:latin typeface="Arial" panose="020B0604020202020204" pitchFamily="34" charset="0"/>
                <a:cs typeface="Arial" panose="020B0604020202020204" pitchFamily="34" charset="0"/>
              </a:rPr>
              <a:t>Eggdonasjon.</a:t>
            </a:r>
          </a:p>
          <a:p>
            <a:r>
              <a:rPr lang="nb-NO" sz="2000" dirty="0">
                <a:latin typeface="Arial" panose="020B0604020202020204" pitchFamily="34" charset="0"/>
                <a:cs typeface="Arial" panose="020B0604020202020204" pitchFamily="34" charset="0"/>
              </a:rPr>
              <a:t>   </a:t>
            </a:r>
            <a:r>
              <a:rPr lang="nb-NO" sz="2000" dirty="0">
                <a:latin typeface="Maiandra GD" pitchFamily="34" charset="0"/>
                <a:cs typeface="Arial" charset="0"/>
              </a:rPr>
              <a:t>b) </a:t>
            </a:r>
            <a:r>
              <a:rPr lang="nb-NO" sz="2000" dirty="0">
                <a:latin typeface="Arial" panose="020B0604020202020204" pitchFamily="34" charset="0"/>
                <a:cs typeface="Arial" panose="020B0604020202020204" pitchFamily="34" charset="0"/>
              </a:rPr>
              <a:t>Dobbeldonasjon med egg </a:t>
            </a:r>
            <a:r>
              <a:rPr lang="nb-NO" sz="2000" i="1" u="sng" dirty="0">
                <a:latin typeface="Arial" panose="020B0604020202020204" pitchFamily="34" charset="0"/>
                <a:cs typeface="Arial" panose="020B0604020202020204" pitchFamily="34" charset="0"/>
              </a:rPr>
              <a:t>og</a:t>
            </a:r>
            <a:r>
              <a:rPr lang="nb-NO" sz="2000" dirty="0">
                <a:latin typeface="Arial" panose="020B0604020202020204" pitchFamily="34" charset="0"/>
                <a:cs typeface="Arial" panose="020B0604020202020204" pitchFamily="34" charset="0"/>
              </a:rPr>
              <a:t> sæd.</a:t>
            </a:r>
          </a:p>
          <a:p>
            <a:r>
              <a:rPr lang="nb-NO" sz="2000" dirty="0">
                <a:latin typeface="Maiandra GD" pitchFamily="34" charset="0"/>
                <a:cs typeface="Arial" charset="0"/>
              </a:rPr>
              <a:t>   c) </a:t>
            </a:r>
            <a:r>
              <a:rPr lang="nb-NO" sz="2000" dirty="0">
                <a:latin typeface="Arial" panose="020B0604020202020204" pitchFamily="34" charset="0"/>
                <a:cs typeface="Arial" panose="020B0604020202020204" pitchFamily="34" charset="0"/>
              </a:rPr>
              <a:t>Assistert befruktning for enslige   </a:t>
            </a:r>
            <a:br>
              <a:rPr lang="nb-NO" sz="2000" dirty="0">
                <a:latin typeface="Arial" panose="020B0604020202020204" pitchFamily="34" charset="0"/>
                <a:cs typeface="Arial" panose="020B0604020202020204" pitchFamily="34" charset="0"/>
              </a:rPr>
            </a:br>
            <a:r>
              <a:rPr lang="nb-NO" sz="2000" dirty="0">
                <a:latin typeface="Arial" panose="020B0604020202020204" pitchFamily="34" charset="0"/>
                <a:cs typeface="Arial" panose="020B0604020202020204" pitchFamily="34" charset="0"/>
              </a:rPr>
              <a:t>          kvinner.</a:t>
            </a:r>
          </a:p>
          <a:p>
            <a:r>
              <a:rPr lang="nb-NO" sz="2000" dirty="0">
                <a:latin typeface="Maiandra GD" pitchFamily="34" charset="0"/>
                <a:cs typeface="Arial" charset="0"/>
              </a:rPr>
              <a:t>   d)</a:t>
            </a:r>
            <a:r>
              <a:rPr lang="nb-NO" sz="2000" dirty="0">
                <a:latin typeface="Arial" panose="020B0604020202020204" pitchFamily="34" charset="0"/>
                <a:cs typeface="Arial" panose="020B0604020202020204" pitchFamily="34" charset="0"/>
              </a:rPr>
              <a:t> Flere enn to juridiske foreldre.</a:t>
            </a:r>
          </a:p>
          <a:p>
            <a:r>
              <a:rPr lang="nb-NO" sz="2000" dirty="0">
                <a:latin typeface="Arial" panose="020B0604020202020204" pitchFamily="34" charset="0"/>
                <a:cs typeface="Arial" panose="020B0604020202020204" pitchFamily="34" charset="0"/>
              </a:rPr>
              <a:t>   e</a:t>
            </a:r>
            <a:r>
              <a:rPr lang="nb-NO" sz="2000" dirty="0">
                <a:latin typeface="Maiandra GD" pitchFamily="34" charset="0"/>
                <a:cs typeface="Arial" charset="0"/>
              </a:rPr>
              <a:t>) </a:t>
            </a:r>
            <a:r>
              <a:rPr lang="nb-NO" sz="2000" dirty="0">
                <a:latin typeface="Arial" panose="020B0604020202020204" pitchFamily="34" charset="0"/>
                <a:cs typeface="Arial" panose="020B0604020202020204" pitchFamily="34" charset="0"/>
              </a:rPr>
              <a:t>Surrogati.</a:t>
            </a:r>
          </a:p>
          <a:p>
            <a:r>
              <a:rPr lang="nb-NO" sz="2000" dirty="0">
                <a:latin typeface="Arial" panose="020B0604020202020204" pitchFamily="34" charset="0"/>
                <a:cs typeface="Arial" panose="020B0604020202020204" pitchFamily="34" charset="0"/>
              </a:rPr>
              <a:t>   f)  Et tredje kjønn.</a:t>
            </a:r>
          </a:p>
          <a:p>
            <a:r>
              <a:rPr lang="nb-NO" sz="700" b="1" dirty="0">
                <a:latin typeface="Maiandra GD" pitchFamily="34" charset="0"/>
                <a:cs typeface="Arial" charset="0"/>
              </a:rPr>
              <a:t>   </a:t>
            </a:r>
            <a:endParaRPr lang="nb-NO" sz="1000" b="1" dirty="0">
              <a:latin typeface="Maiandra GD" pitchFamily="34" charset="0"/>
              <a:cs typeface="Arial" charset="0"/>
            </a:endParaRPr>
          </a:p>
          <a:p>
            <a:r>
              <a:rPr lang="nb-NO" sz="1100" b="1" dirty="0">
                <a:latin typeface="Maiandra GD" pitchFamily="34" charset="0"/>
                <a:cs typeface="Arial" charset="0"/>
              </a:rPr>
              <a:t> </a:t>
            </a:r>
            <a:endParaRPr lang="nb-NO" sz="1000" b="1" dirty="0">
              <a:latin typeface="Maiandra GD" pitchFamily="34" charset="0"/>
              <a:cs typeface="Arial" charset="0"/>
            </a:endParaRPr>
          </a:p>
        </p:txBody>
      </p:sp>
    </p:spTree>
    <p:extLst>
      <p:ext uri="{BB962C8B-B14F-4D97-AF65-F5344CB8AC3E}">
        <p14:creationId xmlns:p14="http://schemas.microsoft.com/office/powerpoint/2010/main" val="100245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28499">
            <a:off x="6353415" y="1339221"/>
            <a:ext cx="3090421" cy="2175105"/>
          </a:xfrm>
          <a:prstGeom prst="rect">
            <a:avLst/>
          </a:prstGeom>
        </p:spPr>
      </p:pic>
      <p:sp>
        <p:nvSpPr>
          <p:cNvPr id="3" name="TekstSylinder 2"/>
          <p:cNvSpPr txBox="1"/>
          <p:nvPr/>
        </p:nvSpPr>
        <p:spPr>
          <a:xfrm>
            <a:off x="467543" y="260648"/>
            <a:ext cx="8496945" cy="6501780"/>
          </a:xfrm>
          <a:prstGeom prst="rect">
            <a:avLst/>
          </a:prstGeom>
          <a:noFill/>
        </p:spPr>
        <p:txBody>
          <a:bodyPr wrap="square" rtlCol="0">
            <a:spAutoFit/>
          </a:bodyPr>
          <a:lstStyle/>
          <a:p>
            <a:r>
              <a:rPr lang="nb-NO" sz="5400" dirty="0">
                <a:solidFill>
                  <a:srgbClr val="7030A0"/>
                </a:solidFill>
                <a:latin typeface="Arial Black" panose="020B0A04020102020204" pitchFamily="34" charset="0"/>
                <a:cs typeface="Arial" panose="020B0604020202020204" pitchFamily="34" charset="0"/>
              </a:rPr>
              <a:t>	 Diskriminerer vi?</a:t>
            </a:r>
            <a:endParaRPr lang="nb-NO" sz="4000" dirty="0">
              <a:solidFill>
                <a:srgbClr val="7030A0"/>
              </a:solidFill>
              <a:latin typeface="Arial Black" panose="020B0A04020102020204" pitchFamily="34" charset="0"/>
              <a:cs typeface="Arial" panose="020B0604020202020204" pitchFamily="34" charset="0"/>
            </a:endParaRPr>
          </a:p>
          <a:p>
            <a:br>
              <a:rPr lang="nb-NO" sz="1050" b="1" dirty="0">
                <a:latin typeface="Berlin Sans FB Demi" panose="020E0802020502020306" pitchFamily="34" charset="0"/>
                <a:cs typeface="Arial" panose="020B0604020202020204" pitchFamily="34" charset="0"/>
              </a:rPr>
            </a:br>
            <a:r>
              <a:rPr lang="nb-NO" sz="2400" dirty="0">
                <a:latin typeface="+mj-lt"/>
                <a:cs typeface="Arial" panose="020B0604020202020204" pitchFamily="34" charset="0"/>
              </a:rPr>
              <a:t>Det er ikke diskriminerende å hevde at </a:t>
            </a:r>
            <a:br>
              <a:rPr lang="nb-NO" sz="2400" dirty="0">
                <a:latin typeface="+mj-lt"/>
                <a:cs typeface="Arial" panose="020B0604020202020204" pitchFamily="34" charset="0"/>
              </a:rPr>
            </a:br>
            <a:r>
              <a:rPr lang="nb-NO" sz="2400" dirty="0">
                <a:latin typeface="+mj-lt"/>
                <a:cs typeface="Arial" panose="020B0604020202020204" pitchFamily="34" charset="0"/>
              </a:rPr>
              <a:t>ekteskapet er for mann og kvinne, og at</a:t>
            </a:r>
            <a:br>
              <a:rPr lang="nb-NO" sz="2400" dirty="0">
                <a:latin typeface="+mj-lt"/>
                <a:cs typeface="Arial" panose="020B0604020202020204" pitchFamily="34" charset="0"/>
              </a:rPr>
            </a:br>
            <a:r>
              <a:rPr lang="nb-NO" sz="2400" dirty="0">
                <a:latin typeface="+mj-lt"/>
                <a:cs typeface="Arial" panose="020B0604020202020204" pitchFamily="34" charset="0"/>
              </a:rPr>
              <a:t>barn har rett til sin egen mor og far:</a:t>
            </a:r>
            <a:endParaRPr lang="nb-NO" sz="2400" dirty="0">
              <a:latin typeface="+mj-lt"/>
            </a:endParaRPr>
          </a:p>
          <a:p>
            <a:br>
              <a:rPr lang="nb-NO" sz="1600" b="1" dirty="0">
                <a:latin typeface="+mj-lt"/>
                <a:cs typeface="Arial" panose="020B0604020202020204" pitchFamily="34" charset="0"/>
              </a:rPr>
            </a:br>
            <a:r>
              <a:rPr lang="nb-NO" sz="2400" b="1" dirty="0">
                <a:latin typeface="+mj-lt"/>
                <a:cs typeface="Arial" panose="020B0604020202020204" pitchFamily="34" charset="0"/>
              </a:rPr>
              <a:t>1. Grunnleggende forskjeller.</a:t>
            </a:r>
            <a:endParaRPr lang="nb-NO" sz="2400" b="1" dirty="0">
              <a:solidFill>
                <a:srgbClr val="C00000"/>
              </a:solidFill>
              <a:latin typeface="+mj-lt"/>
              <a:cs typeface="Arial" panose="020B0604020202020204" pitchFamily="34" charset="0"/>
            </a:endParaRPr>
          </a:p>
          <a:p>
            <a:pPr marL="342900" indent="-342900">
              <a:buFont typeface="Arial" charset="0"/>
              <a:buChar char="•"/>
            </a:pPr>
            <a:r>
              <a:rPr lang="nb-NO" sz="2400" dirty="0">
                <a:latin typeface="+mj-lt"/>
                <a:cs typeface="Arial" panose="020B0604020202020204" pitchFamily="34" charset="0"/>
              </a:rPr>
              <a:t>To ulike biologiske forhold.</a:t>
            </a:r>
          </a:p>
          <a:p>
            <a:pPr marL="342900" indent="-342900">
              <a:buFont typeface="Arial" charset="0"/>
              <a:buChar char="•"/>
            </a:pPr>
            <a:r>
              <a:rPr lang="nb-NO" sz="2400" dirty="0">
                <a:latin typeface="+mj-lt"/>
                <a:cs typeface="Arial" panose="020B0604020202020204" pitchFamily="34" charset="0"/>
              </a:rPr>
              <a:t>Saklig og velbegrunnet forskjellsbehandling.</a:t>
            </a:r>
          </a:p>
          <a:p>
            <a:pPr marL="342900" indent="-342900">
              <a:buFont typeface="Arial" charset="0"/>
              <a:buChar char="•"/>
            </a:pPr>
            <a:r>
              <a:rPr lang="nb-NO" sz="2400" dirty="0">
                <a:latin typeface="+mj-lt"/>
                <a:cs typeface="Arial" panose="020B0604020202020204" pitchFamily="34" charset="0"/>
              </a:rPr>
              <a:t>Utgangspunkt og forutsetninger er forskjellig. </a:t>
            </a:r>
            <a:r>
              <a:rPr lang="nb-NO" sz="2400" dirty="0" err="1">
                <a:latin typeface="+mj-lt"/>
                <a:cs typeface="Arial" panose="020B0604020202020204" pitchFamily="34" charset="0"/>
              </a:rPr>
              <a:t>Jfr</a:t>
            </a:r>
            <a:r>
              <a:rPr lang="nb-NO" sz="2400" dirty="0">
                <a:latin typeface="+mj-lt"/>
                <a:cs typeface="Arial" panose="020B0604020202020204" pitchFamily="34" charset="0"/>
              </a:rPr>
              <a:t> idrett.</a:t>
            </a:r>
          </a:p>
          <a:p>
            <a:endParaRPr lang="nb-NO" sz="16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2. Menneskerettighetene.</a:t>
            </a:r>
          </a:p>
          <a:p>
            <a:pPr marL="342900" indent="-342900">
              <a:buFont typeface="Arial" charset="0"/>
              <a:buChar char="•"/>
            </a:pPr>
            <a:r>
              <a:rPr lang="nb-NO" sz="2400" dirty="0">
                <a:latin typeface="Arial" panose="020B0604020202020204" pitchFamily="34" charset="0"/>
                <a:cs typeface="Arial" panose="020B0604020202020204" pitchFamily="34" charset="0"/>
              </a:rPr>
              <a:t>Den europeiske Menneskerettsdomstolen i Strasbourg.</a:t>
            </a:r>
          </a:p>
          <a:p>
            <a:pPr marL="342900" indent="-342900">
              <a:buFont typeface="Arial" charset="0"/>
              <a:buChar char="•"/>
            </a:pPr>
            <a:r>
              <a:rPr lang="nb-NO" sz="2400" dirty="0">
                <a:latin typeface="Arial" panose="020B0604020202020204" pitchFamily="34" charset="0"/>
                <a:cs typeface="Arial" panose="020B0604020202020204" pitchFamily="34" charset="0"/>
              </a:rPr>
              <a:t>Likekjønnet ekteskap: Ingen allmenn menneskerettighet.</a:t>
            </a:r>
          </a:p>
          <a:p>
            <a:endParaRPr lang="nb-NO" sz="1600" b="1"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3. Barneperspektivet avslører. </a:t>
            </a:r>
          </a:p>
          <a:p>
            <a:r>
              <a:rPr lang="nb-NO" sz="2400" dirty="0">
                <a:latin typeface="Arial" panose="020B0604020202020204" pitchFamily="34" charset="0"/>
                <a:cs typeface="Arial" panose="020B0604020202020204" pitchFamily="34" charset="0"/>
              </a:rPr>
              <a:t>«Diskriminering»  ▪  «Rettigheter»  ▪  «Likestilling»</a:t>
            </a:r>
            <a:endParaRPr lang="nb-NO" sz="1600" dirty="0">
              <a:latin typeface="Arial" panose="020B0604020202020204" pitchFamily="34" charset="0"/>
              <a:cs typeface="Arial" panose="020B0604020202020204" pitchFamily="34" charset="0"/>
            </a:endParaRPr>
          </a:p>
        </p:txBody>
      </p:sp>
      <p:sp>
        <p:nvSpPr>
          <p:cNvPr id="4" name="Ellipse 3"/>
          <p:cNvSpPr/>
          <p:nvPr/>
        </p:nvSpPr>
        <p:spPr>
          <a:xfrm rot="328499">
            <a:off x="6282096" y="1276059"/>
            <a:ext cx="3233276" cy="1284678"/>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99820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0" y="283295"/>
            <a:ext cx="9144000" cy="769441"/>
          </a:xfrm>
          <a:prstGeom prst="rect">
            <a:avLst/>
          </a:prstGeom>
          <a:noFill/>
        </p:spPr>
        <p:txBody>
          <a:bodyPr wrap="square" rtlCol="0">
            <a:spAutoFit/>
          </a:bodyPr>
          <a:lstStyle/>
          <a:p>
            <a:pPr algn="ctr"/>
            <a:r>
              <a:rPr lang="nb-NO" sz="4400" dirty="0">
                <a:solidFill>
                  <a:srgbClr val="7030A0"/>
                </a:solidFill>
                <a:latin typeface="Arial Black" panose="020B0A04020102020204" pitchFamily="34" charset="0"/>
              </a:rPr>
              <a:t>Krevende for barn og unge</a:t>
            </a:r>
          </a:p>
        </p:txBody>
      </p:sp>
      <p:sp>
        <p:nvSpPr>
          <p:cNvPr id="4" name="TekstSylinder 3"/>
          <p:cNvSpPr txBox="1"/>
          <p:nvPr/>
        </p:nvSpPr>
        <p:spPr>
          <a:xfrm>
            <a:off x="395536" y="1124009"/>
            <a:ext cx="8748464" cy="6409447"/>
          </a:xfrm>
          <a:prstGeom prst="rect">
            <a:avLst/>
          </a:prstGeom>
          <a:noFill/>
        </p:spPr>
        <p:txBody>
          <a:bodyPr wrap="square" rtlCol="0">
            <a:spAutoFit/>
          </a:bodyPr>
          <a:lstStyle/>
          <a:p>
            <a:r>
              <a:rPr lang="nb-NO" sz="2200" b="1" dirty="0">
                <a:latin typeface="Arial" panose="020B0604020202020204" pitchFamily="34" charset="0"/>
                <a:cs typeface="Arial" panose="020B0604020202020204" pitchFamily="34" charset="0"/>
              </a:rPr>
              <a:t>■ Etisk relativisme.</a:t>
            </a:r>
            <a:r>
              <a:rPr lang="nb-NO" sz="2200" dirty="0">
                <a:latin typeface="Arial" panose="020B0604020202020204" pitchFamily="34" charset="0"/>
                <a:cs typeface="Arial" panose="020B0604020202020204" pitchFamily="34" charset="0"/>
              </a:rPr>
              <a:t> Har du lyst, har du lov.» Eneste krav: frivillig.</a:t>
            </a:r>
          </a:p>
          <a:p>
            <a:pPr marL="285750" indent="-285750">
              <a:buFontTx/>
              <a:buChar char="-"/>
            </a:pPr>
            <a:endParaRPr lang="nb-NO" sz="1050" dirty="0">
              <a:latin typeface="Arial" panose="020B0604020202020204" pitchFamily="34" charset="0"/>
              <a:cs typeface="Arial" panose="020B0604020202020204" pitchFamily="34" charset="0"/>
            </a:endParaRPr>
          </a:p>
          <a:p>
            <a:r>
              <a:rPr lang="nb-NO" sz="2200" b="1" dirty="0">
                <a:latin typeface="Arial" panose="020B0604020202020204" pitchFamily="34" charset="0"/>
                <a:cs typeface="Arial" panose="020B0604020202020204" pitchFamily="34" charset="0"/>
              </a:rPr>
              <a:t>■ Ungdommer</a:t>
            </a:r>
            <a:r>
              <a:rPr lang="nb-NO" sz="2200" dirty="0">
                <a:latin typeface="Arial" panose="020B0604020202020204" pitchFamily="34" charset="0"/>
                <a:cs typeface="Arial" panose="020B0604020202020204" pitchFamily="34" charset="0"/>
              </a:rPr>
              <a:t> i puberteten: utsatte og sårbare.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   Familien og menigheten blir stadig viktigere.</a:t>
            </a:r>
          </a:p>
          <a:p>
            <a:endParaRPr lang="nb-NO" sz="1050" b="1" dirty="0">
              <a:latin typeface="Arial" panose="020B0604020202020204" pitchFamily="34" charset="0"/>
              <a:cs typeface="Arial" panose="020B0604020202020204" pitchFamily="34" charset="0"/>
            </a:endParaRPr>
          </a:p>
          <a:p>
            <a:r>
              <a:rPr lang="nb-NO" sz="2200" b="1" dirty="0">
                <a:latin typeface="Arial" panose="020B0604020202020204" pitchFamily="34" charset="0"/>
                <a:cs typeface="Arial" panose="020B0604020202020204" pitchFamily="34" charset="0"/>
              </a:rPr>
              <a:t>■ Endring av juridisk kjønn</a:t>
            </a:r>
            <a:r>
              <a:rPr lang="nb-NO" sz="2200" dirty="0">
                <a:latin typeface="Arial" panose="020B0604020202020204" pitchFamily="34" charset="0"/>
                <a:cs typeface="Arial" panose="020B0604020202020204" pitchFamily="34" charset="0"/>
              </a:rPr>
              <a:t>. Hvem er jeg? </a:t>
            </a:r>
          </a:p>
          <a:p>
            <a:endParaRPr lang="nb-NO" sz="1200" b="1" dirty="0">
              <a:latin typeface="Arial" panose="020B0604020202020204" pitchFamily="34" charset="0"/>
              <a:cs typeface="Arial" panose="020B0604020202020204" pitchFamily="34" charset="0"/>
            </a:endParaRPr>
          </a:p>
          <a:p>
            <a:r>
              <a:rPr lang="nb-NO" sz="2200" b="1" dirty="0">
                <a:latin typeface="Arial" panose="020B0604020202020204" pitchFamily="34" charset="0"/>
                <a:cs typeface="Arial" panose="020B0604020202020204" pitchFamily="34" charset="0"/>
              </a:rPr>
              <a:t>■ Svært få rammer</a:t>
            </a:r>
            <a:r>
              <a:rPr lang="nb-NO" sz="2200" dirty="0">
                <a:latin typeface="Arial" panose="020B0604020202020204" pitchFamily="34" charset="0"/>
                <a:cs typeface="Arial" panose="020B0604020202020204" pitchFamily="34" charset="0"/>
              </a:rPr>
              <a:t>, idealer, forventninger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   og normer. Grenseløs frihet. </a:t>
            </a:r>
          </a:p>
          <a:p>
            <a:endParaRPr lang="nb-NO" sz="1050" b="1" dirty="0">
              <a:latin typeface="Arial" panose="020B0604020202020204" pitchFamily="34" charset="0"/>
              <a:cs typeface="Arial" panose="020B0604020202020204" pitchFamily="34" charset="0"/>
            </a:endParaRPr>
          </a:p>
          <a:p>
            <a:r>
              <a:rPr lang="nb-NO" sz="2200" b="1" dirty="0">
                <a:latin typeface="Arial" panose="020B0604020202020204" pitchFamily="34" charset="0"/>
                <a:cs typeface="Arial" panose="020B0604020202020204" pitchFamily="34" charset="0"/>
              </a:rPr>
              <a:t>■ Resultat</a:t>
            </a:r>
            <a:r>
              <a:rPr lang="nb-NO" sz="2200" dirty="0">
                <a:latin typeface="Arial" panose="020B0604020202020204" pitchFamily="34" charset="0"/>
                <a:cs typeface="Arial" panose="020B0604020202020204" pitchFamily="34" charset="0"/>
              </a:rPr>
              <a:t>: Forvirring, usikkerhet og eksperimentering blant mange   </a:t>
            </a:r>
          </a:p>
          <a:p>
            <a:r>
              <a:rPr lang="nb-NO" sz="2200" dirty="0">
                <a:latin typeface="Arial" panose="020B0604020202020204" pitchFamily="34" charset="0"/>
                <a:cs typeface="Arial" panose="020B0604020202020204" pitchFamily="34" charset="0"/>
              </a:rPr>
              <a:t>   unge. Store belastninger helsemessig, emosjonelt og åndelig.</a:t>
            </a:r>
            <a:br>
              <a:rPr lang="nb-NO" sz="2200" dirty="0">
                <a:latin typeface="Arial" panose="020B0604020202020204" pitchFamily="34" charset="0"/>
                <a:cs typeface="Arial" panose="020B0604020202020204" pitchFamily="34" charset="0"/>
              </a:rPr>
            </a:br>
            <a:endParaRPr lang="nb-NO" sz="1050" dirty="0">
              <a:latin typeface="Arial" panose="020B0604020202020204" pitchFamily="34" charset="0"/>
              <a:cs typeface="Arial" panose="020B0604020202020204" pitchFamily="34" charset="0"/>
            </a:endParaRPr>
          </a:p>
          <a:p>
            <a:r>
              <a:rPr lang="nb-NO" sz="2200" b="1" dirty="0">
                <a:latin typeface="Arial" panose="020B0604020202020204" pitchFamily="34" charset="0"/>
                <a:cs typeface="Arial" panose="020B0604020202020204" pitchFamily="34" charset="0"/>
              </a:rPr>
              <a:t>■ Lykkeligere</a:t>
            </a:r>
            <a:r>
              <a:rPr lang="nb-NO" sz="2200" dirty="0">
                <a:latin typeface="Arial" panose="020B0604020202020204" pitchFamily="34" charset="0"/>
                <a:cs typeface="Arial" panose="020B0604020202020204" pitchFamily="34" charset="0"/>
              </a:rPr>
              <a:t>, mer harmoniske mennesker og mer stabile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   relasjoner og samliv? Et bedre samfunn?</a:t>
            </a:r>
            <a:r>
              <a:rPr lang="nb-NO" sz="2200" b="1" dirty="0">
                <a:latin typeface="Arial" panose="020B0604020202020204" pitchFamily="34" charset="0"/>
                <a:cs typeface="Arial" panose="020B0604020202020204" pitchFamily="34" charset="0"/>
              </a:rPr>
              <a:t> </a:t>
            </a:r>
          </a:p>
          <a:p>
            <a:endParaRPr lang="nb-NO" sz="1050" dirty="0">
              <a:latin typeface="Arial" panose="020B0604020202020204" pitchFamily="34" charset="0"/>
              <a:cs typeface="Arial" panose="020B0604020202020204" pitchFamily="34" charset="0"/>
            </a:endParaRPr>
          </a:p>
          <a:p>
            <a:r>
              <a:rPr lang="nb-NO" sz="2200" b="1" dirty="0">
                <a:latin typeface="Arial" panose="020B0604020202020204" pitchFamily="34" charset="0"/>
                <a:cs typeface="Arial" panose="020B0604020202020204" pitchFamily="34" charset="0"/>
              </a:rPr>
              <a:t>■ Det kan koste</a:t>
            </a:r>
            <a:r>
              <a:rPr lang="nb-NO" sz="2200" dirty="0">
                <a:latin typeface="Arial" panose="020B0604020202020204" pitchFamily="34" charset="0"/>
                <a:cs typeface="Arial" panose="020B0604020202020204" pitchFamily="34" charset="0"/>
              </a:rPr>
              <a:t> stadig mer – også for unge – å stå for bibelske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   verdier i en tid som prioriterer følelser, grenseløs individualisme </a:t>
            </a:r>
          </a:p>
          <a:p>
            <a:r>
              <a:rPr lang="nb-NO" sz="2200" dirty="0">
                <a:latin typeface="Arial" panose="020B0604020202020204" pitchFamily="34" charset="0"/>
                <a:cs typeface="Arial" panose="020B0604020202020204" pitchFamily="34" charset="0"/>
              </a:rPr>
              <a:t>   og en kjønnsideologi som oppløser biologiske realiteter. </a:t>
            </a:r>
          </a:p>
          <a:p>
            <a:endParaRPr lang="nb-NO" sz="2200" dirty="0">
              <a:latin typeface="Arial" panose="020B0604020202020204" pitchFamily="34" charset="0"/>
              <a:cs typeface="Arial" panose="020B0604020202020204" pitchFamily="34" charset="0"/>
            </a:endParaRPr>
          </a:p>
          <a:p>
            <a:endParaRPr lang="nb-NO" sz="2400" dirty="0">
              <a:latin typeface="Arial" panose="020B0604020202020204" pitchFamily="34" charset="0"/>
              <a:cs typeface="Arial" panose="020B0604020202020204" pitchFamily="34" charset="0"/>
            </a:endParaRPr>
          </a:p>
          <a:p>
            <a:endParaRPr lang="nb-NO" sz="1400" dirty="0">
              <a:latin typeface="Arial" panose="020B0604020202020204" pitchFamily="34" charset="0"/>
              <a:cs typeface="Arial" panose="020B0604020202020204" pitchFamily="34" charset="0"/>
            </a:endParaRPr>
          </a:p>
        </p:txBody>
      </p:sp>
      <p:pic>
        <p:nvPicPr>
          <p:cNvPr id="6" name="Bil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26545">
            <a:off x="6516175" y="1670585"/>
            <a:ext cx="2946638" cy="2073907"/>
          </a:xfrm>
          <a:prstGeom prst="rect">
            <a:avLst/>
          </a:prstGeom>
        </p:spPr>
      </p:pic>
      <p:sp>
        <p:nvSpPr>
          <p:cNvPr id="5" name="Ellipse 4"/>
          <p:cNvSpPr/>
          <p:nvPr/>
        </p:nvSpPr>
        <p:spPr>
          <a:xfrm rot="21345652">
            <a:off x="6479077" y="1858301"/>
            <a:ext cx="1965615" cy="698429"/>
          </a:xfrm>
          <a:prstGeom prst="ellipse">
            <a:avLst/>
          </a:prstGeom>
          <a:noFill/>
          <a:ln w="9525"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2768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2276872"/>
            <a:ext cx="2592288" cy="1944216"/>
          </a:xfrm>
          <a:prstGeom prst="rect">
            <a:avLst/>
          </a:prstGeom>
        </p:spPr>
      </p:pic>
      <p:sp>
        <p:nvSpPr>
          <p:cNvPr id="31746" name="Plassholder for tekst 2"/>
          <p:cNvSpPr>
            <a:spLocks noGrp="1"/>
          </p:cNvSpPr>
          <p:nvPr>
            <p:ph type="body" idx="1"/>
          </p:nvPr>
        </p:nvSpPr>
        <p:spPr>
          <a:xfrm>
            <a:off x="467544" y="2204864"/>
            <a:ext cx="8208912" cy="5040560"/>
          </a:xfrm>
        </p:spPr>
        <p:txBody>
          <a:bodyPr>
            <a:noAutofit/>
          </a:bodyPr>
          <a:lstStyle/>
          <a:p>
            <a:pPr algn="ctr" eaLnBrk="1" hangingPunct="1"/>
            <a:r>
              <a:rPr lang="nb-NO" altLang="nb-NO" sz="2800" b="1" dirty="0">
                <a:solidFill>
                  <a:schemeClr val="tx1"/>
                </a:solidFill>
                <a:latin typeface="Arial Black" panose="020B0A04020102020204" pitchFamily="34" charset="0"/>
                <a:cs typeface="Arial" panose="020B0604020202020204" pitchFamily="34" charset="0"/>
              </a:rPr>
              <a:t>  Et eksempel:</a:t>
            </a:r>
          </a:p>
          <a:p>
            <a:pPr algn="l" defTabSz="360000" eaLnBrk="1" hangingPunct="1"/>
            <a:r>
              <a:rPr lang="nb-NO" altLang="nb-NO" sz="2400" b="1" dirty="0">
                <a:solidFill>
                  <a:schemeClr val="tx1"/>
                </a:solidFill>
                <a:latin typeface="Arial" panose="020B0604020202020204" pitchFamily="34" charset="0"/>
                <a:cs typeface="Arial" panose="020B0604020202020204" pitchFamily="34" charset="0"/>
              </a:rPr>
              <a:t>								Brendan </a:t>
            </a:r>
            <a:r>
              <a:rPr lang="nb-NO" altLang="nb-NO" sz="2400" b="1" dirty="0" err="1">
                <a:solidFill>
                  <a:schemeClr val="tx1"/>
                </a:solidFill>
                <a:latin typeface="Arial" panose="020B0604020202020204" pitchFamily="34" charset="0"/>
                <a:cs typeface="Arial" panose="020B0604020202020204" pitchFamily="34" charset="0"/>
              </a:rPr>
              <a:t>Eich</a:t>
            </a:r>
            <a:r>
              <a:rPr lang="nb-NO" altLang="nb-NO" sz="2400" dirty="0">
                <a:solidFill>
                  <a:schemeClr val="tx1"/>
                </a:solidFill>
                <a:latin typeface="Arial" panose="020B0604020202020204" pitchFamily="34" charset="0"/>
                <a:cs typeface="Arial" panose="020B0604020202020204" pitchFamily="34" charset="0"/>
              </a:rPr>
              <a:t>, utvikler av 													dataprogrammet </a:t>
            </a:r>
            <a:r>
              <a:rPr lang="nb-NO" altLang="nb-NO" sz="2400" i="1" dirty="0">
                <a:solidFill>
                  <a:schemeClr val="tx1"/>
                </a:solidFill>
                <a:latin typeface="Arial" panose="020B0604020202020204" pitchFamily="34" charset="0"/>
                <a:cs typeface="Arial" panose="020B0604020202020204" pitchFamily="34" charset="0"/>
              </a:rPr>
              <a:t>Java script,</a:t>
            </a:r>
            <a:br>
              <a:rPr lang="nb-NO" altLang="nb-NO" sz="2400" i="1" dirty="0">
                <a:solidFill>
                  <a:schemeClr val="tx1"/>
                </a:solidFill>
                <a:latin typeface="Arial" panose="020B0604020202020204" pitchFamily="34" charset="0"/>
                <a:cs typeface="Arial" panose="020B0604020202020204" pitchFamily="34" charset="0"/>
              </a:rPr>
            </a:br>
            <a:r>
              <a:rPr lang="nb-NO" altLang="nb-NO" sz="2400" i="1" dirty="0">
                <a:solidFill>
                  <a:schemeClr val="tx1"/>
                </a:solidFill>
                <a:latin typeface="Arial" panose="020B0604020202020204" pitchFamily="34" charset="0"/>
                <a:cs typeface="Arial" panose="020B0604020202020204" pitchFamily="34" charset="0"/>
              </a:rPr>
              <a:t>								</a:t>
            </a:r>
            <a:r>
              <a:rPr lang="nb-NO" altLang="nb-NO" sz="2400" dirty="0">
                <a:solidFill>
                  <a:schemeClr val="tx1"/>
                </a:solidFill>
                <a:latin typeface="Arial" panose="020B0604020202020204" pitchFamily="34" charset="0"/>
                <a:cs typeface="Arial" panose="020B0604020202020204" pitchFamily="34" charset="0"/>
              </a:rPr>
              <a:t>og grunnlegger og adm. direktør av 									Mozilla/</a:t>
            </a:r>
            <a:r>
              <a:rPr lang="nb-NO" altLang="nb-NO" sz="2400" dirty="0" err="1">
                <a:solidFill>
                  <a:schemeClr val="tx1"/>
                </a:solidFill>
                <a:latin typeface="Arial" panose="020B0604020202020204" pitchFamily="34" charset="0"/>
                <a:cs typeface="Arial" panose="020B0604020202020204" pitchFamily="34" charset="0"/>
              </a:rPr>
              <a:t>Firefox</a:t>
            </a:r>
            <a:r>
              <a:rPr lang="nb-NO" altLang="nb-NO" sz="2400" dirty="0">
                <a:solidFill>
                  <a:schemeClr val="tx1"/>
                </a:solidFill>
                <a:latin typeface="Arial" panose="020B0604020202020204" pitchFamily="34" charset="0"/>
                <a:cs typeface="Arial" panose="020B0604020202020204" pitchFamily="34" charset="0"/>
              </a:rPr>
              <a:t>.</a:t>
            </a:r>
          </a:p>
          <a:p>
            <a:pPr algn="l" eaLnBrk="1" hangingPunct="1"/>
            <a:br>
              <a:rPr lang="nb-NO" altLang="nb-NO" sz="1400" dirty="0">
                <a:solidFill>
                  <a:schemeClr val="tx1"/>
                </a:solidFill>
                <a:latin typeface="Arial" panose="020B0604020202020204" pitchFamily="34" charset="0"/>
                <a:cs typeface="Arial" panose="020B0604020202020204" pitchFamily="34" charset="0"/>
              </a:rPr>
            </a:br>
            <a:r>
              <a:rPr lang="nb-NO" altLang="nb-NO" dirty="0">
                <a:solidFill>
                  <a:schemeClr val="tx1"/>
                </a:solidFill>
                <a:latin typeface="Arial" panose="020B0604020202020204" pitchFamily="34" charset="0"/>
                <a:cs typeface="Arial" panose="020B0604020202020204" pitchFamily="34" charset="0"/>
              </a:rPr>
              <a:t>Etter en hetskampanje på sosiale medier i 2014 ble han avsatt av styret i firmaet han hadde grunnlagt. Årsak: Han hadde seks år tidligere gitt tusen dollar til en organisasjon som arbeidet for at ekteskapet i California skulle være en institusjon for mann og kvinne.</a:t>
            </a:r>
            <a:br>
              <a:rPr lang="nb-NO" altLang="nb-NO" sz="2400" dirty="0">
                <a:solidFill>
                  <a:schemeClr val="tx1"/>
                </a:solidFill>
                <a:latin typeface="Arial" panose="020B0604020202020204" pitchFamily="34" charset="0"/>
                <a:cs typeface="Arial" panose="020B0604020202020204" pitchFamily="34" charset="0"/>
              </a:rPr>
            </a:br>
            <a:endParaRPr lang="nb-NO" sz="1600" dirty="0">
              <a:solidFill>
                <a:schemeClr val="tx1"/>
              </a:solidFill>
            </a:endParaRPr>
          </a:p>
          <a:p>
            <a:pPr algn="l"/>
            <a:r>
              <a:rPr lang="nb-NO" sz="2400" dirty="0">
                <a:solidFill>
                  <a:schemeClr val="tx1"/>
                </a:solidFill>
              </a:rPr>
              <a:t>Pave Benedikt XVI: </a:t>
            </a:r>
            <a:r>
              <a:rPr lang="nb-NO" sz="2400" b="1" dirty="0">
                <a:solidFill>
                  <a:schemeClr val="tx1"/>
                </a:solidFill>
              </a:rPr>
              <a:t>«Relativismens diktatur»</a:t>
            </a:r>
          </a:p>
        </p:txBody>
      </p:sp>
      <p:sp>
        <p:nvSpPr>
          <p:cNvPr id="2" name="TekstSylinder 1"/>
          <p:cNvSpPr txBox="1"/>
          <p:nvPr/>
        </p:nvSpPr>
        <p:spPr>
          <a:xfrm>
            <a:off x="467544" y="260648"/>
            <a:ext cx="8208912" cy="1815882"/>
          </a:xfrm>
          <a:prstGeom prst="rect">
            <a:avLst/>
          </a:prstGeom>
          <a:noFill/>
        </p:spPr>
        <p:txBody>
          <a:bodyPr wrap="square" rtlCol="0">
            <a:spAutoFit/>
          </a:bodyPr>
          <a:lstStyle/>
          <a:p>
            <a:pPr algn="ctr"/>
            <a:r>
              <a:rPr lang="nb-NO" sz="3200" dirty="0">
                <a:latin typeface="Arial Black" panose="020B0A04020102020204" pitchFamily="34" charset="0"/>
              </a:rPr>
              <a:t>Radikal kjønnsideologi: </a:t>
            </a:r>
          </a:p>
          <a:p>
            <a:pPr algn="ctr"/>
            <a:r>
              <a:rPr lang="nb-NO" sz="3200" dirty="0">
                <a:solidFill>
                  <a:srgbClr val="7030A0"/>
                </a:solidFill>
                <a:latin typeface="Arial Black" panose="020B0A04020102020204" pitchFamily="34" charset="0"/>
              </a:rPr>
              <a:t>En trussel mot </a:t>
            </a:r>
            <a:r>
              <a:rPr lang="nb-NO" sz="4800" dirty="0">
                <a:solidFill>
                  <a:srgbClr val="7030A0"/>
                </a:solidFill>
                <a:latin typeface="Arial Black" panose="020B0A04020102020204" pitchFamily="34" charset="0"/>
              </a:rPr>
              <a:t>samvittighetsfriheten</a:t>
            </a:r>
          </a:p>
        </p:txBody>
      </p:sp>
    </p:spTree>
    <p:extLst>
      <p:ext uri="{BB962C8B-B14F-4D97-AF65-F5344CB8AC3E}">
        <p14:creationId xmlns:p14="http://schemas.microsoft.com/office/powerpoint/2010/main" val="168462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74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74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7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0" y="437763"/>
            <a:ext cx="9144000" cy="830997"/>
          </a:xfrm>
          <a:prstGeom prst="rect">
            <a:avLst/>
          </a:prstGeom>
          <a:noFill/>
        </p:spPr>
        <p:txBody>
          <a:bodyPr wrap="square" rtlCol="0">
            <a:spAutoFit/>
          </a:bodyPr>
          <a:lstStyle/>
          <a:p>
            <a:pPr algn="ctr"/>
            <a:r>
              <a:rPr lang="nb-NO" sz="4800" dirty="0">
                <a:solidFill>
                  <a:srgbClr val="7030A0"/>
                </a:solidFill>
                <a:latin typeface="Arial Black" panose="020B0A04020102020204" pitchFamily="34" charset="0"/>
              </a:rPr>
              <a:t>Hva kan vi gjøre?</a:t>
            </a:r>
          </a:p>
        </p:txBody>
      </p:sp>
      <p:sp>
        <p:nvSpPr>
          <p:cNvPr id="3" name="TekstSylinder 2"/>
          <p:cNvSpPr txBox="1"/>
          <p:nvPr/>
        </p:nvSpPr>
        <p:spPr>
          <a:xfrm>
            <a:off x="683568" y="1389251"/>
            <a:ext cx="7704856" cy="4632037"/>
          </a:xfrm>
          <a:prstGeom prst="rect">
            <a:avLst/>
          </a:prstGeom>
          <a:noFill/>
        </p:spPr>
        <p:txBody>
          <a:bodyPr wrap="square" rtlCol="0">
            <a:spAutoFit/>
          </a:bodyPr>
          <a:lstStyle/>
          <a:p>
            <a:pPr algn="ctr"/>
            <a:r>
              <a:rPr lang="nb-NO" sz="3600" dirty="0">
                <a:latin typeface="Berlin Sans FB Demi" panose="020E0802020502020306" pitchFamily="34" charset="0"/>
                <a:cs typeface="Arial" panose="020B0604020202020204" pitchFamily="34" charset="0"/>
              </a:rPr>
              <a:t>Viktige momenter:</a:t>
            </a:r>
          </a:p>
          <a:p>
            <a:endParaRPr lang="nb-NO" sz="22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A. BEVISSTGJØRING</a:t>
            </a:r>
          </a:p>
          <a:p>
            <a:pPr marL="285750" indent="-285750">
              <a:buFont typeface="Arial" charset="0"/>
              <a:buChar char="•"/>
            </a:pPr>
            <a:endParaRPr lang="nb-NO" sz="1100" b="1"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B. KUNNSKAP</a:t>
            </a:r>
          </a:p>
          <a:p>
            <a:pPr marL="285750" indent="-285750">
              <a:buFont typeface="Arial" charset="0"/>
              <a:buChar char="•"/>
            </a:pPr>
            <a:endParaRPr lang="nb-NO" sz="1100" b="1"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C. FELLESSKAP OG MEDARBEIDERSKAP</a:t>
            </a:r>
          </a:p>
          <a:p>
            <a:pPr marL="285750" indent="-285750">
              <a:buFont typeface="Arial" charset="0"/>
              <a:buChar char="•"/>
            </a:pPr>
            <a:endParaRPr lang="nb-NO" sz="1100" b="1"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D. MEDIA</a:t>
            </a:r>
          </a:p>
          <a:p>
            <a:endParaRPr lang="nb-NO" sz="1100" b="1"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E. BARNEHAGE og SKOLE</a:t>
            </a:r>
          </a:p>
          <a:p>
            <a:endParaRPr lang="nb-NO" sz="1100" b="1"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F. SAMFUNN og LOVGIVNING</a:t>
            </a:r>
            <a:br>
              <a:rPr lang="nb-NO" sz="2200" dirty="0">
                <a:latin typeface="Arial" panose="020B0604020202020204" pitchFamily="34" charset="0"/>
                <a:cs typeface="Arial" panose="020B0604020202020204" pitchFamily="34" charset="0"/>
              </a:rPr>
            </a:br>
            <a:br>
              <a:rPr lang="nb-NO" sz="2200" dirty="0">
                <a:latin typeface="Arial" panose="020B0604020202020204" pitchFamily="34" charset="0"/>
                <a:cs typeface="Arial" panose="020B0604020202020204" pitchFamily="34" charset="0"/>
              </a:rPr>
            </a:br>
            <a:endParaRPr lang="nb-NO" sz="1600" dirty="0">
              <a:latin typeface="Arial" panose="020B0604020202020204" pitchFamily="34" charset="0"/>
              <a:cs typeface="Arial" panose="020B0604020202020204" pitchFamily="34" charset="0"/>
            </a:endParaRP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3" y="4245091"/>
            <a:ext cx="3960440" cy="2640294"/>
          </a:xfrm>
          <a:prstGeom prst="rect">
            <a:avLst/>
          </a:prstGeom>
        </p:spPr>
      </p:pic>
    </p:spTree>
    <p:extLst>
      <p:ext uri="{BB962C8B-B14F-4D97-AF65-F5344CB8AC3E}">
        <p14:creationId xmlns:p14="http://schemas.microsoft.com/office/powerpoint/2010/main" val="1834362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467544" y="226377"/>
            <a:ext cx="8496944" cy="6447919"/>
          </a:xfrm>
          <a:prstGeom prst="rect">
            <a:avLst/>
          </a:prstGeom>
          <a:noFill/>
        </p:spPr>
        <p:txBody>
          <a:bodyPr wrap="square" rtlCol="0">
            <a:spAutoFit/>
          </a:bodyPr>
          <a:lstStyle/>
          <a:p>
            <a:pPr lvl="4"/>
            <a:r>
              <a:rPr lang="nb-NO" sz="4800" b="1" dirty="0">
                <a:solidFill>
                  <a:srgbClr val="7030A0"/>
                </a:solidFill>
                <a:latin typeface="Berlin Sans FB Demi" panose="020E0802020502020306" pitchFamily="34" charset="0"/>
              </a:rPr>
              <a:t>   </a:t>
            </a:r>
            <a:r>
              <a:rPr lang="nb-NO" sz="4800" b="1" dirty="0">
                <a:solidFill>
                  <a:srgbClr val="7030A0"/>
                </a:solidFill>
                <a:latin typeface="Arial Black" panose="020B0A04020102020204" pitchFamily="34" charset="0"/>
              </a:rPr>
              <a:t>A. Bevisstgjøring</a:t>
            </a:r>
            <a:endParaRPr lang="nb-NO" sz="4800" dirty="0">
              <a:solidFill>
                <a:srgbClr val="7030A0"/>
              </a:solidFill>
              <a:latin typeface="Arial Black" panose="020B0A04020102020204" pitchFamily="34" charset="0"/>
            </a:endParaRPr>
          </a:p>
          <a:p>
            <a:pPr algn="ctr" defTabSz="360000"/>
            <a:br>
              <a:rPr lang="nb-NO" sz="1200" b="1" dirty="0">
                <a:latin typeface="Arial" panose="020B0604020202020204" pitchFamily="34" charset="0"/>
                <a:cs typeface="Arial" panose="020B0604020202020204" pitchFamily="34" charset="0"/>
              </a:rPr>
            </a:br>
            <a:r>
              <a:rPr lang="nb-NO" sz="2400" b="1" dirty="0">
                <a:latin typeface="Arial" panose="020B0604020202020204" pitchFamily="34" charset="0"/>
                <a:cs typeface="Arial" panose="020B0604020202020204" pitchFamily="34" charset="0"/>
              </a:rPr>
              <a:t>Grunnleggende sannheter:</a:t>
            </a:r>
            <a:br>
              <a:rPr lang="nb-NO" sz="2000" b="1" dirty="0">
                <a:latin typeface="Arial" panose="020B0604020202020204" pitchFamily="34" charset="0"/>
                <a:cs typeface="Arial" panose="020B0604020202020204" pitchFamily="34" charset="0"/>
              </a:rPr>
            </a:br>
            <a:endParaRPr lang="nb-NO" sz="1600" b="1" dirty="0">
              <a:latin typeface="Arial" panose="020B0604020202020204" pitchFamily="34" charset="0"/>
              <a:cs typeface="Arial" panose="020B0604020202020204" pitchFamily="34" charset="0"/>
            </a:endParaRPr>
          </a:p>
          <a:p>
            <a:pPr marL="457200" indent="-457200" defTabSz="432000">
              <a:buAutoNum type="arabicParenR"/>
            </a:pPr>
            <a:r>
              <a:rPr lang="nb-NO" sz="2200" b="1" dirty="0">
                <a:latin typeface="Arial" panose="020B0604020202020204" pitchFamily="34" charset="0"/>
                <a:cs typeface="Arial" panose="020B0604020202020204" pitchFamily="34" charset="0"/>
              </a:rPr>
              <a:t>ET ANNERLEDES FOLK. </a:t>
            </a:r>
            <a:r>
              <a:rPr lang="nb-NO" sz="2200" dirty="0">
                <a:latin typeface="Arial" panose="020B0604020202020204" pitchFamily="34" charset="0"/>
                <a:cs typeface="Arial" panose="020B0604020202020204" pitchFamily="34" charset="0"/>
              </a:rPr>
              <a:t>Vi tilhører et annet rike, en annen Herre, vi har andre verdier og prioriteringer, en annen autoritet. Vi er «fremmede», sier Peter i 1 </a:t>
            </a:r>
            <a:r>
              <a:rPr lang="nb-NO" sz="2200" dirty="0" err="1">
                <a:latin typeface="Arial" panose="020B0604020202020204" pitchFamily="34" charset="0"/>
                <a:cs typeface="Arial" panose="020B0604020202020204" pitchFamily="34" charset="0"/>
              </a:rPr>
              <a:t>Pet</a:t>
            </a:r>
            <a:r>
              <a:rPr lang="nb-NO" sz="2200" dirty="0">
                <a:latin typeface="Arial" panose="020B0604020202020204" pitchFamily="34" charset="0"/>
                <a:cs typeface="Arial" panose="020B0604020202020204" pitchFamily="34" charset="0"/>
              </a:rPr>
              <a:t> 1,1;  1,17b og 2,11. </a:t>
            </a:r>
            <a:br>
              <a:rPr lang="nb-NO" sz="2400" dirty="0">
                <a:latin typeface="Arial" panose="020B0604020202020204" pitchFamily="34" charset="0"/>
                <a:cs typeface="Arial" panose="020B0604020202020204" pitchFamily="34" charset="0"/>
              </a:rPr>
            </a:br>
            <a:endParaRPr lang="nb-NO" sz="1400" dirty="0">
              <a:latin typeface="Arial" panose="020B0604020202020204" pitchFamily="34" charset="0"/>
              <a:cs typeface="Arial" panose="020B0604020202020204" pitchFamily="34" charset="0"/>
            </a:endParaRPr>
          </a:p>
          <a:p>
            <a:pPr marL="457200" indent="-457200" defTabSz="432000">
              <a:buAutoNum type="arabicParenR"/>
            </a:pPr>
            <a:r>
              <a:rPr lang="nb-NO" sz="2200" b="1" dirty="0">
                <a:latin typeface="Arial" panose="020B0604020202020204" pitchFamily="34" charset="0"/>
                <a:cs typeface="Arial" panose="020B0604020202020204" pitchFamily="34" charset="0"/>
              </a:rPr>
              <a:t>ETTERFØLGELSE og LYDIGHET. </a:t>
            </a:r>
            <a:r>
              <a:rPr lang="nb-NO" sz="2200" dirty="0">
                <a:latin typeface="Arial" panose="020B0604020202020204" pitchFamily="34" charset="0"/>
                <a:cs typeface="Arial" panose="020B0604020202020204" pitchFamily="34" charset="0"/>
              </a:rPr>
              <a:t>Gud kaller oss til å leve i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og forsvare hans sannheter. 1 </a:t>
            </a:r>
            <a:r>
              <a:rPr lang="nb-NO" sz="2200" dirty="0" err="1">
                <a:latin typeface="Arial" panose="020B0604020202020204" pitchFamily="34" charset="0"/>
                <a:cs typeface="Arial" panose="020B0604020202020204" pitchFamily="34" charset="0"/>
              </a:rPr>
              <a:t>Pet</a:t>
            </a:r>
            <a:r>
              <a:rPr lang="nb-NO" sz="2200" dirty="0">
                <a:latin typeface="Arial" panose="020B0604020202020204" pitchFamily="34" charset="0"/>
                <a:cs typeface="Arial" panose="020B0604020202020204" pitchFamily="34" charset="0"/>
              </a:rPr>
              <a:t> 3,14b-16.</a:t>
            </a:r>
            <a:br>
              <a:rPr lang="nb-NO" sz="2200" dirty="0">
                <a:latin typeface="Arial" panose="020B0604020202020204" pitchFamily="34" charset="0"/>
                <a:cs typeface="Arial" panose="020B0604020202020204" pitchFamily="34" charset="0"/>
              </a:rPr>
            </a:br>
            <a:endParaRPr lang="nb-NO" sz="1400" dirty="0">
              <a:latin typeface="Arial" panose="020B0604020202020204" pitchFamily="34" charset="0"/>
              <a:cs typeface="Arial" panose="020B0604020202020204" pitchFamily="34" charset="0"/>
            </a:endParaRPr>
          </a:p>
          <a:p>
            <a:pPr marL="457200" indent="-457200" defTabSz="432000">
              <a:buAutoNum type="arabicParenR"/>
            </a:pPr>
            <a:r>
              <a:rPr lang="nb-NO" sz="2200" b="1" dirty="0">
                <a:latin typeface="Arial" panose="020B0604020202020204" pitchFamily="34" charset="0"/>
                <a:cs typeface="Arial" panose="020B0604020202020204" pitchFamily="34" charset="0"/>
              </a:rPr>
              <a:t>FORSVARSKAMP. </a:t>
            </a:r>
            <a:r>
              <a:rPr lang="nb-NO" sz="2200" dirty="0">
                <a:latin typeface="Arial" panose="020B0604020202020204" pitchFamily="34" charset="0"/>
                <a:cs typeface="Arial" panose="020B0604020202020204" pitchFamily="34" charset="0"/>
              </a:rPr>
              <a:t>Ikke en kamp mot mennesker, men</a:t>
            </a:r>
          </a:p>
          <a:p>
            <a:pPr defTabSz="432000"/>
            <a:r>
              <a:rPr lang="nb-NO" sz="2200" dirty="0">
                <a:latin typeface="Arial" panose="020B0604020202020204" pitchFamily="34" charset="0"/>
                <a:cs typeface="Arial" panose="020B0604020202020204" pitchFamily="34" charset="0"/>
              </a:rPr>
              <a:t>	en forsvarskamp mot ubibelske ideologier, tankesystemer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	og trender. Se Ef 6,12-13. </a:t>
            </a:r>
            <a:r>
              <a:rPr lang="nb-NO" sz="2200" dirty="0">
                <a:latin typeface="Arial" panose="020B0604020202020204" pitchFamily="34" charset="0"/>
                <a:cs typeface="Arial" panose="020B0604020202020204" pitchFamily="34" charset="0"/>
                <a:sym typeface="Wingdings"/>
              </a:rPr>
              <a:t> </a:t>
            </a:r>
            <a:r>
              <a:rPr lang="nb-NO" sz="2200" dirty="0">
                <a:latin typeface="Arial" panose="020B0604020202020204" pitchFamily="34" charset="0"/>
                <a:cs typeface="Arial" panose="020B0604020202020204" pitchFamily="34" charset="0"/>
              </a:rPr>
              <a:t>I denne forsvarskampen bør vi</a:t>
            </a:r>
          </a:p>
          <a:p>
            <a:pPr defTabSz="432000"/>
            <a:r>
              <a:rPr lang="nb-NO" sz="2200" dirty="0">
                <a:latin typeface="Arial" panose="020B0604020202020204" pitchFamily="34" charset="0"/>
                <a:cs typeface="Arial" panose="020B0604020202020204" pitchFamily="34" charset="0"/>
              </a:rPr>
              <a:t>	også støtte (og eventuelt samarbeide med) folk fra andre	livssyn som er kritiske til den radikale kjønnsideologien.</a:t>
            </a:r>
          </a:p>
          <a:p>
            <a:pPr defTabSz="432000"/>
            <a:endParaRPr lang="nb-NO" sz="900" dirty="0">
              <a:latin typeface="Arial" panose="020B0604020202020204" pitchFamily="34" charset="0"/>
              <a:cs typeface="Arial" panose="020B0604020202020204" pitchFamily="34" charset="0"/>
            </a:endParaRPr>
          </a:p>
          <a:p>
            <a:pPr algn="ctr" defTabSz="432000"/>
            <a:r>
              <a:rPr lang="nb-NO" sz="2400" i="1" dirty="0">
                <a:latin typeface="Arial" panose="020B0604020202020204" pitchFamily="34" charset="0"/>
                <a:cs typeface="Arial" panose="020B0604020202020204" pitchFamily="34" charset="0"/>
              </a:rPr>
              <a:t>Vi må alle ta et gjennomtenkt valg og stå for det.</a:t>
            </a:r>
            <a:br>
              <a:rPr lang="nb-NO" sz="2400" i="1" dirty="0">
                <a:latin typeface="Arial" panose="020B0604020202020204" pitchFamily="34" charset="0"/>
                <a:cs typeface="Arial" panose="020B0604020202020204" pitchFamily="34" charset="0"/>
              </a:rPr>
            </a:br>
            <a:r>
              <a:rPr lang="nb-NO" sz="2400" b="1" i="1" dirty="0">
                <a:latin typeface="Arial" panose="020B0604020202020204" pitchFamily="34" charset="0"/>
                <a:cs typeface="Arial" panose="020B0604020202020204" pitchFamily="34" charset="0"/>
              </a:rPr>
              <a:t>Sannheten går ikke ut på dato.</a:t>
            </a:r>
          </a:p>
        </p:txBody>
      </p:sp>
      <p:sp>
        <p:nvSpPr>
          <p:cNvPr id="3" name="AutoShape 2" descr="Bilderesultat for samtal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1028" name="Picture 4" descr="Bilderesultat for samta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80"/>
            <a:ext cx="2483768" cy="1493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2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467544" y="404663"/>
            <a:ext cx="8532440" cy="6063198"/>
          </a:xfrm>
          <a:prstGeom prst="rect">
            <a:avLst/>
          </a:prstGeom>
          <a:noFill/>
        </p:spPr>
        <p:txBody>
          <a:bodyPr wrap="square" rtlCol="0">
            <a:spAutoFit/>
          </a:bodyPr>
          <a:lstStyle/>
          <a:p>
            <a:r>
              <a:rPr lang="nb-NO" sz="3600" b="1" dirty="0">
                <a:solidFill>
                  <a:srgbClr val="7030A0"/>
                </a:solidFill>
              </a:rPr>
              <a:t>		</a:t>
            </a:r>
            <a:r>
              <a:rPr lang="nb-NO" sz="4800" b="1" dirty="0">
                <a:solidFill>
                  <a:srgbClr val="7030A0"/>
                </a:solidFill>
                <a:latin typeface="Arial Black" panose="020B0A04020102020204" pitchFamily="34" charset="0"/>
              </a:rPr>
              <a:t> B. Kunnskap</a:t>
            </a:r>
            <a:endParaRPr lang="nb-NO" sz="4800" dirty="0">
              <a:solidFill>
                <a:srgbClr val="7030A0"/>
              </a:solidFill>
              <a:latin typeface="Arial Black" panose="020B0A04020102020204" pitchFamily="34" charset="0"/>
            </a:endParaRPr>
          </a:p>
          <a:p>
            <a:endParaRPr lang="nb-NO" sz="1400" b="1" i="1" dirty="0"/>
          </a:p>
          <a:p>
            <a:r>
              <a:rPr lang="nb-NO" sz="2400" b="1" dirty="0">
                <a:latin typeface="Arial" panose="020B0604020202020204" pitchFamily="34" charset="0"/>
                <a:cs typeface="Arial" panose="020B0604020202020204" pitchFamily="34" charset="0"/>
              </a:rPr>
              <a:t>1) GIR FRIMODIGHET.</a:t>
            </a:r>
            <a:r>
              <a:rPr lang="nb-NO" sz="2400" dirty="0">
                <a:latin typeface="Arial" panose="020B0604020202020204" pitchFamily="34" charset="0"/>
                <a:cs typeface="Arial" panose="020B0604020202020204" pitchFamily="34" charset="0"/>
              </a:rPr>
              <a:t> Kunnskap er helt nødvendig.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Gir frimodighet og troverdighet. Uten kunnskap: Usikkerhet, frykt og taushet.</a:t>
            </a:r>
          </a:p>
          <a:p>
            <a:r>
              <a:rPr lang="nb-NO" sz="1400" dirty="0">
                <a:latin typeface="Arial" panose="020B0604020202020204" pitchFamily="34" charset="0"/>
                <a:cs typeface="Arial" panose="020B0604020202020204" pitchFamily="34" charset="0"/>
              </a:rPr>
              <a:t> </a:t>
            </a:r>
          </a:p>
          <a:p>
            <a:r>
              <a:rPr lang="nb-NO" sz="2400" b="1" dirty="0">
                <a:latin typeface="Arial" panose="020B0604020202020204" pitchFamily="34" charset="0"/>
                <a:cs typeface="Arial" panose="020B0604020202020204" pitchFamily="34" charset="0"/>
              </a:rPr>
              <a:t>2) EKTESKAPSERKLÆRINGEN.</a:t>
            </a:r>
            <a:r>
              <a:rPr lang="nb-NO" sz="2400" dirty="0">
                <a:latin typeface="Arial" panose="020B0604020202020204" pitchFamily="34" charset="0"/>
                <a:cs typeface="Arial" panose="020B0604020202020204" pitchFamily="34" charset="0"/>
              </a:rPr>
              <a:t> Sett deg grundig inn i erklæringen. Bruk ressursene på </a:t>
            </a:r>
            <a:r>
              <a:rPr lang="nb-NO" sz="2400" dirty="0">
                <a:latin typeface="Arial" panose="020B0604020202020204" pitchFamily="34" charset="0"/>
                <a:cs typeface="Arial" panose="020B0604020202020204" pitchFamily="34" charset="0"/>
                <a:hlinkClick r:id="rId3"/>
              </a:rPr>
              <a:t>www.MorFarBarn.no</a:t>
            </a:r>
            <a:r>
              <a:rPr lang="nb-NO" sz="2400" dirty="0">
                <a:latin typeface="Arial" panose="020B0604020202020204" pitchFamily="34" charset="0"/>
                <a:cs typeface="Arial" panose="020B0604020202020204" pitchFamily="34" charset="0"/>
              </a:rPr>
              <a:t> og </a:t>
            </a:r>
            <a:r>
              <a:rPr lang="nb-NO" sz="2400" dirty="0">
                <a:latin typeface="Arial" panose="020B0604020202020204" pitchFamily="34" charset="0"/>
                <a:cs typeface="Arial" panose="020B0604020202020204" pitchFamily="34" charset="0"/>
                <a:hlinkClick r:id="rId4"/>
              </a:rPr>
              <a:t>www.Samlivsbanken.no</a:t>
            </a:r>
            <a:r>
              <a:rPr lang="nb-NO" sz="2400" dirty="0">
                <a:latin typeface="Arial" panose="020B0604020202020204" pitchFamily="34" charset="0"/>
                <a:cs typeface="Arial" panose="020B0604020202020204" pitchFamily="34" charset="0"/>
              </a:rPr>
              <a:t> </a:t>
            </a:r>
          </a:p>
          <a:p>
            <a:endParaRPr lang="nb-NO" sz="14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3) UNDERVISNING. </a:t>
            </a:r>
            <a:r>
              <a:rPr lang="nb-NO" sz="2400" dirty="0">
                <a:latin typeface="Arial" panose="020B0604020202020204" pitchFamily="34" charset="0"/>
                <a:cs typeface="Arial" panose="020B0604020202020204" pitchFamily="34" charset="0"/>
              </a:rPr>
              <a:t>Ledere og pastorer må oppmuntres til jevnlig å forkynne og undervise om tematikken. Regelmessige seminarer for ungdom om sex og samliv.</a:t>
            </a:r>
          </a:p>
          <a:p>
            <a:r>
              <a:rPr lang="nb-NO" sz="1600" dirty="0">
                <a:latin typeface="Arial" panose="020B0604020202020204" pitchFamily="34" charset="0"/>
                <a:cs typeface="Arial" panose="020B0604020202020204" pitchFamily="34" charset="0"/>
              </a:rPr>
              <a:t> </a:t>
            </a:r>
            <a:endParaRPr lang="nb-NO" sz="24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		4) FØLG MED! </a:t>
            </a:r>
            <a:r>
              <a:rPr lang="nb-NO" sz="2400" dirty="0">
                <a:latin typeface="Arial" panose="020B0604020202020204" pitchFamily="34" charset="0"/>
                <a:cs typeface="Arial" panose="020B0604020202020204" pitchFamily="34" charset="0"/>
              </a:rPr>
              <a:t>Hold deg oppdatert. Del 				kunnskap og nyttige ressurser med andre.</a:t>
            </a:r>
          </a:p>
          <a:p>
            <a:endParaRPr lang="nb-NO" dirty="0"/>
          </a:p>
        </p:txBody>
      </p:sp>
      <p:sp>
        <p:nvSpPr>
          <p:cNvPr id="3" name="AutoShape 2" descr="Bilderesultat for kunnsk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4" name="AutoShape 4" descr="Bilderesultat for kunnska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1030" name="Picture 6" descr="Bilderesultat for kunnsk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5267603"/>
            <a:ext cx="1440160" cy="1329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80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395536" y="255557"/>
            <a:ext cx="8568952" cy="6386364"/>
          </a:xfrm>
          <a:prstGeom prst="rect">
            <a:avLst/>
          </a:prstGeom>
          <a:noFill/>
        </p:spPr>
        <p:txBody>
          <a:bodyPr wrap="square" rtlCol="0">
            <a:spAutoFit/>
          </a:bodyPr>
          <a:lstStyle/>
          <a:p>
            <a:r>
              <a:rPr lang="nb-NO" sz="3200" b="1" dirty="0">
                <a:solidFill>
                  <a:srgbClr val="7030A0"/>
                </a:solidFill>
                <a:latin typeface="Arial Black" panose="020B0A04020102020204" pitchFamily="34" charset="0"/>
              </a:rPr>
              <a:t>C. Fellesskap og medarbeiderskap</a:t>
            </a:r>
            <a:endParaRPr lang="nb-NO" sz="3200" dirty="0">
              <a:solidFill>
                <a:srgbClr val="7030A0"/>
              </a:solidFill>
              <a:latin typeface="Arial Black" panose="020B0A04020102020204" pitchFamily="34" charset="0"/>
            </a:endParaRPr>
          </a:p>
          <a:p>
            <a:pPr algn="ctr"/>
            <a:endParaRPr lang="nb-NO" sz="500" b="1" i="1" dirty="0"/>
          </a:p>
          <a:p>
            <a:endParaRPr lang="nb-NO" sz="600" b="1" i="1" dirty="0"/>
          </a:p>
          <a:p>
            <a:r>
              <a:rPr lang="nb-NO" sz="2200" b="1" dirty="0">
                <a:latin typeface="Arial" panose="020B0604020202020204" pitchFamily="34" charset="0"/>
                <a:cs typeface="Arial" panose="020B0604020202020204" pitchFamily="34" charset="0"/>
              </a:rPr>
              <a:t>1) AKTIV STØTTE </a:t>
            </a:r>
            <a:r>
              <a:rPr lang="nb-NO" sz="2200" dirty="0">
                <a:latin typeface="Arial" panose="020B0604020202020204" pitchFamily="34" charset="0"/>
                <a:cs typeface="Arial" panose="020B0604020202020204" pitchFamily="34" charset="0"/>
              </a:rPr>
              <a:t>til kristne (og til meningsfeller </a:t>
            </a:r>
          </a:p>
          <a:p>
            <a:r>
              <a:rPr lang="nb-NO" sz="2200" dirty="0">
                <a:latin typeface="Arial" panose="020B0604020202020204" pitchFamily="34" charset="0"/>
                <a:cs typeface="Arial" panose="020B0604020202020204" pitchFamily="34" charset="0"/>
              </a:rPr>
              <a:t>med et annet livssyn) som blir profilert offentlig, eller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møter tøff motstand. Vær kreativ i støtte og forbønn!</a:t>
            </a:r>
          </a:p>
          <a:p>
            <a:br>
              <a:rPr lang="nb-NO" sz="1050" b="1" dirty="0">
                <a:latin typeface="Arial" panose="020B0604020202020204" pitchFamily="34" charset="0"/>
                <a:cs typeface="Arial" panose="020B0604020202020204" pitchFamily="34" charset="0"/>
              </a:rPr>
            </a:br>
            <a:r>
              <a:rPr lang="nb-NO" sz="2200" b="1" dirty="0">
                <a:latin typeface="Arial" panose="020B0604020202020204" pitchFamily="34" charset="0"/>
                <a:cs typeface="Arial" panose="020B0604020202020204" pitchFamily="34" charset="0"/>
              </a:rPr>
              <a:t>2) FORELDREANSVAR. </a:t>
            </a:r>
            <a:r>
              <a:rPr lang="nb-NO" sz="2200" dirty="0">
                <a:latin typeface="Arial" panose="020B0604020202020204" pitchFamily="34" charset="0"/>
                <a:cs typeface="Arial" panose="020B0604020202020204" pitchFamily="34" charset="0"/>
              </a:rPr>
              <a:t>Kristne foreldre må lære og modellere bibelsk tro og etikk for sine barn. Finn sammen med andre foreldre. Dann </a:t>
            </a:r>
            <a:r>
              <a:rPr lang="nb-NO" sz="2200" dirty="0" err="1">
                <a:latin typeface="Arial" panose="020B0604020202020204" pitchFamily="34" charset="0"/>
                <a:cs typeface="Arial" panose="020B0604020202020204" pitchFamily="34" charset="0"/>
              </a:rPr>
              <a:t>evt</a:t>
            </a:r>
            <a:r>
              <a:rPr lang="nb-NO" sz="2200" dirty="0">
                <a:latin typeface="Arial" panose="020B0604020202020204" pitchFamily="34" charset="0"/>
                <a:cs typeface="Arial" panose="020B0604020202020204" pitchFamily="34" charset="0"/>
              </a:rPr>
              <a:t> familiegrupper som møtes jevnlig.</a:t>
            </a:r>
          </a:p>
          <a:p>
            <a:r>
              <a:rPr lang="nb-NO" sz="1050" dirty="0">
                <a:latin typeface="Arial" panose="020B0604020202020204" pitchFamily="34" charset="0"/>
                <a:cs typeface="Arial" panose="020B0604020202020204" pitchFamily="34" charset="0"/>
              </a:rPr>
              <a:t> </a:t>
            </a:r>
          </a:p>
          <a:p>
            <a:r>
              <a:rPr lang="nb-NO" sz="2200" b="1" dirty="0">
                <a:latin typeface="Arial" panose="020B0604020202020204" pitchFamily="34" charset="0"/>
                <a:cs typeface="Arial" panose="020B0604020202020204" pitchFamily="34" charset="0"/>
              </a:rPr>
              <a:t>3) FORNYELSE OG VEKKELSE – </a:t>
            </a:r>
            <a:r>
              <a:rPr lang="nb-NO" sz="2200" dirty="0">
                <a:latin typeface="Arial" panose="020B0604020202020204" pitchFamily="34" charset="0"/>
                <a:cs typeface="Arial" panose="020B0604020202020204" pitchFamily="34" charset="0"/>
              </a:rPr>
              <a:t>ofte i tider med motstand og forfølgelse. Unngå selvmedlidenhet og offermentalitet. La oss rette ryggen, løfte hodet og frimodig vitne om Guds kjærlighet og vilje. </a:t>
            </a:r>
          </a:p>
          <a:p>
            <a:endParaRPr lang="nb-NO" sz="1050" dirty="0"/>
          </a:p>
          <a:p>
            <a:r>
              <a:rPr lang="nb-NO" sz="2200" b="1" dirty="0">
                <a:latin typeface="Arial" panose="020B0604020202020204" pitchFamily="34" charset="0"/>
                <a:cs typeface="Arial" panose="020B0604020202020204" pitchFamily="34" charset="0"/>
              </a:rPr>
              <a:t>4) GUDS LØFTER. </a:t>
            </a:r>
            <a:r>
              <a:rPr lang="nb-NO" sz="2200" dirty="0">
                <a:latin typeface="Arial" panose="020B0604020202020204" pitchFamily="34" charset="0"/>
                <a:cs typeface="Arial" panose="020B0604020202020204" pitchFamily="34" charset="0"/>
              </a:rPr>
              <a:t>Bekjemp motløshet ved å dele Guds løfter med hverandre, f.eks. 5 Mos 31,8, </a:t>
            </a:r>
            <a:r>
              <a:rPr lang="nb-NO" sz="2200" dirty="0" err="1">
                <a:latin typeface="Arial" panose="020B0604020202020204" pitchFamily="34" charset="0"/>
                <a:cs typeface="Arial" panose="020B0604020202020204" pitchFamily="34" charset="0"/>
              </a:rPr>
              <a:t>Joh</a:t>
            </a:r>
            <a:r>
              <a:rPr lang="nb-NO" sz="2200" dirty="0">
                <a:latin typeface="Arial" panose="020B0604020202020204" pitchFamily="34" charset="0"/>
                <a:cs typeface="Arial" panose="020B0604020202020204" pitchFamily="34" charset="0"/>
              </a:rPr>
              <a:t> 16,33 + mange andre!</a:t>
            </a:r>
          </a:p>
          <a:p>
            <a:endParaRPr lang="nb-NO" sz="1050" dirty="0">
              <a:latin typeface="Arial" panose="020B0604020202020204" pitchFamily="34" charset="0"/>
              <a:cs typeface="Arial" panose="020B0604020202020204" pitchFamily="34" charset="0"/>
            </a:endParaRPr>
          </a:p>
          <a:p>
            <a:r>
              <a:rPr lang="nb-NO" sz="2200" b="1" dirty="0">
                <a:latin typeface="Arial" panose="020B0604020202020204" pitchFamily="34" charset="0"/>
                <a:cs typeface="Arial" panose="020B0604020202020204" pitchFamily="34" charset="0"/>
              </a:rPr>
              <a:t>5) MEDVANDRING.</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Vurdér</a:t>
            </a:r>
            <a:r>
              <a:rPr lang="nb-NO" sz="2200" dirty="0">
                <a:latin typeface="Arial" panose="020B0604020202020204" pitchFamily="34" charset="0"/>
                <a:cs typeface="Arial" panose="020B0604020202020204" pitchFamily="34" charset="0"/>
              </a:rPr>
              <a:t> å danne grupper for medvandring der man åpent og fortrolig kan dele utfordringer relatert til kjønn, seksualitet, relasjoner, selvbilde, m.m.</a:t>
            </a:r>
          </a:p>
          <a:p>
            <a:endParaRPr lang="nb-NO" sz="1600" dirty="0"/>
          </a:p>
        </p:txBody>
      </p:sp>
      <p:pic>
        <p:nvPicPr>
          <p:cNvPr id="1026" name="Picture 2" descr="https://tse2.mm.bing.net/th?id=OIP.9K6mAb3cQmNyPvw8ShH7tgHaGN&amp;pid=15.1&amp;P=0&amp;w=218&amp;h=1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977685"/>
            <a:ext cx="1461884" cy="1227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04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delse">
  <a:themeElements>
    <a:clrScheme name="Ledels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klassis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18152</TotalTime>
  <Words>1686</Words>
  <Application>Microsoft Office PowerPoint</Application>
  <PresentationFormat>Skjermfremvisning (4:3)</PresentationFormat>
  <Paragraphs>453</Paragraphs>
  <Slides>16</Slides>
  <Notes>15</Notes>
  <HiddenSlides>0</HiddenSlides>
  <MMClips>0</MMClips>
  <ScaleCrop>false</ScaleCrop>
  <HeadingPairs>
    <vt:vector size="6" baseType="variant">
      <vt:variant>
        <vt:lpstr>Brukte skrifter</vt:lpstr>
      </vt:variant>
      <vt:variant>
        <vt:i4>9</vt:i4>
      </vt:variant>
      <vt:variant>
        <vt:lpstr>Tema</vt:lpstr>
      </vt:variant>
      <vt:variant>
        <vt:i4>1</vt:i4>
      </vt:variant>
      <vt:variant>
        <vt:lpstr>Lysbildetitler</vt:lpstr>
      </vt:variant>
      <vt:variant>
        <vt:i4>16</vt:i4>
      </vt:variant>
    </vt:vector>
  </HeadingPairs>
  <TitlesOfParts>
    <vt:vector size="26" baseType="lpstr">
      <vt:lpstr>Arial</vt:lpstr>
      <vt:lpstr>Arial Black</vt:lpstr>
      <vt:lpstr>Berlin Sans FB Demi</vt:lpstr>
      <vt:lpstr>Calibri</vt:lpstr>
      <vt:lpstr>Century Gothic</vt:lpstr>
      <vt:lpstr>Courier New</vt:lpstr>
      <vt:lpstr>Maiandra GD</vt:lpstr>
      <vt:lpstr>Times New Roman</vt:lpstr>
      <vt:lpstr>Wingdings</vt:lpstr>
      <vt:lpstr>Ledelse</vt:lpstr>
      <vt:lpstr> ► Utfordringer og konsekvenser  ► Hva kan vi gjøre?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Microsoft</dc:creator>
  <cp:lastModifiedBy>Øivind Benestad</cp:lastModifiedBy>
  <cp:revision>835</cp:revision>
  <cp:lastPrinted>2018-01-16T07:48:39Z</cp:lastPrinted>
  <dcterms:created xsi:type="dcterms:W3CDTF">2016-09-22T08:37:23Z</dcterms:created>
  <dcterms:modified xsi:type="dcterms:W3CDTF">2019-03-09T17:57:56Z</dcterms:modified>
</cp:coreProperties>
</file>