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0"/>
  </p:notesMasterIdLst>
  <p:handoutMasterIdLst>
    <p:handoutMasterId r:id="rId21"/>
  </p:handoutMasterIdLst>
  <p:sldIdLst>
    <p:sldId id="539" r:id="rId2"/>
    <p:sldId id="656" r:id="rId3"/>
    <p:sldId id="647" r:id="rId4"/>
    <p:sldId id="653" r:id="rId5"/>
    <p:sldId id="660" r:id="rId6"/>
    <p:sldId id="561" r:id="rId7"/>
    <p:sldId id="649" r:id="rId8"/>
    <p:sldId id="645" r:id="rId9"/>
    <p:sldId id="657" r:id="rId10"/>
    <p:sldId id="502" r:id="rId11"/>
    <p:sldId id="462" r:id="rId12"/>
    <p:sldId id="463" r:id="rId13"/>
    <p:sldId id="506" r:id="rId14"/>
    <p:sldId id="464" r:id="rId15"/>
    <p:sldId id="648" r:id="rId16"/>
    <p:sldId id="635" r:id="rId17"/>
    <p:sldId id="658" r:id="rId18"/>
    <p:sldId id="659" r:id="rId19"/>
  </p:sldIdLst>
  <p:sldSz cx="9144000" cy="6858000" type="screen4x3"/>
  <p:notesSz cx="9872663" cy="6797675"/>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 inndeling" id="{94F42BBA-4273-4D7B-AEB7-7B8AD18EA0DF}">
          <p14:sldIdLst/>
        </p14:section>
        <p14:section name="Inndeling uten navn" id="{EBBAFEFF-FC71-43CC-8FA5-53C2AE087A1D}">
          <p14:sldIdLst/>
        </p14:section>
        <p14:section name="Inndeling uten navn" id="{8F942CC1-3923-40E5-B472-9F4C6A25E466}">
          <p14:sldIdLst>
            <p14:sldId id="539"/>
            <p14:sldId id="656"/>
            <p14:sldId id="647"/>
            <p14:sldId id="653"/>
            <p14:sldId id="660"/>
            <p14:sldId id="561"/>
            <p14:sldId id="649"/>
            <p14:sldId id="645"/>
            <p14:sldId id="657"/>
            <p14:sldId id="502"/>
            <p14:sldId id="462"/>
            <p14:sldId id="463"/>
            <p14:sldId id="506"/>
            <p14:sldId id="464"/>
            <p14:sldId id="648"/>
            <p14:sldId id="635"/>
            <p14:sldId id="658"/>
            <p14:sldId id="659"/>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42">
          <p15:clr>
            <a:srgbClr val="A4A3A4"/>
          </p15:clr>
        </p15:guide>
        <p15:guide id="2" pos="311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81" autoAdjust="0"/>
    <p:restoredTop sz="42375" autoAdjust="0"/>
  </p:normalViewPr>
  <p:slideViewPr>
    <p:cSldViewPr>
      <p:cViewPr varScale="1">
        <p:scale>
          <a:sx n="33" d="100"/>
          <a:sy n="33" d="100"/>
        </p:scale>
        <p:origin x="-643" y="-62"/>
      </p:cViewPr>
      <p:guideLst>
        <p:guide orient="horz" pos="2160"/>
        <p:guide pos="2880"/>
      </p:guideLst>
    </p:cSldViewPr>
  </p:slideViewPr>
  <p:outlineViewPr>
    <p:cViewPr>
      <p:scale>
        <a:sx n="33" d="100"/>
        <a:sy n="33" d="100"/>
      </p:scale>
      <p:origin x="0" y="0"/>
    </p:cViewPr>
  </p:outlineViewPr>
  <p:notesTextViewPr>
    <p:cViewPr>
      <p:scale>
        <a:sx n="1" d="1"/>
        <a:sy n="1" d="1"/>
      </p:scale>
      <p:origin x="0" y="8045"/>
    </p:cViewPr>
  </p:notesTextViewPr>
  <p:sorterViewPr>
    <p:cViewPr>
      <p:scale>
        <a:sx n="100" d="100"/>
        <a:sy n="100" d="100"/>
      </p:scale>
      <p:origin x="0" y="0"/>
    </p:cViewPr>
  </p:sorterViewPr>
  <p:notesViewPr>
    <p:cSldViewPr>
      <p:cViewPr varScale="1">
        <p:scale>
          <a:sx n="90" d="100"/>
          <a:sy n="90" d="100"/>
        </p:scale>
        <p:origin x="-1762" y="-82"/>
      </p:cViewPr>
      <p:guideLst>
        <p:guide orient="horz" pos="2142"/>
        <p:guide pos="311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1" y="4"/>
            <a:ext cx="4278315" cy="339724"/>
          </a:xfrm>
          <a:prstGeom prst="rect">
            <a:avLst/>
          </a:prstGeom>
        </p:spPr>
        <p:txBody>
          <a:bodyPr vert="horz" lIns="91430" tIns="45714" rIns="91430" bIns="45714" rtlCol="0"/>
          <a:lstStyle>
            <a:lvl1pPr algn="l">
              <a:defRPr sz="1200"/>
            </a:lvl1pPr>
          </a:lstStyle>
          <a:p>
            <a:endParaRPr lang="nb-NO"/>
          </a:p>
        </p:txBody>
      </p:sp>
      <p:sp>
        <p:nvSpPr>
          <p:cNvPr id="3" name="Plassholder for dato 2"/>
          <p:cNvSpPr>
            <a:spLocks noGrp="1"/>
          </p:cNvSpPr>
          <p:nvPr>
            <p:ph type="dt" sz="quarter" idx="1"/>
          </p:nvPr>
        </p:nvSpPr>
        <p:spPr>
          <a:xfrm>
            <a:off x="5592769" y="4"/>
            <a:ext cx="4278312" cy="339724"/>
          </a:xfrm>
          <a:prstGeom prst="rect">
            <a:avLst/>
          </a:prstGeom>
        </p:spPr>
        <p:txBody>
          <a:bodyPr vert="horz" lIns="91430" tIns="45714" rIns="91430" bIns="45714" rtlCol="0"/>
          <a:lstStyle>
            <a:lvl1pPr algn="r">
              <a:defRPr sz="1200"/>
            </a:lvl1pPr>
          </a:lstStyle>
          <a:p>
            <a:fld id="{B24960D3-6A88-463C-9B61-449CBD256996}" type="datetimeFigureOut">
              <a:rPr lang="nb-NO" smtClean="0"/>
              <a:t>15.04.2019</a:t>
            </a:fld>
            <a:endParaRPr lang="nb-NO"/>
          </a:p>
        </p:txBody>
      </p:sp>
      <p:sp>
        <p:nvSpPr>
          <p:cNvPr id="4" name="Plassholder for bunntekst 3"/>
          <p:cNvSpPr>
            <a:spLocks noGrp="1"/>
          </p:cNvSpPr>
          <p:nvPr>
            <p:ph type="ftr" sz="quarter" idx="2"/>
          </p:nvPr>
        </p:nvSpPr>
        <p:spPr>
          <a:xfrm>
            <a:off x="1" y="6456365"/>
            <a:ext cx="4278315" cy="339724"/>
          </a:xfrm>
          <a:prstGeom prst="rect">
            <a:avLst/>
          </a:prstGeom>
        </p:spPr>
        <p:txBody>
          <a:bodyPr vert="horz" lIns="91430" tIns="45714" rIns="91430" bIns="45714" rtlCol="0" anchor="b"/>
          <a:lstStyle>
            <a:lvl1pPr algn="l">
              <a:defRPr sz="1200"/>
            </a:lvl1pPr>
          </a:lstStyle>
          <a:p>
            <a:endParaRPr lang="nb-NO"/>
          </a:p>
        </p:txBody>
      </p:sp>
      <p:sp>
        <p:nvSpPr>
          <p:cNvPr id="5" name="Plassholder for lysbildenummer 4"/>
          <p:cNvSpPr>
            <a:spLocks noGrp="1"/>
          </p:cNvSpPr>
          <p:nvPr>
            <p:ph type="sldNum" sz="quarter" idx="3"/>
          </p:nvPr>
        </p:nvSpPr>
        <p:spPr>
          <a:xfrm>
            <a:off x="5592769" y="6456365"/>
            <a:ext cx="4278312" cy="339724"/>
          </a:xfrm>
          <a:prstGeom prst="rect">
            <a:avLst/>
          </a:prstGeom>
        </p:spPr>
        <p:txBody>
          <a:bodyPr vert="horz" lIns="91430" tIns="45714" rIns="91430" bIns="45714" rtlCol="0" anchor="b"/>
          <a:lstStyle>
            <a:lvl1pPr algn="r">
              <a:defRPr sz="1200"/>
            </a:lvl1pPr>
          </a:lstStyle>
          <a:p>
            <a:fld id="{B7B3BB41-30CE-4D2F-A4D9-733F3C1386BC}" type="slidenum">
              <a:rPr lang="nb-NO" smtClean="0"/>
              <a:t>‹#›</a:t>
            </a:fld>
            <a:endParaRPr lang="nb-NO"/>
          </a:p>
        </p:txBody>
      </p:sp>
    </p:spTree>
    <p:extLst>
      <p:ext uri="{BB962C8B-B14F-4D97-AF65-F5344CB8AC3E}">
        <p14:creationId xmlns:p14="http://schemas.microsoft.com/office/powerpoint/2010/main" val="39666873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2" y="3"/>
            <a:ext cx="4278153" cy="339883"/>
          </a:xfrm>
          <a:prstGeom prst="rect">
            <a:avLst/>
          </a:prstGeom>
        </p:spPr>
        <p:txBody>
          <a:bodyPr vert="horz" lIns="91430" tIns="45714" rIns="91430" bIns="45714" rtlCol="0"/>
          <a:lstStyle>
            <a:lvl1pPr algn="l">
              <a:defRPr sz="1200"/>
            </a:lvl1pPr>
          </a:lstStyle>
          <a:p>
            <a:endParaRPr lang="nb-NO"/>
          </a:p>
        </p:txBody>
      </p:sp>
      <p:sp>
        <p:nvSpPr>
          <p:cNvPr id="3" name="Plassholder for dato 2"/>
          <p:cNvSpPr>
            <a:spLocks noGrp="1"/>
          </p:cNvSpPr>
          <p:nvPr>
            <p:ph type="dt" idx="1"/>
          </p:nvPr>
        </p:nvSpPr>
        <p:spPr>
          <a:xfrm>
            <a:off x="5592229" y="3"/>
            <a:ext cx="4278153" cy="339883"/>
          </a:xfrm>
          <a:prstGeom prst="rect">
            <a:avLst/>
          </a:prstGeom>
        </p:spPr>
        <p:txBody>
          <a:bodyPr vert="horz" lIns="91430" tIns="45714" rIns="91430" bIns="45714" rtlCol="0"/>
          <a:lstStyle>
            <a:lvl1pPr algn="r">
              <a:defRPr sz="1200"/>
            </a:lvl1pPr>
          </a:lstStyle>
          <a:p>
            <a:fld id="{A3E2996C-EDB7-4D66-820D-0FE512E49316}" type="datetime6">
              <a:rPr lang="nb-NO" smtClean="0"/>
              <a:t>april 19</a:t>
            </a:fld>
            <a:endParaRPr lang="nb-NO"/>
          </a:p>
        </p:txBody>
      </p:sp>
      <p:sp>
        <p:nvSpPr>
          <p:cNvPr id="4" name="Plassholder for lysbilde 3"/>
          <p:cNvSpPr>
            <a:spLocks noGrp="1" noRot="1" noChangeAspect="1"/>
          </p:cNvSpPr>
          <p:nvPr>
            <p:ph type="sldImg" idx="2"/>
          </p:nvPr>
        </p:nvSpPr>
        <p:spPr>
          <a:xfrm>
            <a:off x="3236913" y="509588"/>
            <a:ext cx="3398837" cy="2549525"/>
          </a:xfrm>
          <a:prstGeom prst="rect">
            <a:avLst/>
          </a:prstGeom>
          <a:noFill/>
          <a:ln w="12700">
            <a:solidFill>
              <a:prstClr val="black"/>
            </a:solidFill>
          </a:ln>
        </p:spPr>
        <p:txBody>
          <a:bodyPr vert="horz" lIns="91430" tIns="45714" rIns="91430" bIns="45714" rtlCol="0" anchor="ctr"/>
          <a:lstStyle/>
          <a:p>
            <a:endParaRPr lang="nb-NO"/>
          </a:p>
        </p:txBody>
      </p:sp>
      <p:sp>
        <p:nvSpPr>
          <p:cNvPr id="5" name="Plassholder for notater 4"/>
          <p:cNvSpPr>
            <a:spLocks noGrp="1"/>
          </p:cNvSpPr>
          <p:nvPr>
            <p:ph type="body" sz="quarter" idx="3"/>
          </p:nvPr>
        </p:nvSpPr>
        <p:spPr>
          <a:xfrm>
            <a:off x="987267" y="3228898"/>
            <a:ext cx="7898130" cy="3058954"/>
          </a:xfrm>
          <a:prstGeom prst="rect">
            <a:avLst/>
          </a:prstGeom>
        </p:spPr>
        <p:txBody>
          <a:bodyPr vert="horz" lIns="91430" tIns="45714" rIns="91430" bIns="45714"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2" y="6456617"/>
            <a:ext cx="4278153" cy="339883"/>
          </a:xfrm>
          <a:prstGeom prst="rect">
            <a:avLst/>
          </a:prstGeom>
        </p:spPr>
        <p:txBody>
          <a:bodyPr vert="horz" lIns="91430" tIns="45714" rIns="91430" bIns="45714" rtlCol="0" anchor="b"/>
          <a:lstStyle>
            <a:lvl1pPr algn="l">
              <a:defRPr sz="1200"/>
            </a:lvl1pPr>
          </a:lstStyle>
          <a:p>
            <a:r>
              <a:rPr lang="nb-NO"/>
              <a:t>Seminar over Ekteskapserklæringen</a:t>
            </a:r>
          </a:p>
        </p:txBody>
      </p:sp>
      <p:sp>
        <p:nvSpPr>
          <p:cNvPr id="7" name="Plassholder for lysbildenummer 6"/>
          <p:cNvSpPr>
            <a:spLocks noGrp="1"/>
          </p:cNvSpPr>
          <p:nvPr>
            <p:ph type="sldNum" sz="quarter" idx="5"/>
          </p:nvPr>
        </p:nvSpPr>
        <p:spPr>
          <a:xfrm>
            <a:off x="5592229" y="6456617"/>
            <a:ext cx="4278153" cy="339883"/>
          </a:xfrm>
          <a:prstGeom prst="rect">
            <a:avLst/>
          </a:prstGeom>
        </p:spPr>
        <p:txBody>
          <a:bodyPr vert="horz" lIns="91430" tIns="45714" rIns="91430" bIns="45714" rtlCol="0" anchor="b"/>
          <a:lstStyle>
            <a:lvl1pPr algn="r">
              <a:defRPr sz="1200"/>
            </a:lvl1pPr>
          </a:lstStyle>
          <a:p>
            <a:fld id="{C8593401-7213-4FA8-8723-86291B2E8693}" type="slidenum">
              <a:rPr lang="nb-NO" smtClean="0"/>
              <a:t>‹#›</a:t>
            </a:fld>
            <a:endParaRPr lang="nb-NO"/>
          </a:p>
        </p:txBody>
      </p:sp>
    </p:spTree>
    <p:extLst>
      <p:ext uri="{BB962C8B-B14F-4D97-AF65-F5344CB8AC3E}">
        <p14:creationId xmlns:p14="http://schemas.microsoft.com/office/powerpoint/2010/main" val="3152243019"/>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no.wikipedia.org/wiki/Det_norske_forbundet_av_1948" TargetMode="External"/><Relationship Id="rId2" Type="http://schemas.openxmlformats.org/officeDocument/2006/relationships/slide" Target="../slides/slide10.xml"/><Relationship Id="rId1" Type="http://schemas.openxmlformats.org/officeDocument/2006/relationships/notesMaster" Target="../notesMasters/notesMaster1.xml"/><Relationship Id="rId6" Type="http://schemas.openxmlformats.org/officeDocument/2006/relationships/hyperlink" Target="https://snl.no/homobevegelsen_i_Noreg" TargetMode="External"/><Relationship Id="rId5" Type="http://schemas.openxmlformats.org/officeDocument/2006/relationships/hyperlink" Target="http://www.snl.no/" TargetMode="External"/><Relationship Id="rId4" Type="http://schemas.openxmlformats.org/officeDocument/2006/relationships/hyperlink" Target="https://foreningenfri.no/om-oss/organisasjon/historie/" TargetMode="Externa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nrk.no/video/PS*257951" TargetMode="External"/><Relationship Id="rId2" Type="http://schemas.openxmlformats.org/officeDocument/2006/relationships/slide" Target="../slides/slide11.xml"/><Relationship Id="rId1" Type="http://schemas.openxmlformats.org/officeDocument/2006/relationships/notesMaster" Target="../notesMasters/notesMaster1.xml"/><Relationship Id="rId5" Type="http://schemas.openxmlformats.org/officeDocument/2006/relationships/hyperlink" Target="https://foreningenfri.no/om-oss/fri-mener/politiskplattform/" TargetMode="External"/><Relationship Id="rId4" Type="http://schemas.openxmlformats.org/officeDocument/2006/relationships/hyperlink" Target="https://foreningenfri.no/who-friskmelder-fetisjister-og-bdsm-ere/" TargetMode="External"/></Relationships>
</file>

<file path=ppt/notesSlides/_rels/notesSlide12.xml.rels><?xml version="1.0" encoding="UTF-8" standalone="yes"?>
<Relationships xmlns="http://schemas.openxmlformats.org/package/2006/relationships"><Relationship Id="rId8" Type="http://schemas.openxmlformats.org/officeDocument/2006/relationships/hyperlink" Target="https://www.byas.no/livsstil/i/1k9QQB/-Carina-31-og-Hanne-31-har-flere-kjarester---Like-glad-i-alle-sammen" TargetMode="External"/><Relationship Id="rId3" Type="http://schemas.openxmlformats.org/officeDocument/2006/relationships/hyperlink" Target="http://www.dagen.no/Nyheter/POLYAMOR&#216;SE/&#8211;-Dette-er-samlivsanarki-389950" TargetMode="External"/><Relationship Id="rId7" Type="http://schemas.openxmlformats.org/officeDocument/2006/relationships/hyperlink" Target="https://www.kk.no/livet/hanne-er-samboer-med-to-menn--i-tillegg-til-a-ha-en-kjaereste/70391815"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en.wikipedia.org/wiki/Polyamory" TargetMode="External"/><Relationship Id="rId5" Type="http://schemas.openxmlformats.org/officeDocument/2006/relationships/hyperlink" Target="https://no.wikipedia.org/wiki/Polyamori" TargetMode="External"/><Relationship Id="rId4" Type="http://schemas.openxmlformats.org/officeDocument/2006/relationships/hyperlink" Target="http://www.polynorge.no/" TargetMode="Externa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foreningenfri.no/om-oss/fri-mener/resolusjoner/familiepolitisk-strategi/"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foreningenfri.no/rosa-kompetanse/om-rosa-kompetanse-rk/"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snl.no/Pride_i_Noreg" TargetMode="External"/><Relationship Id="rId2" Type="http://schemas.openxmlformats.org/officeDocument/2006/relationships/slide" Target="../slides/slide15.xml"/><Relationship Id="rId1" Type="http://schemas.openxmlformats.org/officeDocument/2006/relationships/notesMaster" Target="../notesMasters/notesMaster1.xml"/><Relationship Id="rId4" Type="http://schemas.openxmlformats.org/officeDocument/2006/relationships/hyperlink" Target="https://snl.no/homobevegelsen_i_Noreg" TargetMode="Externa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www.samlivsbanken.no/ledertips"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bufdir.no/lhbt/LHBT_ordlista/" TargetMode="External"/><Relationship Id="rId2" Type="http://schemas.openxmlformats.org/officeDocument/2006/relationships/slide" Target="../slides/slide2.xml"/><Relationship Id="rId1" Type="http://schemas.openxmlformats.org/officeDocument/2006/relationships/notesMaster" Target="../notesMasters/notesMaster1.xml"/><Relationship Id="rId4" Type="http://schemas.openxmlformats.org/officeDocument/2006/relationships/hyperlink" Target="https://www.ung.no/homofil/636_Ordliste_LHBTIQ.html" TargetMode="External"/></Relationships>
</file>

<file path=ppt/notesSlides/_rels/notesSlide3.xml.rels><?xml version="1.0" encoding="UTF-8" standalone="yes"?>
<Relationships xmlns="http://schemas.openxmlformats.org/package/2006/relationships"><Relationship Id="rId8" Type="http://schemas.openxmlformats.org/officeDocument/2006/relationships/hyperlink" Target="http://www.ung.no/" TargetMode="External"/><Relationship Id="rId3" Type="http://schemas.openxmlformats.org/officeDocument/2006/relationships/hyperlink" Target="https://www.telegraph.co.uk/technology/facebook/10930654/Facebooks-71-gender-options-come-to-UK-users.html" TargetMode="External"/><Relationship Id="rId7" Type="http://schemas.openxmlformats.org/officeDocument/2006/relationships/hyperlink" Target="https://www.nrk.no/video/PS*257951" TargetMode="External"/><Relationship Id="rId2" Type="http://schemas.openxmlformats.org/officeDocument/2006/relationships/slide" Target="../slides/slide3.xml"/><Relationship Id="rId1" Type="http://schemas.openxmlformats.org/officeDocument/2006/relationships/notesMaster" Target="../notesMasters/notesMaster1.xml"/><Relationship Id="rId6" Type="http://schemas.openxmlformats.org/officeDocument/2006/relationships/hyperlink" Target="https://www.aftenposten.no/norge/i/4dB5o/Et-kjonn-som-passer-for-deg" TargetMode="External"/><Relationship Id="rId5" Type="http://schemas.openxmlformats.org/officeDocument/2006/relationships/hyperlink" Target="https://www.bufdir.no/lhbt/LHBT_ordlista/" TargetMode="External"/><Relationship Id="rId4" Type="http://schemas.openxmlformats.org/officeDocument/2006/relationships/hyperlink" Target="https://www.thedailybeast.com/what-each-of-facebooks-51-new-gender-options-means"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thenewatlantis.com/publications/introduction-sexuality-and-gender" TargetMode="External"/><Relationship Id="rId2" Type="http://schemas.openxmlformats.org/officeDocument/2006/relationships/slide" Target="../slides/slide4.xml"/><Relationship Id="rId1" Type="http://schemas.openxmlformats.org/officeDocument/2006/relationships/notesMaster" Target="../notesMasters/notesMaster1.xml"/><Relationship Id="rId5" Type="http://schemas.openxmlformats.org/officeDocument/2006/relationships/hyperlink" Target="https://helsenorge.no/rettigheter/endring-av-juridisk-kjonn#Informasjon-og-veiledning" TargetMode="External"/><Relationship Id="rId4" Type="http://schemas.openxmlformats.org/officeDocument/2006/relationships/hyperlink" Target="https://www.thenewatlantis.com/publications/growing-pains"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olofedsinger.se/den-nya-gnosticismen/" TargetMode="External"/><Relationship Id="rId2" Type="http://schemas.openxmlformats.org/officeDocument/2006/relationships/slide" Target="../slides/slide5.xml"/><Relationship Id="rId1" Type="http://schemas.openxmlformats.org/officeDocument/2006/relationships/notesMaster" Target="../notesMasters/notesMaster1.xml"/><Relationship Id="rId5" Type="http://schemas.openxmlformats.org/officeDocument/2006/relationships/hyperlink" Target="https://snl.no/eksistensialisme" TargetMode="External"/><Relationship Id="rId4" Type="http://schemas.openxmlformats.org/officeDocument/2006/relationships/hyperlink" Target="https://snl.no/opplysningstiden"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ssb.no/sosiale-forhold-og-kriminalitet/artikler-og-publikasjoner/svekket-psykisk-helse-blant-homofile-og-lesbiske" TargetMode="External"/><Relationship Id="rId2" Type="http://schemas.openxmlformats.org/officeDocument/2006/relationships/slide" Target="../slides/slide7.xml"/><Relationship Id="rId1" Type="http://schemas.openxmlformats.org/officeDocument/2006/relationships/notesMaster" Target="../notesMasters/notesMaster1.xml"/><Relationship Id="rId5" Type="http://schemas.openxmlformats.org/officeDocument/2006/relationships/hyperlink" Target="https://www.faktisk.no/faktasjekker/6Z/homofile-ektepar-skiller-seg-oftere-enn-heterofile" TargetMode="External"/><Relationship Id="rId4" Type="http://schemas.openxmlformats.org/officeDocument/2006/relationships/hyperlink" Target="https://www.idunn.no/tidsskrift_for_velferdsforskning/2016/04/fra_registrert_partnerskap_til_ny_ekteskapslov_-_ekteskap_" TargetMode="External"/></Relationships>
</file>

<file path=ppt/notesSlides/_rels/notesSlide8.xml.rels><?xml version="1.0" encoding="UTF-8" standalone="yes"?>
<Relationships xmlns="http://schemas.openxmlformats.org/package/2006/relationships"><Relationship Id="rId8" Type="http://schemas.openxmlformats.org/officeDocument/2006/relationships/hyperlink" Target="http://www.foreningenfri.no/" TargetMode="External"/><Relationship Id="rId3" Type="http://schemas.openxmlformats.org/officeDocument/2006/relationships/hyperlink" Target="http://www.stk.uio.no/" TargetMode="External"/><Relationship Id="rId7" Type="http://schemas.openxmlformats.org/officeDocument/2006/relationships/hyperlink" Target="https://www.nrk.no/kultur/_eia-avkler-kjonnsforskerne-1.7019021" TargetMode="External"/><Relationship Id="rId2" Type="http://schemas.openxmlformats.org/officeDocument/2006/relationships/slide" Target="../slides/slide8.xml"/><Relationship Id="rId1" Type="http://schemas.openxmlformats.org/officeDocument/2006/relationships/notesMaster" Target="../notesMasters/notesMaster1.xml"/><Relationship Id="rId6" Type="http://schemas.openxmlformats.org/officeDocument/2006/relationships/hyperlink" Target="https://no.wikipedia.org/wiki/Hjernevask_(TV-program)" TargetMode="External"/><Relationship Id="rId5" Type="http://schemas.openxmlformats.org/officeDocument/2006/relationships/hyperlink" Target="https://www.varldenidag.se/nyheter/kand-psykiater-genus-teorier-ar-kvacksalveri/reprim!s1FhAevDdKHmiaRj3up38A/" TargetMode="External"/><Relationship Id="rId4" Type="http://schemas.openxmlformats.org/officeDocument/2006/relationships/hyperlink" Target="http://kjonnsforskning.no/nb/om/fagmiljo/forskningsmiloer" TargetMode="External"/><Relationship Id="rId9" Type="http://schemas.openxmlformats.org/officeDocument/2006/relationships/hyperlink" Target="https://foreningenfri.no/rosa-kompetanse/" TargetMode="Externa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bufdir.no/lhbt/Om_oss/" TargetMode="External"/><Relationship Id="rId2" Type="http://schemas.openxmlformats.org/officeDocument/2006/relationships/slide" Target="../slides/slide9.xml"/><Relationship Id="rId1" Type="http://schemas.openxmlformats.org/officeDocument/2006/relationships/notesMaster" Target="../notesMasters/notesMaster1.xml"/><Relationship Id="rId6" Type="http://schemas.openxmlformats.org/officeDocument/2006/relationships/hyperlink" Target="https://www.bufdir.no/Lhbt/Dokumentside/?docId=BUF00003541" TargetMode="External"/><Relationship Id="rId5" Type="http://schemas.openxmlformats.org/officeDocument/2006/relationships/hyperlink" Target="https://www.bufdir.no/lhbt/Andre_aktorer/" TargetMode="External"/><Relationship Id="rId4" Type="http://schemas.openxmlformats.org/officeDocument/2006/relationships/hyperlink" Target="https://www.bufdir.no/lhbt/"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b="1" dirty="0"/>
              <a:t>TIPS OG MOMENTER TIL TALEREN</a:t>
            </a:r>
          </a:p>
          <a:p>
            <a:endParaRPr lang="nb-NO" dirty="0"/>
          </a:p>
          <a:p>
            <a:r>
              <a:rPr lang="nb-NO" sz="1200" i="1" kern="1200" dirty="0">
                <a:solidFill>
                  <a:schemeClr val="tx1"/>
                </a:solidFill>
                <a:effectLst/>
                <a:latin typeface="+mn-lt"/>
                <a:ea typeface="+mn-ea"/>
                <a:cs typeface="+mn-cs"/>
              </a:rPr>
              <a:t>En mulig innledning til undervisningen:</a:t>
            </a:r>
          </a:p>
          <a:p>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Den store utfordringen for kirkene og for kristne i årene som kommer, handler om mye mer enn homofilt samliv. Utfordringen kommer fra en ideologi som frontkolliderer med mye av det Bibelen lærer oss om Guds vilje for seksualitet, samliv og familie. </a:t>
            </a:r>
          </a:p>
          <a:p>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Vi kaller denne ideologien for «den radikale kjønnsideologien». Andre kaller den «skeiv ideologi», eller de bruker det engelske begrepet: </a:t>
            </a:r>
            <a:r>
              <a:rPr lang="nb-NO" sz="1200" kern="1200" dirty="0" err="1">
                <a:solidFill>
                  <a:schemeClr val="tx1"/>
                </a:solidFill>
                <a:effectLst/>
                <a:latin typeface="+mn-lt"/>
                <a:ea typeface="+mn-ea"/>
                <a:cs typeface="+mn-cs"/>
              </a:rPr>
              <a:t>Queer</a:t>
            </a:r>
            <a:r>
              <a:rPr lang="nb-NO" sz="1200" kern="1200" dirty="0">
                <a:solidFill>
                  <a:schemeClr val="tx1"/>
                </a:solidFill>
                <a:effectLst/>
                <a:latin typeface="+mn-lt"/>
                <a:ea typeface="+mn-ea"/>
                <a:cs typeface="+mn-cs"/>
              </a:rPr>
              <a:t> </a:t>
            </a:r>
            <a:r>
              <a:rPr lang="nb-NO" sz="1200" kern="1200" dirty="0" err="1">
                <a:solidFill>
                  <a:schemeClr val="tx1"/>
                </a:solidFill>
                <a:effectLst/>
                <a:latin typeface="+mn-lt"/>
                <a:ea typeface="+mn-ea"/>
                <a:cs typeface="+mn-cs"/>
              </a:rPr>
              <a:t>theory</a:t>
            </a:r>
            <a:r>
              <a:rPr lang="nb-NO" sz="1200" kern="1200" dirty="0">
                <a:solidFill>
                  <a:schemeClr val="tx1"/>
                </a:solidFill>
                <a:effectLst/>
                <a:latin typeface="+mn-lt"/>
                <a:ea typeface="+mn-ea"/>
                <a:cs typeface="+mn-cs"/>
              </a:rPr>
              <a:t>, eller </a:t>
            </a:r>
            <a:r>
              <a:rPr lang="nb-NO" sz="1200" kern="1200" dirty="0" err="1">
                <a:solidFill>
                  <a:schemeClr val="tx1"/>
                </a:solidFill>
                <a:effectLst/>
                <a:latin typeface="+mn-lt"/>
                <a:ea typeface="+mn-ea"/>
                <a:cs typeface="+mn-cs"/>
              </a:rPr>
              <a:t>Queer</a:t>
            </a:r>
            <a:r>
              <a:rPr lang="nb-NO" sz="1200" kern="1200" dirty="0">
                <a:solidFill>
                  <a:schemeClr val="tx1"/>
                </a:solidFill>
                <a:effectLst/>
                <a:latin typeface="+mn-lt"/>
                <a:ea typeface="+mn-ea"/>
                <a:cs typeface="+mn-cs"/>
              </a:rPr>
              <a:t> </a:t>
            </a:r>
            <a:r>
              <a:rPr lang="nb-NO" sz="1200" kern="1200" dirty="0" err="1">
                <a:solidFill>
                  <a:schemeClr val="tx1"/>
                </a:solidFill>
                <a:effectLst/>
                <a:latin typeface="+mn-lt"/>
                <a:ea typeface="+mn-ea"/>
                <a:cs typeface="+mn-cs"/>
              </a:rPr>
              <a:t>ideology</a:t>
            </a:r>
            <a:r>
              <a:rPr lang="nb-NO" sz="1200" kern="1200" dirty="0">
                <a:solidFill>
                  <a:schemeClr val="tx1"/>
                </a:solidFill>
                <a:effectLst/>
                <a:latin typeface="+mn-lt"/>
                <a:ea typeface="+mn-ea"/>
                <a:cs typeface="+mn-cs"/>
              </a:rPr>
              <a:t>.  </a:t>
            </a:r>
          </a:p>
          <a:p>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Vi skal nå se nærmere på hva som kjennetegner denne ideologien og hvordan den påvirker hele det norske samfunnet.</a:t>
            </a:r>
          </a:p>
        </p:txBody>
      </p:sp>
      <p:sp>
        <p:nvSpPr>
          <p:cNvPr id="4" name="Plassholder for bunntekst 3"/>
          <p:cNvSpPr>
            <a:spLocks noGrp="1"/>
          </p:cNvSpPr>
          <p:nvPr>
            <p:ph type="ftr" sz="quarter" idx="10"/>
          </p:nvPr>
        </p:nvSpPr>
        <p:spPr/>
        <p:txBody>
          <a:bodyPr/>
          <a:lstStyle/>
          <a:p>
            <a:r>
              <a:rPr lang="nb-NO"/>
              <a:t>Seminar over Ekteskapserklæringen</a:t>
            </a:r>
          </a:p>
        </p:txBody>
      </p:sp>
      <p:sp>
        <p:nvSpPr>
          <p:cNvPr id="5" name="Plassholder for lysbildenummer 4"/>
          <p:cNvSpPr>
            <a:spLocks noGrp="1"/>
          </p:cNvSpPr>
          <p:nvPr>
            <p:ph type="sldNum" sz="quarter" idx="11"/>
          </p:nvPr>
        </p:nvSpPr>
        <p:spPr/>
        <p:txBody>
          <a:bodyPr/>
          <a:lstStyle/>
          <a:p>
            <a:fld id="{C8593401-7213-4FA8-8723-86291B2E8693}" type="slidenum">
              <a:rPr lang="nb-NO" smtClean="0"/>
              <a:t>1</a:t>
            </a:fld>
            <a:endParaRPr lang="nb-NO"/>
          </a:p>
        </p:txBody>
      </p:sp>
    </p:spTree>
    <p:extLst>
      <p:ext uri="{BB962C8B-B14F-4D97-AF65-F5344CB8AC3E}">
        <p14:creationId xmlns:p14="http://schemas.microsoft.com/office/powerpoint/2010/main" val="28000093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indent="0" algn="l" defTabSz="914378" rtl="0" eaLnBrk="1" fontAlgn="auto" latinLnBrk="0" hangingPunct="1">
              <a:lnSpc>
                <a:spcPct val="100000"/>
              </a:lnSpc>
              <a:spcBef>
                <a:spcPts val="0"/>
              </a:spcBef>
              <a:spcAft>
                <a:spcPts val="0"/>
              </a:spcAft>
              <a:buClrTx/>
              <a:buSzTx/>
              <a:buFontTx/>
              <a:buNone/>
              <a:tabLst/>
              <a:defRPr/>
            </a:pPr>
            <a:r>
              <a:rPr lang="nb-NO" sz="1800" b="1" dirty="0"/>
              <a:t>TIPS OG MOMENTER TIL TALEREN</a:t>
            </a:r>
          </a:p>
          <a:p>
            <a:pPr defTabSz="914378">
              <a:defRPr/>
            </a:pPr>
            <a:endParaRPr lang="nb-NO" altLang="nb-NO" sz="1700" dirty="0">
              <a:latin typeface="Arial"/>
              <a:cs typeface="Arial"/>
            </a:endParaRPr>
          </a:p>
          <a:p>
            <a:pPr marL="0" marR="0" indent="0" algn="l" defTabSz="914378" rtl="0" eaLnBrk="1" fontAlgn="auto" latinLnBrk="0" hangingPunct="1">
              <a:lnSpc>
                <a:spcPct val="100000"/>
              </a:lnSpc>
              <a:spcBef>
                <a:spcPts val="0"/>
              </a:spcBef>
              <a:spcAft>
                <a:spcPts val="0"/>
              </a:spcAft>
              <a:buClrTx/>
              <a:buSzTx/>
              <a:buFontTx/>
              <a:buNone/>
              <a:tabLst/>
              <a:defRPr/>
            </a:pPr>
            <a:r>
              <a:rPr lang="nb-NO" sz="1200" b="1" kern="1200" dirty="0">
                <a:solidFill>
                  <a:schemeClr val="tx1"/>
                </a:solidFill>
                <a:effectLst/>
                <a:latin typeface="+mn-lt"/>
                <a:ea typeface="+mn-ea"/>
                <a:cs typeface="+mn-cs"/>
              </a:rPr>
              <a:t>Fordi Foreningen FRI har så stor innflytelse, skal vi se litt nærmere på hva de står for.</a:t>
            </a:r>
            <a:endParaRPr lang="nb-NO" sz="1200" kern="1200" dirty="0">
              <a:solidFill>
                <a:schemeClr val="tx1"/>
              </a:solidFill>
              <a:effectLst/>
              <a:latin typeface="+mn-lt"/>
              <a:ea typeface="+mn-ea"/>
              <a:cs typeface="+mn-cs"/>
            </a:endParaRPr>
          </a:p>
          <a:p>
            <a:pPr defTabSz="914378">
              <a:defRPr/>
            </a:pPr>
            <a:r>
              <a:rPr lang="nb-NO" altLang="nb-NO" sz="1700" dirty="0">
                <a:latin typeface="Arial"/>
                <a:cs typeface="Arial"/>
              </a:rPr>
              <a:t/>
            </a:r>
            <a:br>
              <a:rPr lang="nb-NO" altLang="nb-NO" sz="1700" dirty="0">
                <a:latin typeface="Arial"/>
                <a:cs typeface="Arial"/>
              </a:rPr>
            </a:br>
            <a:r>
              <a:rPr lang="nb-NO" altLang="nb-NO" sz="1700" dirty="0">
                <a:latin typeface="Arial"/>
                <a:cs typeface="Arial"/>
              </a:rPr>
              <a:t>■</a:t>
            </a:r>
            <a:r>
              <a:rPr lang="nb-NO" altLang="nb-NO" baseline="0" dirty="0">
                <a:latin typeface="Arial"/>
                <a:cs typeface="Arial"/>
              </a:rPr>
              <a:t> Organisasjonens siste navneendring </a:t>
            </a:r>
            <a:r>
              <a:rPr lang="nb-NO" altLang="nb-NO" baseline="0" dirty="0"/>
              <a:t>signaliserer på en tankevekkende og tydelig måte at perspektivet for kjønnskampen ikke lenger er begrenset til enkelte grupper, men gjelder ALLE typer seksualitet og atferd: «Foreningen for </a:t>
            </a:r>
            <a:r>
              <a:rPr lang="nb-NO" altLang="nb-NO" b="1" baseline="0" dirty="0"/>
              <a:t>kjønns- og seksualitetsmangfold</a:t>
            </a:r>
            <a:r>
              <a:rPr lang="nb-NO" altLang="nb-NO" baseline="0" dirty="0"/>
              <a:t>». </a:t>
            </a:r>
          </a:p>
          <a:p>
            <a:pPr defTabSz="914378">
              <a:defRPr/>
            </a:pPr>
            <a:endParaRPr lang="nb-NO" altLang="nb-NO" baseline="0" dirty="0"/>
          </a:p>
          <a:p>
            <a:r>
              <a:rPr lang="nb-NO" sz="1200" kern="1200" dirty="0">
                <a:solidFill>
                  <a:schemeClr val="tx1"/>
                </a:solidFill>
                <a:effectLst/>
                <a:latin typeface="+mn-lt"/>
                <a:ea typeface="+mn-ea"/>
                <a:cs typeface="+mn-cs"/>
              </a:rPr>
              <a:t>Dette betyr at Foreningen </a:t>
            </a:r>
            <a:r>
              <a:rPr lang="nb-NO" sz="1200" kern="1200" dirty="0" err="1">
                <a:solidFill>
                  <a:schemeClr val="tx1"/>
                </a:solidFill>
                <a:effectLst/>
                <a:latin typeface="+mn-lt"/>
                <a:ea typeface="+mn-ea"/>
                <a:cs typeface="+mn-cs"/>
              </a:rPr>
              <a:t>FRIs</a:t>
            </a:r>
            <a:r>
              <a:rPr lang="nb-NO" sz="1200" kern="1200" dirty="0">
                <a:solidFill>
                  <a:schemeClr val="tx1"/>
                </a:solidFill>
                <a:effectLst/>
                <a:latin typeface="+mn-lt"/>
                <a:ea typeface="+mn-ea"/>
                <a:cs typeface="+mn-cs"/>
              </a:rPr>
              <a:t> kamp og aktiviteter på en tydeligere måte enn tidligere har hele samfunnet som målgruppe: Hele befolkningen skal oppdras til å godta at det finnes mange kjønn og et stort mangfold av sidestilte seksuelle uttrykksformer og identiteter. </a:t>
            </a:r>
          </a:p>
          <a:p>
            <a:pPr defTabSz="914378">
              <a:defRPr/>
            </a:pPr>
            <a:endParaRPr lang="nb-NO" altLang="nb-NO" baseline="0" dirty="0"/>
          </a:p>
          <a:p>
            <a:pPr defTabSz="914378">
              <a:defRPr/>
            </a:pPr>
            <a:r>
              <a:rPr lang="nb-NO" altLang="nb-NO" baseline="0" dirty="0"/>
              <a:t>Hvis man ikke er enig i visjonen om et grenseløst seksuelt mangfold (som for øvrig også frontes av flere enn Foreningen FRI), står man i fare for å bli stemplet som intolerant, diskriminerende, fordømmende og utdatert.</a:t>
            </a:r>
          </a:p>
          <a:p>
            <a:pPr defTabSz="914378">
              <a:defRPr/>
            </a:pPr>
            <a:endParaRPr lang="nb-NO" altLang="nb-NO" baseline="0" dirty="0"/>
          </a:p>
          <a:p>
            <a:r>
              <a:rPr lang="nb-NO" sz="1200" b="1" kern="1200" dirty="0">
                <a:solidFill>
                  <a:schemeClr val="tx1"/>
                </a:solidFill>
                <a:effectLst/>
                <a:latin typeface="+mn-lt"/>
                <a:ea typeface="+mn-ea"/>
                <a:cs typeface="+mn-cs"/>
              </a:rPr>
              <a:t>Forklaring til årstallet 1953 på lysbildet:</a:t>
            </a:r>
            <a:r>
              <a:rPr lang="nb-NO" sz="1200" kern="1200" dirty="0">
                <a:solidFill>
                  <a:schemeClr val="tx1"/>
                </a:solidFill>
                <a:effectLst/>
                <a:latin typeface="+mn-lt"/>
                <a:ea typeface="+mn-ea"/>
                <a:cs typeface="+mn-cs"/>
              </a:rPr>
              <a:t> «Det norske Forbundet av 1948» var en norsk underavdeling av det danske «Forbundet av 1948», en forening som jobbet for homofile personers rettigheter. Man kan finne en kortfattet framstilling av bevegelsens historie på Wikipedia: </a:t>
            </a:r>
            <a:r>
              <a:rPr lang="nb-NO" sz="1200" u="sng" kern="1200" dirty="0">
                <a:solidFill>
                  <a:schemeClr val="tx1"/>
                </a:solidFill>
                <a:effectLst/>
                <a:latin typeface="+mn-lt"/>
                <a:ea typeface="+mn-ea"/>
                <a:cs typeface="+mn-cs"/>
                <a:hlinkClick r:id="rId3"/>
              </a:rPr>
              <a:t>https://no.wikipedia.org/wiki/Det_norske_forbundet_av_1948</a:t>
            </a:r>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En annen kort framstilling av foreningen </a:t>
            </a:r>
            <a:r>
              <a:rPr lang="nb-NO" sz="1200" kern="1200" dirty="0" err="1">
                <a:solidFill>
                  <a:schemeClr val="tx1"/>
                </a:solidFill>
                <a:effectLst/>
                <a:latin typeface="+mn-lt"/>
                <a:ea typeface="+mn-ea"/>
                <a:cs typeface="+mn-cs"/>
              </a:rPr>
              <a:t>FRI’s</a:t>
            </a:r>
            <a:r>
              <a:rPr lang="nb-NO" sz="1200" kern="1200" dirty="0">
                <a:solidFill>
                  <a:schemeClr val="tx1"/>
                </a:solidFill>
                <a:effectLst/>
                <a:latin typeface="+mn-lt"/>
                <a:ea typeface="+mn-ea"/>
                <a:cs typeface="+mn-cs"/>
              </a:rPr>
              <a:t> historie finner man på nettsidene deres:</a:t>
            </a:r>
          </a:p>
          <a:p>
            <a:r>
              <a:rPr lang="nb-NO" sz="1200" u="sng" kern="1200" dirty="0">
                <a:solidFill>
                  <a:schemeClr val="tx1"/>
                </a:solidFill>
                <a:effectLst/>
                <a:latin typeface="+mn-lt"/>
                <a:ea typeface="+mn-ea"/>
                <a:cs typeface="+mn-cs"/>
                <a:hlinkClick r:id="rId4"/>
              </a:rPr>
              <a:t>https://foreningenfri.no/om-oss/organisasjon/historie/</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På nettstedet Store norske leksikon (</a:t>
            </a:r>
            <a:r>
              <a:rPr lang="nb-NO" sz="1200" u="sng" kern="1200" dirty="0">
                <a:solidFill>
                  <a:schemeClr val="tx1"/>
                </a:solidFill>
                <a:effectLst/>
                <a:latin typeface="+mn-lt"/>
                <a:ea typeface="+mn-ea"/>
                <a:cs typeface="+mn-cs"/>
                <a:hlinkClick r:id="rId5"/>
              </a:rPr>
              <a:t>www.snl.no</a:t>
            </a:r>
            <a:r>
              <a:rPr lang="nb-NO" sz="1200" kern="1200" dirty="0">
                <a:solidFill>
                  <a:schemeClr val="tx1"/>
                </a:solidFill>
                <a:effectLst/>
                <a:latin typeface="+mn-lt"/>
                <a:ea typeface="+mn-ea"/>
                <a:cs typeface="+mn-cs"/>
              </a:rPr>
              <a:t>) finner man artikkelen </a:t>
            </a:r>
            <a:r>
              <a:rPr lang="nb-NO" sz="1200" u="sng" kern="1200" dirty="0">
                <a:solidFill>
                  <a:schemeClr val="tx1"/>
                </a:solidFill>
                <a:effectLst/>
                <a:latin typeface="+mn-lt"/>
                <a:ea typeface="+mn-ea"/>
                <a:cs typeface="+mn-cs"/>
                <a:hlinkClick r:id="rId6"/>
              </a:rPr>
              <a:t>Homobevegelsen i </a:t>
            </a:r>
            <a:r>
              <a:rPr lang="nb-NO" sz="1200" u="sng" kern="1200" dirty="0" err="1">
                <a:solidFill>
                  <a:schemeClr val="tx1"/>
                </a:solidFill>
                <a:effectLst/>
                <a:latin typeface="+mn-lt"/>
                <a:ea typeface="+mn-ea"/>
                <a:cs typeface="+mn-cs"/>
                <a:hlinkClick r:id="rId6"/>
              </a:rPr>
              <a:t>Noreg</a:t>
            </a:r>
            <a:r>
              <a:rPr lang="nb-NO" sz="1200" kern="1200" dirty="0">
                <a:solidFill>
                  <a:schemeClr val="tx1"/>
                </a:solidFill>
                <a:effectLst/>
                <a:latin typeface="+mn-lt"/>
                <a:ea typeface="+mn-ea"/>
                <a:cs typeface="+mn-cs"/>
              </a:rPr>
              <a:t>, </a:t>
            </a:r>
            <a:r>
              <a:rPr lang="nb-NO" sz="1200" kern="1200" dirty="0" err="1">
                <a:solidFill>
                  <a:schemeClr val="tx1"/>
                </a:solidFill>
                <a:effectLst/>
                <a:latin typeface="+mn-lt"/>
                <a:ea typeface="+mn-ea"/>
                <a:cs typeface="+mn-cs"/>
              </a:rPr>
              <a:t>inkl</a:t>
            </a:r>
            <a:r>
              <a:rPr lang="nb-NO" sz="1200" kern="1200" dirty="0">
                <a:solidFill>
                  <a:schemeClr val="tx1"/>
                </a:solidFill>
                <a:effectLst/>
                <a:latin typeface="+mn-lt"/>
                <a:ea typeface="+mn-ea"/>
                <a:cs typeface="+mn-cs"/>
              </a:rPr>
              <a:t> linker til andre artikler.</a:t>
            </a:r>
          </a:p>
          <a:p>
            <a:pPr defTabSz="914378">
              <a:defRPr/>
            </a:pPr>
            <a:endParaRPr lang="nb-NO" altLang="nb-NO" dirty="0"/>
          </a:p>
          <a:p>
            <a:pPr defTabSz="879378">
              <a:defRPr/>
            </a:pPr>
            <a:endParaRPr lang="nb-NO" altLang="nb-NO" dirty="0">
              <a:latin typeface="Arial"/>
              <a:cs typeface="Arial"/>
            </a:endParaRPr>
          </a:p>
          <a:p>
            <a:endParaRPr lang="nb-NO" dirty="0"/>
          </a:p>
        </p:txBody>
      </p:sp>
      <p:sp>
        <p:nvSpPr>
          <p:cNvPr id="4" name="Plassholder for lysbildenummer 3"/>
          <p:cNvSpPr>
            <a:spLocks noGrp="1"/>
          </p:cNvSpPr>
          <p:nvPr>
            <p:ph type="sldNum" sz="quarter" idx="10"/>
          </p:nvPr>
        </p:nvSpPr>
        <p:spPr/>
        <p:txBody>
          <a:bodyPr/>
          <a:lstStyle/>
          <a:p>
            <a:fld id="{C8593401-7213-4FA8-8723-86291B2E8693}" type="slidenum">
              <a:rPr lang="nb-NO" smtClean="0"/>
              <a:t>10</a:t>
            </a:fld>
            <a:endParaRPr lang="nb-NO"/>
          </a:p>
        </p:txBody>
      </p:sp>
      <p:sp>
        <p:nvSpPr>
          <p:cNvPr id="5" name="Plassholder for bunntekst 4"/>
          <p:cNvSpPr>
            <a:spLocks noGrp="1"/>
          </p:cNvSpPr>
          <p:nvPr>
            <p:ph type="ftr" sz="quarter" idx="11"/>
          </p:nvPr>
        </p:nvSpPr>
        <p:spPr/>
        <p:txBody>
          <a:bodyPr/>
          <a:lstStyle/>
          <a:p>
            <a:r>
              <a:rPr lang="nb-NO"/>
              <a:t>Seminar over Ekteskapserklæringen</a:t>
            </a:r>
          </a:p>
        </p:txBody>
      </p:sp>
    </p:spTree>
    <p:extLst>
      <p:ext uri="{BB962C8B-B14F-4D97-AF65-F5344CB8AC3E}">
        <p14:creationId xmlns:p14="http://schemas.microsoft.com/office/powerpoint/2010/main" val="36957997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b="1" kern="1200" dirty="0">
                <a:solidFill>
                  <a:schemeClr val="tx1"/>
                </a:solidFill>
                <a:effectLst/>
                <a:latin typeface="+mn-lt"/>
                <a:ea typeface="+mn-ea"/>
                <a:cs typeface="+mn-cs"/>
              </a:rPr>
              <a:t>TIPS OG MOMENTER TIL TALEREN</a:t>
            </a:r>
            <a:endParaRPr lang="nb-NO" sz="1200" kern="1200" dirty="0">
              <a:solidFill>
                <a:schemeClr val="tx1"/>
              </a:solidFill>
              <a:effectLst/>
              <a:latin typeface="+mn-lt"/>
              <a:ea typeface="+mn-ea"/>
              <a:cs typeface="+mn-cs"/>
            </a:endParaRPr>
          </a:p>
          <a:p>
            <a:r>
              <a:rPr lang="nb-NO" sz="1200" b="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b="1" kern="1200" dirty="0">
                <a:solidFill>
                  <a:schemeClr val="tx1"/>
                </a:solidFill>
                <a:effectLst/>
                <a:latin typeface="+mn-lt"/>
                <a:ea typeface="+mn-ea"/>
                <a:cs typeface="+mn-cs"/>
                <a:sym typeface="Wingdings"/>
              </a:rPr>
              <a:t></a:t>
            </a:r>
            <a:r>
              <a:rPr lang="nb-NO" sz="1200" kern="1200" dirty="0">
                <a:solidFill>
                  <a:schemeClr val="tx1"/>
                </a:solidFill>
                <a:effectLst/>
                <a:latin typeface="+mn-lt"/>
                <a:ea typeface="+mn-ea"/>
                <a:cs typeface="+mn-cs"/>
              </a:rPr>
              <a:t> «Det finnes et mangfold av kjønn.» Dette ligger allerede i navnet på foreningen: FRI – Foreningen for kjønns- og seksualitetsmangfold. Å mene at det finnes to kjønn er utdatert og diskriminerende ifølge den radikale kjønnsideologien. </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Foreningen FRI har ikke sagt noe om hvor mange kjønn som finnes, men sexologen</a:t>
            </a:r>
            <a:r>
              <a:rPr lang="nb-NO" sz="1200" kern="1200" baseline="0" dirty="0">
                <a:solidFill>
                  <a:schemeClr val="tx1"/>
                </a:solidFill>
                <a:effectLst/>
                <a:latin typeface="+mn-lt"/>
                <a:ea typeface="+mn-ea"/>
                <a:cs typeface="+mn-cs"/>
              </a:rPr>
              <a:t> </a:t>
            </a:r>
            <a:r>
              <a:rPr lang="nb-NO" sz="1200" kern="1200" dirty="0">
                <a:solidFill>
                  <a:schemeClr val="tx1"/>
                </a:solidFill>
                <a:effectLst/>
                <a:latin typeface="+mn-lt"/>
                <a:ea typeface="+mn-ea"/>
                <a:cs typeface="+mn-cs"/>
              </a:rPr>
              <a:t>Esben Esther Pirelli Benestad mener at det finnes sju kjønn. NRK gir ham en nasjonal talerstol ved å la en kort video ligge på statskanalens nettsider: «Visste du at det finnes sju kjønn?» </a:t>
            </a:r>
            <a:r>
              <a:rPr lang="nb-NO" sz="1200" u="sng" kern="1200" dirty="0">
                <a:solidFill>
                  <a:schemeClr val="tx1"/>
                </a:solidFill>
                <a:effectLst/>
                <a:latin typeface="+mn-lt"/>
                <a:ea typeface="+mn-ea"/>
                <a:cs typeface="+mn-cs"/>
                <a:hlinkClick r:id="rId3"/>
              </a:rPr>
              <a:t>https://www.nrk.no/video/PS*257951</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 </a:t>
            </a:r>
          </a:p>
          <a:p>
            <a:r>
              <a:rPr lang="nb-NO" sz="1200" b="1" kern="1200" dirty="0">
                <a:solidFill>
                  <a:schemeClr val="tx1"/>
                </a:solidFill>
                <a:effectLst/>
                <a:latin typeface="+mn-lt"/>
                <a:ea typeface="+mn-ea"/>
                <a:cs typeface="+mn-cs"/>
                <a:sym typeface="Wingdings" panose="05000000000000000000" pitchFamily="2" charset="2"/>
              </a:rPr>
              <a:t></a:t>
            </a:r>
            <a:r>
              <a:rPr lang="nb-NO" sz="1200" b="1" kern="1200" dirty="0">
                <a:solidFill>
                  <a:schemeClr val="tx1"/>
                </a:solidFill>
                <a:effectLst/>
                <a:latin typeface="+mn-lt"/>
                <a:ea typeface="+mn-ea"/>
                <a:cs typeface="+mn-cs"/>
              </a:rPr>
              <a:t> «FRI mener at alle former for kjønn er likeverdige og skal være likestilte.»</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Forskjellen på norm og unntak, naturlig og unaturlig, normalt og unormalt, er avskaffet. «Alle former for kjønn» betraktes som like sunt, positivt, barnevennlig og bærekraftig for enkeltmennesker og for samfunnet.</a:t>
            </a:r>
          </a:p>
          <a:p>
            <a:r>
              <a:rPr lang="nb-NO" sz="1200" b="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b="1" kern="1200" dirty="0">
                <a:solidFill>
                  <a:schemeClr val="tx1"/>
                </a:solidFill>
                <a:effectLst/>
                <a:latin typeface="+mn-lt"/>
                <a:ea typeface="+mn-ea"/>
                <a:cs typeface="+mn-cs"/>
                <a:sym typeface="Wingdings"/>
              </a:rPr>
              <a:t></a:t>
            </a:r>
            <a:r>
              <a:rPr lang="nb-NO" sz="1200" b="1" kern="1200" dirty="0">
                <a:solidFill>
                  <a:schemeClr val="tx1"/>
                </a:solidFill>
                <a:effectLst/>
                <a:latin typeface="+mn-lt"/>
                <a:ea typeface="+mn-ea"/>
                <a:cs typeface="+mn-cs"/>
              </a:rPr>
              <a:t> «FRI mener at alle former for seksuelle relasjoner eller handlinger som er basert på respekt, likeverd og samtykke er positivt.» </a:t>
            </a:r>
            <a:endParaRPr lang="nb-NO" sz="1200" kern="1200" dirty="0">
              <a:solidFill>
                <a:schemeClr val="tx1"/>
              </a:solidFill>
              <a:effectLst/>
              <a:latin typeface="+mn-lt"/>
              <a:ea typeface="+mn-ea"/>
              <a:cs typeface="+mn-cs"/>
            </a:endParaRPr>
          </a:p>
          <a:p>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Når foreningen sier «alle former for seksuelle relasjoner eller handlinger», så mener de absolutt </a:t>
            </a:r>
            <a:r>
              <a:rPr lang="nb-NO" sz="1200" i="1" kern="1200" dirty="0">
                <a:solidFill>
                  <a:schemeClr val="tx1"/>
                </a:solidFill>
                <a:effectLst/>
                <a:latin typeface="+mn-lt"/>
                <a:ea typeface="+mn-ea"/>
                <a:cs typeface="+mn-cs"/>
              </a:rPr>
              <a:t>alle </a:t>
            </a:r>
            <a:r>
              <a:rPr lang="nb-NO" sz="1200" kern="1200" dirty="0">
                <a:solidFill>
                  <a:schemeClr val="tx1"/>
                </a:solidFill>
                <a:effectLst/>
                <a:latin typeface="+mn-lt"/>
                <a:ea typeface="+mn-ea"/>
                <a:cs typeface="+mn-cs"/>
              </a:rPr>
              <a:t>typer seksualitet som er frivillig -- inkludert sadomasochisme, gruppesex, hyppig partnerbytte, tilfeldig sex, </a:t>
            </a:r>
            <a:r>
              <a:rPr lang="nb-NO" sz="1200" kern="1200" dirty="0" err="1">
                <a:solidFill>
                  <a:schemeClr val="tx1"/>
                </a:solidFill>
                <a:effectLst/>
                <a:latin typeface="+mn-lt"/>
                <a:ea typeface="+mn-ea"/>
                <a:cs typeface="+mn-cs"/>
              </a:rPr>
              <a:t>polyamorøse</a:t>
            </a:r>
            <a:r>
              <a:rPr lang="nb-NO" sz="1200" kern="1200" dirty="0">
                <a:solidFill>
                  <a:schemeClr val="tx1"/>
                </a:solidFill>
                <a:effectLst/>
                <a:latin typeface="+mn-lt"/>
                <a:ea typeface="+mn-ea"/>
                <a:cs typeface="+mn-cs"/>
              </a:rPr>
              <a:t> relasjoner, osv. </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Eksempler på hva «alle former for seksuelle relasjoner eller handlinger» betyr, kan man f.eks. finne i boka «</a:t>
            </a:r>
            <a:r>
              <a:rPr lang="nb-NO" sz="1200" i="1" kern="1200" dirty="0">
                <a:solidFill>
                  <a:schemeClr val="tx1"/>
                </a:solidFill>
                <a:effectLst/>
                <a:latin typeface="+mn-lt"/>
                <a:ea typeface="+mn-ea"/>
                <a:cs typeface="+mn-cs"/>
              </a:rPr>
              <a:t>Sexguide for homser</a:t>
            </a:r>
            <a:r>
              <a:rPr lang="nb-NO" sz="1200" kern="1200" dirty="0">
                <a:solidFill>
                  <a:schemeClr val="tx1"/>
                </a:solidFill>
                <a:effectLst/>
                <a:latin typeface="+mn-lt"/>
                <a:ea typeface="+mn-ea"/>
                <a:cs typeface="+mn-cs"/>
              </a:rPr>
              <a:t>», utgitt i 2004. Den engelske boka ble tilrettelagt for norske forhold av lederen i Foreningen FRI (</a:t>
            </a:r>
            <a:r>
              <a:rPr lang="nb-NO" sz="1200" kern="1200" dirty="0" err="1">
                <a:solidFill>
                  <a:schemeClr val="tx1"/>
                </a:solidFill>
                <a:effectLst/>
                <a:latin typeface="+mn-lt"/>
                <a:ea typeface="+mn-ea"/>
                <a:cs typeface="+mn-cs"/>
              </a:rPr>
              <a:t>dengang</a:t>
            </a:r>
            <a:r>
              <a:rPr lang="nb-NO" sz="1200" kern="1200" dirty="0">
                <a:solidFill>
                  <a:schemeClr val="tx1"/>
                </a:solidFill>
                <a:effectLst/>
                <a:latin typeface="+mn-lt"/>
                <a:ea typeface="+mn-ea"/>
                <a:cs typeface="+mn-cs"/>
              </a:rPr>
              <a:t> LLH), i samarbeid med Helseutvalget for homofile.</a:t>
            </a:r>
            <a:br>
              <a:rPr lang="nb-NO" sz="1200" kern="1200" dirty="0">
                <a:solidFill>
                  <a:schemeClr val="tx1"/>
                </a:solidFill>
                <a:effectLst/>
                <a:latin typeface="+mn-lt"/>
                <a:ea typeface="+mn-ea"/>
                <a:cs typeface="+mn-cs"/>
              </a:rPr>
            </a:br>
            <a:r>
              <a:rPr lang="nb-NO" sz="1200" kern="1200" dirty="0">
                <a:solidFill>
                  <a:schemeClr val="tx1"/>
                </a:solidFill>
                <a:effectLst/>
                <a:latin typeface="+mn-lt"/>
                <a:ea typeface="+mn-ea"/>
                <a:cs typeface="+mn-cs"/>
              </a:rPr>
              <a:t/>
            </a:r>
            <a:br>
              <a:rPr lang="nb-NO" sz="1200" kern="1200" dirty="0">
                <a:solidFill>
                  <a:schemeClr val="tx1"/>
                </a:solidFill>
                <a:effectLst/>
                <a:latin typeface="+mn-lt"/>
                <a:ea typeface="+mn-ea"/>
                <a:cs typeface="+mn-cs"/>
              </a:rPr>
            </a:br>
            <a:r>
              <a:rPr lang="nb-NO" sz="1200" kern="1200" dirty="0">
                <a:solidFill>
                  <a:schemeClr val="tx1"/>
                </a:solidFill>
                <a:effectLst/>
                <a:latin typeface="+mn-lt"/>
                <a:ea typeface="+mn-ea"/>
                <a:cs typeface="+mn-cs"/>
              </a:rPr>
              <a:t>Foreningen Fri kunngjorde begeistret i juni 2018 at Verdens Helseorganisasjon (WHO) har «friskmeldt» BDSM, eller sadomasochisme, altså den seksuelle praksis som gir nytelse gjennom smerte – ved frivillig binding og fysisk tvang, bruk av belter og slag, m.m. Foreningen skriver på nettsidene sine: </a:t>
            </a:r>
            <a:r>
              <a:rPr lang="nb-NO" sz="1200" b="1" i="1" kern="1200" dirty="0">
                <a:solidFill>
                  <a:schemeClr val="tx1"/>
                </a:solidFill>
                <a:effectLst/>
                <a:latin typeface="+mn-lt"/>
                <a:ea typeface="+mn-ea"/>
                <a:cs typeface="+mn-cs"/>
              </a:rPr>
              <a:t>«BDSM er en seksuell orientering som dreier seg om frivillig å dominere andre eller selv å bli dominert eller frivillig gi eller bli påført smerte.» </a:t>
            </a:r>
            <a:r>
              <a:rPr lang="nb-NO" sz="1200" u="sng" kern="1200" dirty="0">
                <a:solidFill>
                  <a:schemeClr val="tx1"/>
                </a:solidFill>
                <a:effectLst/>
                <a:latin typeface="+mn-lt"/>
                <a:ea typeface="+mn-ea"/>
                <a:cs typeface="+mn-cs"/>
                <a:hlinkClick r:id="rId4"/>
              </a:rPr>
              <a:t>https://foreningenfri.no/who-friskmelder-fetisjister-og-bdsm-ere/</a:t>
            </a:r>
            <a:endParaRPr lang="nb-NO" sz="1200" kern="1200" dirty="0">
              <a:solidFill>
                <a:schemeClr val="tx1"/>
              </a:solidFill>
              <a:effectLst/>
              <a:latin typeface="+mn-lt"/>
              <a:ea typeface="+mn-ea"/>
              <a:cs typeface="+mn-cs"/>
            </a:endParaRPr>
          </a:p>
          <a:p>
            <a:r>
              <a:rPr lang="nb-NO" sz="1200" b="0"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Sadomasochisme vil trolig snart bli definert som en seksuell orientering på linje med andre orienteringer – ikke bare av Foreningen Fri, men også av helsevesen og politikere. Hva vil barn og unge da lære om sadomasochisme i skolens undervisning? </a:t>
            </a:r>
          </a:p>
          <a:p>
            <a:endParaRPr lang="nb-NO" sz="1200" kern="1200" dirty="0">
              <a:solidFill>
                <a:schemeClr val="tx1"/>
              </a:solidFill>
              <a:effectLst/>
              <a:latin typeface="+mn-lt"/>
              <a:ea typeface="+mn-ea"/>
              <a:cs typeface="+mn-cs"/>
            </a:endParaRPr>
          </a:p>
          <a:p>
            <a:r>
              <a:rPr lang="nb-NO" sz="1200" b="1" kern="1200" dirty="0">
                <a:solidFill>
                  <a:schemeClr val="tx1"/>
                </a:solidFill>
                <a:effectLst/>
                <a:latin typeface="+mn-lt"/>
                <a:ea typeface="+mn-ea"/>
                <a:cs typeface="+mn-cs"/>
                <a:sym typeface="Wingdings"/>
              </a:rPr>
              <a:t></a:t>
            </a:r>
            <a:r>
              <a:rPr lang="nb-NO" sz="1200" b="1" kern="1200" dirty="0">
                <a:solidFill>
                  <a:schemeClr val="tx1"/>
                </a:solidFill>
                <a:effectLst/>
                <a:latin typeface="+mn-lt"/>
                <a:ea typeface="+mn-ea"/>
                <a:cs typeface="+mn-cs"/>
              </a:rPr>
              <a:t> «FRI mener at barn må gis god informasjon om kjønn og seksualitet i tidlig alder og møtes med respekt for sin seksualitet, kjønnsidentitet, kjønnsuttrykk.»</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Selv om foreningen ikke angir hva «tidlig alder» betyr, er det mye som tyder på at det menes barnehagealder. Å forutsette at småbarn er bevisste på sin «seksualitet, kjønnsidentitet og kjønnsuttrykk» betyr at man påtvinger dem voksnes seksualitet og problemstillinger lenge før de fleste barn er modne for det. Dette gjelder ikke noen få barn, men alle barn – inkludert våre egne barn og barnebarn. </a:t>
            </a:r>
          </a:p>
          <a:p>
            <a:endParaRPr lang="nb-NO"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b-NO" sz="1200" kern="1200" dirty="0">
                <a:solidFill>
                  <a:schemeClr val="tx1"/>
                </a:solidFill>
                <a:effectLst/>
                <a:latin typeface="+mn-lt"/>
                <a:ea typeface="+mn-ea"/>
                <a:cs typeface="+mn-cs"/>
              </a:rPr>
              <a:t>Det Foreningen FRI beskriver som «god informasjon om kjønn og seksualitet», skal i prinsippet gis til alle norske barn. Hva med foreldre</a:t>
            </a:r>
            <a:r>
              <a:rPr lang="nb-NO" sz="1200" kern="1200" baseline="0" dirty="0">
                <a:solidFill>
                  <a:schemeClr val="tx1"/>
                </a:solidFill>
                <a:effectLst/>
                <a:latin typeface="+mn-lt"/>
                <a:ea typeface="+mn-ea"/>
                <a:cs typeface="+mn-cs"/>
              </a:rPr>
              <a:t> som er skeptiske eller avvisende til Foreningen </a:t>
            </a:r>
            <a:r>
              <a:rPr lang="nb-NO" sz="1200" kern="1200" baseline="0" dirty="0" err="1">
                <a:solidFill>
                  <a:schemeClr val="tx1"/>
                </a:solidFill>
                <a:effectLst/>
                <a:latin typeface="+mn-lt"/>
                <a:ea typeface="+mn-ea"/>
                <a:cs typeface="+mn-cs"/>
              </a:rPr>
              <a:t>Fri’s</a:t>
            </a:r>
            <a:r>
              <a:rPr lang="nb-NO" sz="1200" kern="1200" baseline="0" dirty="0">
                <a:solidFill>
                  <a:schemeClr val="tx1"/>
                </a:solidFill>
                <a:effectLst/>
                <a:latin typeface="+mn-lt"/>
                <a:ea typeface="+mn-ea"/>
                <a:cs typeface="+mn-cs"/>
              </a:rPr>
              <a:t> visjon om sex og samliv? </a:t>
            </a:r>
            <a:r>
              <a:rPr lang="nb-NO" sz="1200" kern="1200" dirty="0">
                <a:solidFill>
                  <a:schemeClr val="tx1"/>
                </a:solidFill>
                <a:effectLst/>
                <a:latin typeface="+mn-lt"/>
                <a:ea typeface="+mn-ea"/>
                <a:cs typeface="+mn-cs"/>
              </a:rPr>
              <a:t>Vil de bli hørt når det gjelder hva barna deres lærer i barnehagen? Eller gjelder ikke foreldreretten på denne tematikken?</a:t>
            </a:r>
          </a:p>
          <a:p>
            <a:r>
              <a:rPr lang="nb-NO" sz="1200" kern="1200" dirty="0">
                <a:solidFill>
                  <a:schemeClr val="tx1"/>
                </a:solidFill>
                <a:effectLst/>
                <a:latin typeface="+mn-lt"/>
                <a:ea typeface="+mn-ea"/>
                <a:cs typeface="+mn-cs"/>
              </a:rPr>
              <a:t> </a:t>
            </a:r>
          </a:p>
          <a:p>
            <a:r>
              <a:rPr lang="nb-NO" sz="1200" b="1" kern="1200" dirty="0">
                <a:solidFill>
                  <a:schemeClr val="tx1"/>
                </a:solidFill>
                <a:effectLst/>
                <a:latin typeface="+mn-lt"/>
                <a:ea typeface="+mn-ea"/>
                <a:cs typeface="+mn-cs"/>
              </a:rPr>
              <a:t>Foreningen </a:t>
            </a:r>
            <a:r>
              <a:rPr lang="nb-NO" sz="1200" b="1" kern="1200" dirty="0" err="1">
                <a:solidFill>
                  <a:schemeClr val="tx1"/>
                </a:solidFill>
                <a:effectLst/>
                <a:latin typeface="+mn-lt"/>
                <a:ea typeface="+mn-ea"/>
                <a:cs typeface="+mn-cs"/>
              </a:rPr>
              <a:t>FRIs</a:t>
            </a:r>
            <a:r>
              <a:rPr lang="nb-NO" sz="1200" b="1" kern="1200" dirty="0">
                <a:solidFill>
                  <a:schemeClr val="tx1"/>
                </a:solidFill>
                <a:effectLst/>
                <a:latin typeface="+mn-lt"/>
                <a:ea typeface="+mn-ea"/>
                <a:cs typeface="+mn-cs"/>
              </a:rPr>
              <a:t> Politiske plattform kan leses i sin helhet her:</a:t>
            </a:r>
            <a:endParaRPr lang="nb-NO" sz="1200" kern="1200" dirty="0">
              <a:solidFill>
                <a:schemeClr val="tx1"/>
              </a:solidFill>
              <a:effectLst/>
              <a:latin typeface="+mn-lt"/>
              <a:ea typeface="+mn-ea"/>
              <a:cs typeface="+mn-cs"/>
            </a:endParaRPr>
          </a:p>
          <a:p>
            <a:r>
              <a:rPr lang="nb-NO" sz="1200" u="sng" kern="1200" dirty="0">
                <a:solidFill>
                  <a:schemeClr val="tx1"/>
                </a:solidFill>
                <a:effectLst/>
                <a:latin typeface="+mn-lt"/>
                <a:ea typeface="+mn-ea"/>
                <a:cs typeface="+mn-cs"/>
                <a:hlinkClick r:id="rId5"/>
              </a:rPr>
              <a:t>https://foreningenfri.no/om-oss/fri-mener/politiskplattform/</a:t>
            </a:r>
            <a:endParaRPr lang="nb-NO" sz="1200" u="sng" kern="1200" dirty="0">
              <a:solidFill>
                <a:schemeClr val="tx1"/>
              </a:solidFill>
              <a:effectLst/>
              <a:latin typeface="+mn-lt"/>
              <a:ea typeface="+mn-ea"/>
              <a:cs typeface="+mn-cs"/>
            </a:endParaRPr>
          </a:p>
          <a:p>
            <a:endParaRPr lang="nb-NO" sz="1200" kern="1200" dirty="0">
              <a:solidFill>
                <a:schemeClr val="tx1"/>
              </a:solidFill>
              <a:effectLst/>
              <a:latin typeface="+mn-lt"/>
              <a:ea typeface="+mn-ea"/>
              <a:cs typeface="+mn-cs"/>
            </a:endParaRPr>
          </a:p>
          <a:p>
            <a:endParaRPr lang="nb-NO" sz="1200" kern="1200" dirty="0">
              <a:solidFill>
                <a:schemeClr val="tx1"/>
              </a:solidFill>
              <a:effectLst/>
              <a:latin typeface="+mn-lt"/>
              <a:ea typeface="+mn-ea"/>
              <a:cs typeface="+mn-cs"/>
            </a:endParaRPr>
          </a:p>
        </p:txBody>
      </p:sp>
      <p:sp>
        <p:nvSpPr>
          <p:cNvPr id="4" name="Plassholder for lysbildenummer 3"/>
          <p:cNvSpPr>
            <a:spLocks noGrp="1"/>
          </p:cNvSpPr>
          <p:nvPr>
            <p:ph type="sldNum" sz="quarter" idx="10"/>
          </p:nvPr>
        </p:nvSpPr>
        <p:spPr/>
        <p:txBody>
          <a:bodyPr/>
          <a:lstStyle/>
          <a:p>
            <a:fld id="{C8593401-7213-4FA8-8723-86291B2E8693}" type="slidenum">
              <a:rPr lang="nb-NO" smtClean="0"/>
              <a:t>11</a:t>
            </a:fld>
            <a:endParaRPr lang="nb-NO"/>
          </a:p>
        </p:txBody>
      </p:sp>
      <p:sp>
        <p:nvSpPr>
          <p:cNvPr id="5" name="Plassholder for bunntekst 4"/>
          <p:cNvSpPr>
            <a:spLocks noGrp="1"/>
          </p:cNvSpPr>
          <p:nvPr>
            <p:ph type="ftr" sz="quarter" idx="11"/>
          </p:nvPr>
        </p:nvSpPr>
        <p:spPr/>
        <p:txBody>
          <a:bodyPr/>
          <a:lstStyle/>
          <a:p>
            <a:r>
              <a:rPr lang="nb-NO"/>
              <a:t>Seminar over Ekteskapserklæringen</a:t>
            </a:r>
          </a:p>
        </p:txBody>
      </p:sp>
    </p:spTree>
    <p:extLst>
      <p:ext uri="{BB962C8B-B14F-4D97-AF65-F5344CB8AC3E}">
        <p14:creationId xmlns:p14="http://schemas.microsoft.com/office/powerpoint/2010/main" val="11284606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defTabSz="914378">
              <a:defRPr/>
            </a:pPr>
            <a:endParaRPr lang="nb-NO" altLang="nb-NO" dirty="0"/>
          </a:p>
          <a:p>
            <a:r>
              <a:rPr lang="nb-NO" sz="1200" b="1" kern="1200" dirty="0">
                <a:solidFill>
                  <a:schemeClr val="tx1"/>
                </a:solidFill>
                <a:effectLst/>
                <a:latin typeface="+mn-lt"/>
                <a:ea typeface="+mn-ea"/>
                <a:cs typeface="+mn-cs"/>
              </a:rPr>
              <a:t>TIPS OG MOMENTER TIL TALEREN</a:t>
            </a:r>
            <a:endParaRPr lang="nb-NO"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b-NO"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nb-NO" sz="1200" kern="1200" dirty="0">
                <a:solidFill>
                  <a:schemeClr val="tx1"/>
                </a:solidFill>
                <a:effectLst/>
                <a:latin typeface="+mn-lt"/>
                <a:ea typeface="+mn-ea"/>
                <a:cs typeface="+mn-cs"/>
              </a:rPr>
              <a:t>Kommentarene på lysbildet fra lederen i Foreningen FRI er gitt til avisen Dagen i forbindelse med stiftelsen av organisasjonen </a:t>
            </a:r>
            <a:r>
              <a:rPr lang="nb-NO" sz="1200" kern="1200" dirty="0" err="1">
                <a:solidFill>
                  <a:schemeClr val="tx1"/>
                </a:solidFill>
                <a:effectLst/>
                <a:latin typeface="+mn-lt"/>
                <a:ea typeface="+mn-ea"/>
                <a:cs typeface="+mn-cs"/>
              </a:rPr>
              <a:t>PolyNorge</a:t>
            </a:r>
            <a:r>
              <a:rPr lang="nb-NO" sz="1200" kern="1200" dirty="0">
                <a:solidFill>
                  <a:schemeClr val="tx1"/>
                </a:solidFill>
                <a:effectLst/>
                <a:latin typeface="+mn-lt"/>
                <a:ea typeface="+mn-ea"/>
                <a:cs typeface="+mn-cs"/>
              </a:rPr>
              <a:t>,</a:t>
            </a:r>
            <a:r>
              <a:rPr lang="nb-NO" sz="1200" kern="1200" baseline="0" dirty="0">
                <a:solidFill>
                  <a:schemeClr val="tx1"/>
                </a:solidFill>
                <a:effectLst/>
                <a:latin typeface="+mn-lt"/>
                <a:ea typeface="+mn-ea"/>
                <a:cs typeface="+mn-cs"/>
              </a:rPr>
              <a:t> i 2016. (Se mer nedenfor.)</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 </a:t>
            </a:r>
          </a:p>
          <a:p>
            <a:r>
              <a:rPr lang="nb-NO" sz="1200" b="1" kern="1200" dirty="0">
                <a:solidFill>
                  <a:schemeClr val="tx1"/>
                </a:solidFill>
                <a:effectLst/>
                <a:latin typeface="+mn-lt"/>
                <a:ea typeface="+mn-ea"/>
                <a:cs typeface="+mn-cs"/>
              </a:rPr>
              <a:t>Hele intervjuet finner man her:</a:t>
            </a:r>
            <a:br>
              <a:rPr lang="nb-NO" sz="1200" b="1" kern="1200" dirty="0">
                <a:solidFill>
                  <a:schemeClr val="tx1"/>
                </a:solidFill>
                <a:effectLst/>
                <a:latin typeface="+mn-lt"/>
                <a:ea typeface="+mn-ea"/>
                <a:cs typeface="+mn-cs"/>
              </a:rPr>
            </a:br>
            <a:r>
              <a:rPr lang="nb-NO" sz="1200" u="sng" kern="1200" dirty="0">
                <a:solidFill>
                  <a:schemeClr val="tx1"/>
                </a:solidFill>
                <a:effectLst/>
                <a:latin typeface="+mn-lt"/>
                <a:ea typeface="+mn-ea"/>
                <a:cs typeface="+mn-cs"/>
                <a:hlinkClick r:id="rId3"/>
              </a:rPr>
              <a:t>http://www.dagen.no/Nyheter/POLYAMORØSE/–-Dette-er-samlivsanarki-389950</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Taleren leser sitatene høyt og kan f.eks. kommentere følgende uttrykk i uttalelsen:</a:t>
            </a:r>
          </a:p>
          <a:p>
            <a:r>
              <a:rPr lang="nb-NO" sz="1200" kern="1200" dirty="0">
                <a:solidFill>
                  <a:schemeClr val="tx1"/>
                </a:solidFill>
                <a:effectLst/>
                <a:latin typeface="+mn-lt"/>
                <a:ea typeface="+mn-ea"/>
                <a:cs typeface="+mn-cs"/>
              </a:rPr>
              <a:t>- «verken antall personer eller kjønn» (</a:t>
            </a:r>
            <a:r>
              <a:rPr lang="nb-NO" sz="1200" i="1" kern="1200" dirty="0">
                <a:solidFill>
                  <a:schemeClr val="tx1"/>
                </a:solidFill>
                <a:effectLst/>
                <a:latin typeface="+mn-lt"/>
                <a:ea typeface="+mn-ea"/>
                <a:cs typeface="+mn-cs"/>
              </a:rPr>
              <a:t>par-normen, hetero-normen)</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 «åpne opp de trange normene» (</a:t>
            </a:r>
            <a:r>
              <a:rPr lang="nb-NO" sz="1200" i="1" kern="1200" dirty="0">
                <a:solidFill>
                  <a:schemeClr val="tx1"/>
                </a:solidFill>
                <a:effectLst/>
                <a:latin typeface="+mn-lt"/>
                <a:ea typeface="+mn-ea"/>
                <a:cs typeface="+mn-cs"/>
              </a:rPr>
              <a:t>normkritikk, «mangfold», hetero-normen, familietenkning)</a:t>
            </a:r>
            <a:endParaRPr lang="nb-NO" sz="1200" kern="1200" dirty="0">
              <a:solidFill>
                <a:schemeClr val="tx1"/>
              </a:solidFill>
              <a:effectLst/>
              <a:latin typeface="+mn-lt"/>
              <a:ea typeface="+mn-ea"/>
              <a:cs typeface="+mn-cs"/>
            </a:endParaRPr>
          </a:p>
          <a:p>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 </a:t>
            </a:r>
          </a:p>
          <a:p>
            <a:r>
              <a:rPr lang="nb-NO" sz="1200" b="1" kern="1200" dirty="0">
                <a:solidFill>
                  <a:schemeClr val="tx1"/>
                </a:solidFill>
                <a:effectLst/>
                <a:latin typeface="+mn-lt"/>
                <a:ea typeface="+mn-ea"/>
                <a:cs typeface="+mn-cs"/>
              </a:rPr>
              <a:t>POLYAMORØSE FORHOLD.</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Organisasjonen </a:t>
            </a:r>
            <a:r>
              <a:rPr lang="nb-NO" sz="1200" b="1" kern="1200" dirty="0" err="1">
                <a:solidFill>
                  <a:schemeClr val="tx1"/>
                </a:solidFill>
                <a:effectLst/>
                <a:latin typeface="+mn-lt"/>
                <a:ea typeface="+mn-ea"/>
                <a:cs typeface="+mn-cs"/>
              </a:rPr>
              <a:t>PolyNorge</a:t>
            </a:r>
            <a:r>
              <a:rPr lang="nb-NO" sz="1200" kern="1200" dirty="0">
                <a:solidFill>
                  <a:schemeClr val="tx1"/>
                </a:solidFill>
                <a:effectLst/>
                <a:latin typeface="+mn-lt"/>
                <a:ea typeface="+mn-ea"/>
                <a:cs typeface="+mn-cs"/>
              </a:rPr>
              <a:t> arbeider for at samfunnet skal akseptere og gi juridiske rettigheter til seksuelle relasjoner mellom flere enn to personer, såkalte </a:t>
            </a:r>
            <a:r>
              <a:rPr lang="nb-NO" sz="1200" kern="1200" dirty="0" err="1">
                <a:solidFill>
                  <a:schemeClr val="tx1"/>
                </a:solidFill>
                <a:effectLst/>
                <a:latin typeface="+mn-lt"/>
                <a:ea typeface="+mn-ea"/>
                <a:cs typeface="+mn-cs"/>
              </a:rPr>
              <a:t>polyamorøse</a:t>
            </a:r>
            <a:r>
              <a:rPr lang="nb-NO" sz="1200" kern="1200" dirty="0">
                <a:solidFill>
                  <a:schemeClr val="tx1"/>
                </a:solidFill>
                <a:effectLst/>
                <a:latin typeface="+mn-lt"/>
                <a:ea typeface="+mn-ea"/>
                <a:cs typeface="+mn-cs"/>
              </a:rPr>
              <a:t> forhold. Det kan f.eks. dreie seg om tre kvinner, to menn og to kvinner, to menn og én kvinne, osv. </a:t>
            </a:r>
          </a:p>
          <a:p>
            <a:endParaRPr lang="nb-NO" sz="1200" kern="1200" dirty="0">
              <a:solidFill>
                <a:schemeClr val="tx1"/>
              </a:solidFill>
              <a:effectLst/>
              <a:latin typeface="+mn-lt"/>
              <a:ea typeface="+mn-ea"/>
              <a:cs typeface="+mn-cs"/>
            </a:endParaRPr>
          </a:p>
          <a:p>
            <a:r>
              <a:rPr lang="nb-NO" sz="1200" kern="1200" dirty="0" err="1">
                <a:solidFill>
                  <a:schemeClr val="tx1"/>
                </a:solidFill>
                <a:effectLst/>
                <a:latin typeface="+mn-lt"/>
                <a:ea typeface="+mn-ea"/>
                <a:cs typeface="+mn-cs"/>
              </a:rPr>
              <a:t>Poly</a:t>
            </a:r>
            <a:r>
              <a:rPr lang="nb-NO" sz="1200" kern="1200" dirty="0">
                <a:solidFill>
                  <a:schemeClr val="tx1"/>
                </a:solidFill>
                <a:effectLst/>
                <a:latin typeface="+mn-lt"/>
                <a:ea typeface="+mn-ea"/>
                <a:cs typeface="+mn-cs"/>
              </a:rPr>
              <a:t> betyr mange, og amorøs betyr kjærlig</a:t>
            </a:r>
            <a:r>
              <a:rPr lang="nb-NO" sz="1200" kern="1200" baseline="0" dirty="0">
                <a:solidFill>
                  <a:schemeClr val="tx1"/>
                </a:solidFill>
                <a:effectLst/>
                <a:latin typeface="+mn-lt"/>
                <a:ea typeface="+mn-ea"/>
                <a:cs typeface="+mn-cs"/>
              </a:rPr>
              <a:t> (fra: amor=kjærlighet).</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Les mer om </a:t>
            </a:r>
            <a:r>
              <a:rPr lang="nb-NO" sz="1200" kern="1200" dirty="0" err="1">
                <a:solidFill>
                  <a:schemeClr val="tx1"/>
                </a:solidFill>
                <a:effectLst/>
                <a:latin typeface="+mn-lt"/>
                <a:ea typeface="+mn-ea"/>
                <a:cs typeface="+mn-cs"/>
              </a:rPr>
              <a:t>PolyNorge</a:t>
            </a:r>
            <a:r>
              <a:rPr lang="nb-NO" sz="1200" kern="1200" dirty="0">
                <a:solidFill>
                  <a:schemeClr val="tx1"/>
                </a:solidFill>
                <a:effectLst/>
                <a:latin typeface="+mn-lt"/>
                <a:ea typeface="+mn-ea"/>
                <a:cs typeface="+mn-cs"/>
              </a:rPr>
              <a:t> på nettsiden deres: </a:t>
            </a:r>
            <a:r>
              <a:rPr lang="nb-NO" sz="1200" u="sng" kern="1200" dirty="0">
                <a:solidFill>
                  <a:schemeClr val="tx1"/>
                </a:solidFill>
                <a:effectLst/>
                <a:latin typeface="+mn-lt"/>
                <a:ea typeface="+mn-ea"/>
                <a:cs typeface="+mn-cs"/>
                <a:hlinkClick r:id="rId4"/>
              </a:rPr>
              <a:t>www.polynorge.no</a:t>
            </a:r>
            <a:endParaRPr lang="nb-NO"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nb-NO" sz="1200" kern="1200" dirty="0">
                <a:solidFill>
                  <a:schemeClr val="tx1"/>
                </a:solidFill>
                <a:effectLst/>
                <a:latin typeface="+mn-lt"/>
                <a:ea typeface="+mn-ea"/>
                <a:cs typeface="+mn-cs"/>
              </a:rPr>
              <a:t>Se også</a:t>
            </a:r>
            <a:r>
              <a:rPr lang="nb-NO" sz="1200" kern="1200" baseline="0" dirty="0">
                <a:solidFill>
                  <a:schemeClr val="tx1"/>
                </a:solidFill>
                <a:effectLst/>
                <a:latin typeface="+mn-lt"/>
                <a:ea typeface="+mn-ea"/>
                <a:cs typeface="+mn-cs"/>
              </a:rPr>
              <a:t> en kort framstilling av </a:t>
            </a:r>
            <a:r>
              <a:rPr lang="nb-NO" sz="1200" i="1" kern="1200" baseline="0" dirty="0" err="1">
                <a:solidFill>
                  <a:schemeClr val="tx1"/>
                </a:solidFill>
                <a:effectLst/>
                <a:latin typeface="+mn-lt"/>
                <a:ea typeface="+mn-ea"/>
                <a:cs typeface="+mn-cs"/>
              </a:rPr>
              <a:t>polyamori</a:t>
            </a:r>
            <a:r>
              <a:rPr lang="nb-NO" sz="1200" i="1" kern="1200" baseline="0" dirty="0">
                <a:solidFill>
                  <a:schemeClr val="tx1"/>
                </a:solidFill>
                <a:effectLst/>
                <a:latin typeface="+mn-lt"/>
                <a:ea typeface="+mn-ea"/>
                <a:cs typeface="+mn-cs"/>
              </a:rPr>
              <a:t>  </a:t>
            </a:r>
            <a:r>
              <a:rPr lang="nb-NO" sz="1200" kern="1200" baseline="0" dirty="0">
                <a:solidFill>
                  <a:schemeClr val="tx1"/>
                </a:solidFill>
                <a:effectLst/>
                <a:latin typeface="+mn-lt"/>
                <a:ea typeface="+mn-ea"/>
                <a:cs typeface="+mn-cs"/>
              </a:rPr>
              <a:t>på Wikipedia: </a:t>
            </a:r>
            <a:r>
              <a:rPr lang="nb-NO" sz="1200" u="sng" kern="1200" dirty="0">
                <a:solidFill>
                  <a:schemeClr val="tx1"/>
                </a:solidFill>
                <a:effectLst/>
                <a:latin typeface="+mn-lt"/>
                <a:ea typeface="+mn-ea"/>
                <a:cs typeface="+mn-cs"/>
                <a:hlinkClick r:id="rId5"/>
              </a:rPr>
              <a:t>https://no.wikipedia.org/wiki/Polyamori</a:t>
            </a:r>
            <a:r>
              <a:rPr lang="nb-NO" sz="1200" u="sng" kern="1200" dirty="0">
                <a:solidFill>
                  <a:schemeClr val="tx1"/>
                </a:solidFill>
                <a:effectLst/>
                <a:latin typeface="+mn-lt"/>
                <a:ea typeface="+mn-ea"/>
                <a:cs typeface="+mn-cs"/>
              </a:rPr>
              <a:t/>
            </a:r>
            <a:br>
              <a:rPr lang="nb-NO" sz="1200" u="sng" kern="1200" dirty="0">
                <a:solidFill>
                  <a:schemeClr val="tx1"/>
                </a:solidFill>
                <a:effectLst/>
                <a:latin typeface="+mn-lt"/>
                <a:ea typeface="+mn-ea"/>
                <a:cs typeface="+mn-cs"/>
              </a:rPr>
            </a:br>
            <a:r>
              <a:rPr lang="nb-NO" sz="1200" kern="1200" dirty="0">
                <a:solidFill>
                  <a:schemeClr val="tx1"/>
                </a:solidFill>
                <a:effectLst/>
                <a:latin typeface="+mn-lt"/>
                <a:ea typeface="+mn-ea"/>
                <a:cs typeface="+mn-cs"/>
              </a:rPr>
              <a:t>En fyldigere artikkel (</a:t>
            </a:r>
            <a:r>
              <a:rPr lang="nb-NO" sz="1200" kern="1200" dirty="0" err="1">
                <a:solidFill>
                  <a:schemeClr val="tx1"/>
                </a:solidFill>
                <a:effectLst/>
                <a:latin typeface="+mn-lt"/>
                <a:ea typeface="+mn-ea"/>
                <a:cs typeface="+mn-cs"/>
              </a:rPr>
              <a:t>inkl</a:t>
            </a:r>
            <a:r>
              <a:rPr lang="nb-NO" sz="1200" kern="1200" dirty="0">
                <a:solidFill>
                  <a:schemeClr val="tx1"/>
                </a:solidFill>
                <a:effectLst/>
                <a:latin typeface="+mn-lt"/>
                <a:ea typeface="+mn-ea"/>
                <a:cs typeface="+mn-cs"/>
              </a:rPr>
              <a:t> mange lenker) finnes på den engelske versjonen av Wikipedia: </a:t>
            </a:r>
            <a:r>
              <a:rPr lang="nb-NO" sz="1200" u="sng" kern="1200" dirty="0">
                <a:solidFill>
                  <a:schemeClr val="tx1"/>
                </a:solidFill>
                <a:effectLst/>
                <a:latin typeface="+mn-lt"/>
                <a:ea typeface="+mn-ea"/>
                <a:cs typeface="+mn-cs"/>
                <a:hlinkClick r:id="rId6"/>
              </a:rPr>
              <a:t>https://en.wikipedia.org/wiki/Polyamory</a:t>
            </a:r>
            <a:endParaRPr lang="nb-NO" sz="1200" u="sng"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Fordi Foreningen Fri støtter </a:t>
            </a:r>
            <a:r>
              <a:rPr lang="nb-NO" sz="1200" b="1" i="1" kern="1200" dirty="0">
                <a:solidFill>
                  <a:schemeClr val="tx1"/>
                </a:solidFill>
                <a:effectLst/>
                <a:latin typeface="+mn-lt"/>
                <a:ea typeface="+mn-ea"/>
                <a:cs typeface="+mn-cs"/>
              </a:rPr>
              <a:t>alle  </a:t>
            </a:r>
            <a:r>
              <a:rPr lang="nb-NO" sz="1200" kern="1200" dirty="0">
                <a:solidFill>
                  <a:schemeClr val="tx1"/>
                </a:solidFill>
                <a:effectLst/>
                <a:latin typeface="+mn-lt"/>
                <a:ea typeface="+mn-ea"/>
                <a:cs typeface="+mn-cs"/>
              </a:rPr>
              <a:t>typer seksuelle relasjoner, atferd og handlinger (så lenge det skjer frivillig mellom de involverte), er foreningen også positiv til polyamorøse forhold, gruppesex, o.l.</a:t>
            </a:r>
          </a:p>
          <a:p>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Et aktuelt eksempel på </a:t>
            </a:r>
            <a:r>
              <a:rPr lang="nb-NO" sz="1200" kern="1200" dirty="0" err="1">
                <a:solidFill>
                  <a:schemeClr val="tx1"/>
                </a:solidFill>
                <a:effectLst/>
                <a:latin typeface="+mn-lt"/>
                <a:ea typeface="+mn-ea"/>
                <a:cs typeface="+mn-cs"/>
              </a:rPr>
              <a:t>polyamorøse</a:t>
            </a:r>
            <a:r>
              <a:rPr lang="nb-NO" sz="1200" kern="1200" baseline="0" dirty="0">
                <a:solidFill>
                  <a:schemeClr val="tx1"/>
                </a:solidFill>
                <a:effectLst/>
                <a:latin typeface="+mn-lt"/>
                <a:ea typeface="+mn-ea"/>
                <a:cs typeface="+mn-cs"/>
              </a:rPr>
              <a:t> forhold i Norge er et intervju i bladet KK (tidligere: Kvinner og Klær) i november 2018: </a:t>
            </a:r>
            <a:r>
              <a:rPr lang="nb-NO" sz="1200" b="1" kern="1200" baseline="0" dirty="0">
                <a:solidFill>
                  <a:schemeClr val="tx1"/>
                </a:solidFill>
                <a:effectLst/>
                <a:latin typeface="+mn-lt"/>
                <a:ea typeface="+mn-ea"/>
                <a:cs typeface="+mn-cs"/>
              </a:rPr>
              <a:t>«Hanne er samboer med to menn – i tillegg til å ha en kjæreste». </a:t>
            </a:r>
            <a:r>
              <a:rPr lang="nb-NO" sz="1200" u="sng" kern="1200" dirty="0">
                <a:solidFill>
                  <a:schemeClr val="tx1"/>
                </a:solidFill>
                <a:effectLst/>
                <a:latin typeface="+mn-lt"/>
                <a:ea typeface="+mn-ea"/>
                <a:cs typeface="+mn-cs"/>
                <a:hlinkClick r:id="rId7"/>
              </a:rPr>
              <a:t>https://www.kk.no/livet/hanne-er-samboer-med-to-menn--i-tillegg-til-a-ha-en-kjaereste/70391815</a:t>
            </a:r>
            <a:endParaRPr lang="nb-NO" sz="1200" kern="1200" dirty="0">
              <a:solidFill>
                <a:schemeClr val="tx1"/>
              </a:solidFill>
              <a:effectLst/>
              <a:latin typeface="+mn-lt"/>
              <a:ea typeface="+mn-ea"/>
              <a:cs typeface="+mn-cs"/>
            </a:endParaRPr>
          </a:p>
          <a:p>
            <a:endParaRPr lang="nb-NO" sz="1200"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nb-NO" sz="1200" kern="1200" dirty="0">
                <a:solidFill>
                  <a:schemeClr val="tx1"/>
                </a:solidFill>
                <a:effectLst/>
                <a:latin typeface="+mn-lt"/>
                <a:ea typeface="+mn-ea"/>
                <a:cs typeface="+mn-cs"/>
              </a:rPr>
              <a:t>Et annet eksempel er to</a:t>
            </a:r>
            <a:r>
              <a:rPr lang="nb-NO" sz="1200" kern="1200" baseline="0" dirty="0">
                <a:solidFill>
                  <a:schemeClr val="tx1"/>
                </a:solidFill>
                <a:effectLst/>
                <a:latin typeface="+mn-lt"/>
                <a:ea typeface="+mn-ea"/>
                <a:cs typeface="+mn-cs"/>
              </a:rPr>
              <a:t> kvinner (</a:t>
            </a:r>
            <a:r>
              <a:rPr lang="nb-NO" sz="1200" kern="1200" baseline="0" dirty="0" err="1">
                <a:solidFill>
                  <a:schemeClr val="tx1"/>
                </a:solidFill>
                <a:effectLst/>
                <a:latin typeface="+mn-lt"/>
                <a:ea typeface="+mn-ea"/>
                <a:cs typeface="+mn-cs"/>
              </a:rPr>
              <a:t>inkl</a:t>
            </a:r>
            <a:r>
              <a:rPr lang="nb-NO" sz="1200" kern="1200" baseline="0" dirty="0">
                <a:solidFill>
                  <a:schemeClr val="tx1"/>
                </a:solidFill>
                <a:effectLst/>
                <a:latin typeface="+mn-lt"/>
                <a:ea typeface="+mn-ea"/>
                <a:cs typeface="+mn-cs"/>
              </a:rPr>
              <a:t> den samme Hanne) som forteller om sin </a:t>
            </a:r>
            <a:r>
              <a:rPr lang="nb-NO" sz="1200" kern="1200" baseline="0" dirty="0" err="1">
                <a:solidFill>
                  <a:schemeClr val="tx1"/>
                </a:solidFill>
                <a:effectLst/>
                <a:latin typeface="+mn-lt"/>
                <a:ea typeface="+mn-ea"/>
                <a:cs typeface="+mn-cs"/>
              </a:rPr>
              <a:t>polyamorøse</a:t>
            </a:r>
            <a:r>
              <a:rPr lang="nb-NO" sz="1200" kern="1200" baseline="0" dirty="0">
                <a:solidFill>
                  <a:schemeClr val="tx1"/>
                </a:solidFill>
                <a:effectLst/>
                <a:latin typeface="+mn-lt"/>
                <a:ea typeface="+mn-ea"/>
                <a:cs typeface="+mn-cs"/>
              </a:rPr>
              <a:t> praksis på Byas.no, et nettsted som blir driftet av Stavanger Aftenblad: «</a:t>
            </a:r>
            <a:r>
              <a:rPr lang="nb-NO" sz="1200" b="1" kern="1200" baseline="0" dirty="0">
                <a:solidFill>
                  <a:schemeClr val="tx1"/>
                </a:solidFill>
                <a:effectLst/>
                <a:latin typeface="+mn-lt"/>
                <a:ea typeface="+mn-ea"/>
                <a:cs typeface="+mn-cs"/>
              </a:rPr>
              <a:t>Carina og Hanne har flere kjærester: - Like glad i alle sammen</a:t>
            </a:r>
            <a:r>
              <a:rPr lang="nb-NO" sz="1200" kern="1200" baseline="0" dirty="0">
                <a:solidFill>
                  <a:schemeClr val="tx1"/>
                </a:solidFill>
                <a:effectLst/>
                <a:latin typeface="+mn-lt"/>
                <a:ea typeface="+mn-ea"/>
                <a:cs typeface="+mn-cs"/>
              </a:rPr>
              <a:t>». </a:t>
            </a:r>
            <a:r>
              <a:rPr lang="nb-NO" sz="1200" u="sng" kern="1200" dirty="0">
                <a:solidFill>
                  <a:schemeClr val="tx1"/>
                </a:solidFill>
                <a:effectLst/>
                <a:latin typeface="+mn-lt"/>
                <a:ea typeface="+mn-ea"/>
                <a:cs typeface="+mn-cs"/>
                <a:hlinkClick r:id="rId8"/>
              </a:rPr>
              <a:t>https://www.byas.no/livsstil/i/1k9QQB/-Carina-31-og-Hanne-31-har-flere-kjarester---Like-glad-i-alle-sammen</a:t>
            </a:r>
            <a:endParaRPr lang="nb-NO" sz="1200" kern="1200" dirty="0">
              <a:solidFill>
                <a:schemeClr val="tx1"/>
              </a:solidFill>
              <a:effectLst/>
              <a:latin typeface="+mn-lt"/>
              <a:ea typeface="+mn-ea"/>
              <a:cs typeface="+mn-cs"/>
            </a:endParaRPr>
          </a:p>
          <a:p>
            <a:endParaRPr lang="nb-NO" sz="1200" kern="1200" dirty="0">
              <a:solidFill>
                <a:schemeClr val="tx1"/>
              </a:solidFill>
              <a:effectLst/>
              <a:latin typeface="+mn-lt"/>
              <a:ea typeface="+mn-ea"/>
              <a:cs typeface="+mn-cs"/>
            </a:endParaRPr>
          </a:p>
          <a:p>
            <a:pPr defTabSz="914378">
              <a:defRPr/>
            </a:pPr>
            <a:endParaRPr lang="nb-NO" altLang="nb-NO" dirty="0"/>
          </a:p>
        </p:txBody>
      </p:sp>
      <p:sp>
        <p:nvSpPr>
          <p:cNvPr id="4" name="Plassholder for lysbildenummer 3"/>
          <p:cNvSpPr>
            <a:spLocks noGrp="1"/>
          </p:cNvSpPr>
          <p:nvPr>
            <p:ph type="sldNum" sz="quarter" idx="10"/>
          </p:nvPr>
        </p:nvSpPr>
        <p:spPr/>
        <p:txBody>
          <a:bodyPr/>
          <a:lstStyle/>
          <a:p>
            <a:fld id="{C8593401-7213-4FA8-8723-86291B2E8693}" type="slidenum">
              <a:rPr lang="nb-NO" smtClean="0"/>
              <a:t>12</a:t>
            </a:fld>
            <a:endParaRPr lang="nb-NO"/>
          </a:p>
        </p:txBody>
      </p:sp>
      <p:sp>
        <p:nvSpPr>
          <p:cNvPr id="5" name="Plassholder for bunntekst 4"/>
          <p:cNvSpPr>
            <a:spLocks noGrp="1"/>
          </p:cNvSpPr>
          <p:nvPr>
            <p:ph type="ftr" sz="quarter" idx="11"/>
          </p:nvPr>
        </p:nvSpPr>
        <p:spPr/>
        <p:txBody>
          <a:bodyPr/>
          <a:lstStyle/>
          <a:p>
            <a:r>
              <a:rPr lang="nb-NO"/>
              <a:t>Seminar over Ekteskapserklæringen</a:t>
            </a:r>
          </a:p>
        </p:txBody>
      </p:sp>
    </p:spTree>
    <p:extLst>
      <p:ext uri="{BB962C8B-B14F-4D97-AF65-F5344CB8AC3E}">
        <p14:creationId xmlns:p14="http://schemas.microsoft.com/office/powerpoint/2010/main" val="9233699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b="1" dirty="0"/>
              <a:t>TIPS OG MOMENTER TIL TALEREN</a:t>
            </a:r>
          </a:p>
          <a:p>
            <a:pPr algn="l"/>
            <a:endParaRPr lang="nb-NO" b="1" dirty="0"/>
          </a:p>
          <a:p>
            <a:pPr algn="l"/>
            <a:r>
              <a:rPr lang="nb-NO" b="1" dirty="0"/>
              <a:t>Verdimessig utgangspunkt for </a:t>
            </a:r>
            <a:r>
              <a:rPr lang="nb-NO" b="1" dirty="0" err="1"/>
              <a:t>FRIs</a:t>
            </a:r>
            <a:r>
              <a:rPr lang="nb-NO" b="1" dirty="0"/>
              <a:t> arbeid:</a:t>
            </a:r>
            <a:r>
              <a:rPr lang="nb-NO" dirty="0"/>
              <a:t> </a:t>
            </a:r>
          </a:p>
          <a:p>
            <a:r>
              <a:rPr lang="nb-NO" sz="900" dirty="0"/>
              <a:t/>
            </a:r>
            <a:br>
              <a:rPr lang="nb-NO" sz="900" dirty="0"/>
            </a:br>
            <a:r>
              <a:rPr lang="nb-NO" sz="1200" kern="1200" dirty="0">
                <a:solidFill>
                  <a:schemeClr val="tx1"/>
                </a:solidFill>
                <a:effectLst/>
                <a:latin typeface="+mn-lt"/>
                <a:ea typeface="+mn-ea"/>
                <a:cs typeface="+mn-cs"/>
              </a:rPr>
              <a:t>Taleren kan kommentere innholdet i punktene på lysbildet og hvordan de kolliderer med mor-far-barn-relasjonen og den bibelske familieforståelsen. </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Utsagn som kan kommenteres, er f.eks. disse: </a:t>
            </a:r>
          </a:p>
          <a:p>
            <a:endParaRPr lang="nb-NO" baseline="0" dirty="0"/>
          </a:p>
          <a:p>
            <a:r>
              <a:rPr lang="nb-NO" baseline="0" dirty="0"/>
              <a:t>- Familien skal defineres på grunnlag av «nærheten i relasjoner», ikke </a:t>
            </a:r>
            <a:r>
              <a:rPr lang="nb-NO" baseline="0" dirty="0" err="1"/>
              <a:t>utifra</a:t>
            </a:r>
            <a:r>
              <a:rPr lang="nb-NO" baseline="0" dirty="0"/>
              <a:t> «gener, blodsbånd eller kjønn».</a:t>
            </a:r>
          </a:p>
          <a:p>
            <a:r>
              <a:rPr lang="nb-NO" baseline="0" dirty="0"/>
              <a:t>- «Familiebegrepet er ikke statisk.»</a:t>
            </a:r>
          </a:p>
          <a:p>
            <a:r>
              <a:rPr lang="nb-NO" baseline="0" dirty="0"/>
              <a:t>- Familiebegrepet skal «ikke defineres ut fra religiøse eller kulturelle forestillinger».</a:t>
            </a:r>
          </a:p>
          <a:p>
            <a:r>
              <a:rPr lang="nb-NO" baseline="0" dirty="0"/>
              <a:t>- Forståelsen av familie og foreldre skal «ikke defineres ut fra hetero-normative forståelser», altså mann og kvinne.</a:t>
            </a:r>
          </a:p>
          <a:p>
            <a:endParaRPr lang="nb-NO" dirty="0"/>
          </a:p>
          <a:p>
            <a:r>
              <a:rPr lang="nb-NO" b="1" dirty="0"/>
              <a:t>Dokumentet «Familiepolitisk strategi» (</a:t>
            </a:r>
            <a:r>
              <a:rPr lang="nb-NO" b="1" dirty="0" err="1"/>
              <a:t>ca</a:t>
            </a:r>
            <a:r>
              <a:rPr lang="nb-NO" b="1" dirty="0"/>
              <a:t> 1 side) </a:t>
            </a:r>
            <a:r>
              <a:rPr lang="nb-NO" b="1" baseline="0" dirty="0"/>
              <a:t>kan leses her i sin helhet:</a:t>
            </a:r>
            <a:endParaRPr lang="nb-NO" b="1" dirty="0"/>
          </a:p>
          <a:p>
            <a:pPr marL="0" marR="0" indent="0" algn="l" defTabSz="914400" rtl="0" eaLnBrk="1" fontAlgn="auto" latinLnBrk="0" hangingPunct="1">
              <a:lnSpc>
                <a:spcPct val="100000"/>
              </a:lnSpc>
              <a:spcBef>
                <a:spcPts val="0"/>
              </a:spcBef>
              <a:spcAft>
                <a:spcPts val="0"/>
              </a:spcAft>
              <a:buClrTx/>
              <a:buSzTx/>
              <a:buFontTx/>
              <a:buNone/>
              <a:tabLst/>
              <a:defRPr/>
            </a:pPr>
            <a:r>
              <a:rPr lang="nb-NO" sz="1200" u="sng" kern="1200" dirty="0">
                <a:solidFill>
                  <a:schemeClr val="tx1"/>
                </a:solidFill>
                <a:effectLst/>
                <a:latin typeface="+mn-lt"/>
                <a:ea typeface="+mn-ea"/>
                <a:cs typeface="+mn-cs"/>
                <a:hlinkClick r:id="rId3"/>
              </a:rPr>
              <a:t>https://foreningenfri.no/om-oss/fri-mener/resolusjoner/familiepolitisk-strategi/</a:t>
            </a:r>
            <a:endParaRPr lang="nb-NO" sz="1200" kern="1200" dirty="0">
              <a:solidFill>
                <a:schemeClr val="tx1"/>
              </a:solidFill>
              <a:effectLst/>
              <a:latin typeface="+mn-lt"/>
              <a:ea typeface="+mn-ea"/>
              <a:cs typeface="+mn-cs"/>
            </a:endParaRPr>
          </a:p>
          <a:p>
            <a:endParaRPr lang="nb-NO" dirty="0"/>
          </a:p>
          <a:p>
            <a:endParaRPr lang="nb-NO" dirty="0"/>
          </a:p>
          <a:p>
            <a:endParaRPr lang="nb-NO" dirty="0"/>
          </a:p>
        </p:txBody>
      </p:sp>
      <p:sp>
        <p:nvSpPr>
          <p:cNvPr id="4" name="Plassholder for lysbildenummer 3"/>
          <p:cNvSpPr>
            <a:spLocks noGrp="1"/>
          </p:cNvSpPr>
          <p:nvPr>
            <p:ph type="sldNum" sz="quarter" idx="10"/>
          </p:nvPr>
        </p:nvSpPr>
        <p:spPr/>
        <p:txBody>
          <a:bodyPr/>
          <a:lstStyle/>
          <a:p>
            <a:fld id="{C8593401-7213-4FA8-8723-86291B2E8693}" type="slidenum">
              <a:rPr lang="nb-NO" smtClean="0"/>
              <a:t>13</a:t>
            </a:fld>
            <a:endParaRPr lang="nb-NO"/>
          </a:p>
        </p:txBody>
      </p:sp>
      <p:sp>
        <p:nvSpPr>
          <p:cNvPr id="5" name="Plassholder for bunntekst 4"/>
          <p:cNvSpPr>
            <a:spLocks noGrp="1"/>
          </p:cNvSpPr>
          <p:nvPr>
            <p:ph type="ftr" sz="quarter" idx="11"/>
          </p:nvPr>
        </p:nvSpPr>
        <p:spPr/>
        <p:txBody>
          <a:bodyPr/>
          <a:lstStyle/>
          <a:p>
            <a:r>
              <a:rPr lang="nb-NO"/>
              <a:t>Seminar over Ekteskapserklæringen</a:t>
            </a:r>
          </a:p>
        </p:txBody>
      </p:sp>
    </p:spTree>
    <p:extLst>
      <p:ext uri="{BB962C8B-B14F-4D97-AF65-F5344CB8AC3E}">
        <p14:creationId xmlns:p14="http://schemas.microsoft.com/office/powerpoint/2010/main" val="28428074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b="1" dirty="0"/>
              <a:t>TIPS OG MOMENTER TIL TALEREN</a:t>
            </a:r>
          </a:p>
          <a:p>
            <a:endParaRPr lang="nb-NO"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nb-NO" sz="1200" kern="1200" dirty="0">
                <a:solidFill>
                  <a:schemeClr val="tx1"/>
                </a:solidFill>
                <a:effectLst/>
                <a:latin typeface="+mn-lt"/>
                <a:ea typeface="+mn-ea"/>
                <a:cs typeface="+mn-cs"/>
              </a:rPr>
              <a:t>Foreningen Fri har utviklet kurs for ulike yrkesgrupper som de holder over hele landet. Kursene kalles «Rosa kompetanse».</a:t>
            </a:r>
          </a:p>
          <a:p>
            <a:r>
              <a:rPr lang="nb-NO" baseline="0" dirty="0"/>
              <a:t>Lysbildet er en skjermdump fra Foreningen </a:t>
            </a:r>
            <a:r>
              <a:rPr lang="nb-NO" baseline="0" dirty="0" err="1"/>
              <a:t>Fri’s</a:t>
            </a:r>
            <a:r>
              <a:rPr lang="nb-NO" baseline="0" dirty="0"/>
              <a:t> nettside.</a:t>
            </a:r>
          </a:p>
          <a:p>
            <a:endParaRPr lang="nb-NO"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nb-NO" sz="1200" b="1" kern="1200" dirty="0">
                <a:solidFill>
                  <a:schemeClr val="tx1"/>
                </a:solidFill>
                <a:effectLst/>
                <a:latin typeface="+mn-lt"/>
                <a:ea typeface="+mn-ea"/>
                <a:cs typeface="+mn-cs"/>
              </a:rPr>
              <a:t>I teksten med liten skrift nederst på lysbildet står det følgende:</a:t>
            </a:r>
          </a:p>
          <a:p>
            <a:endParaRPr lang="nb-NO" baseline="0" dirty="0"/>
          </a:p>
          <a:p>
            <a:r>
              <a:rPr lang="nb-NO" baseline="0" dirty="0"/>
              <a:t>«Rosa kompetanse er et kompetansemiljø som tilbyr faglig bistand og undervisning om kjønns- og seksualitetsmangfold til helsevesenet, barnevernet, skolesektoren, barnehagen, politi- og påtalemyndighet, samt bedrifter. Vi er organisert som en fagavdeling i FRI og er finansiert av henholdsvis Helsedirektoratet, </a:t>
            </a:r>
            <a:r>
              <a:rPr lang="nb-NO" baseline="0" dirty="0" err="1"/>
              <a:t>Bufdir</a:t>
            </a:r>
            <a:r>
              <a:rPr lang="nb-NO" baseline="0" dirty="0"/>
              <a:t>, Utdanningsdirektoratet og Politidirektoratet.»</a:t>
            </a:r>
          </a:p>
          <a:p>
            <a:endParaRPr lang="nb-NO" baseline="0" dirty="0"/>
          </a:p>
          <a:p>
            <a:r>
              <a:rPr lang="nb-NO" baseline="0" dirty="0"/>
              <a:t>* Lysbildet (bortsett fra den gule rammen) er hentet fra en side på Foreningen </a:t>
            </a:r>
            <a:r>
              <a:rPr lang="nb-NO" baseline="0" dirty="0" err="1"/>
              <a:t>FRIs</a:t>
            </a:r>
            <a:r>
              <a:rPr lang="nb-NO" baseline="0" dirty="0"/>
              <a:t> nettsider.</a:t>
            </a:r>
          </a:p>
          <a:p>
            <a:endParaRPr lang="nb-NO" baseline="0" dirty="0"/>
          </a:p>
          <a:p>
            <a:pPr marL="0" indent="0">
              <a:buFont typeface="Arial" charset="0"/>
              <a:buNone/>
            </a:pPr>
            <a:r>
              <a:rPr lang="nb-NO" baseline="0" dirty="0"/>
              <a:t>* Les mer på </a:t>
            </a:r>
            <a:r>
              <a:rPr lang="nb-NO" baseline="0" dirty="0" err="1"/>
              <a:t>FRIs</a:t>
            </a:r>
            <a:r>
              <a:rPr lang="nb-NO" baseline="0" dirty="0"/>
              <a:t> presentasjon av Rosa kompetanse her:  </a:t>
            </a:r>
          </a:p>
          <a:p>
            <a:pPr marL="0" indent="0">
              <a:buFont typeface="Arial" charset="0"/>
              <a:buNone/>
            </a:pPr>
            <a:r>
              <a:rPr lang="nb-NO" sz="1200" u="sng" kern="1200" dirty="0">
                <a:solidFill>
                  <a:schemeClr val="tx1"/>
                </a:solidFill>
                <a:effectLst/>
                <a:latin typeface="+mn-lt"/>
                <a:ea typeface="+mn-ea"/>
                <a:cs typeface="+mn-cs"/>
                <a:hlinkClick r:id="rId3"/>
              </a:rPr>
              <a:t>https://foreningenfri.no/rosa-kompetanse/om-rosa-kompetanse-rk/</a:t>
            </a:r>
            <a:endParaRPr lang="nb-NO" sz="1200" u="sng" kern="1200" dirty="0">
              <a:solidFill>
                <a:schemeClr val="tx1"/>
              </a:solidFill>
              <a:effectLst/>
              <a:latin typeface="+mn-lt"/>
              <a:ea typeface="+mn-ea"/>
              <a:cs typeface="+mn-cs"/>
            </a:endParaRPr>
          </a:p>
          <a:p>
            <a:pPr marL="0" indent="0">
              <a:buFont typeface="Arial" charset="0"/>
              <a:buNone/>
            </a:pPr>
            <a:endParaRPr lang="nb-NO" baseline="0" dirty="0"/>
          </a:p>
        </p:txBody>
      </p:sp>
      <p:sp>
        <p:nvSpPr>
          <p:cNvPr id="4" name="Plassholder for lysbildenummer 3"/>
          <p:cNvSpPr>
            <a:spLocks noGrp="1"/>
          </p:cNvSpPr>
          <p:nvPr>
            <p:ph type="sldNum" sz="quarter" idx="10"/>
          </p:nvPr>
        </p:nvSpPr>
        <p:spPr/>
        <p:txBody>
          <a:bodyPr/>
          <a:lstStyle/>
          <a:p>
            <a:fld id="{C8593401-7213-4FA8-8723-86291B2E8693}" type="slidenum">
              <a:rPr lang="nb-NO" smtClean="0"/>
              <a:t>14</a:t>
            </a:fld>
            <a:endParaRPr lang="nb-NO"/>
          </a:p>
        </p:txBody>
      </p:sp>
      <p:sp>
        <p:nvSpPr>
          <p:cNvPr id="5" name="Plassholder for bunntekst 4"/>
          <p:cNvSpPr>
            <a:spLocks noGrp="1"/>
          </p:cNvSpPr>
          <p:nvPr>
            <p:ph type="ftr" sz="quarter" idx="11"/>
          </p:nvPr>
        </p:nvSpPr>
        <p:spPr/>
        <p:txBody>
          <a:bodyPr/>
          <a:lstStyle/>
          <a:p>
            <a:r>
              <a:rPr lang="nb-NO"/>
              <a:t>Seminar over Ekteskapserklæringen</a:t>
            </a:r>
          </a:p>
        </p:txBody>
      </p:sp>
    </p:spTree>
    <p:extLst>
      <p:ext uri="{BB962C8B-B14F-4D97-AF65-F5344CB8AC3E}">
        <p14:creationId xmlns:p14="http://schemas.microsoft.com/office/powerpoint/2010/main" val="38257473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3236913" y="509588"/>
            <a:ext cx="3398837" cy="2549525"/>
          </a:xfrm>
        </p:spPr>
      </p:sp>
      <p:sp>
        <p:nvSpPr>
          <p:cNvPr id="3" name="Plassholder for nota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b="1" dirty="0"/>
              <a:t>TIPS OG MOMENTER TIL TALEREN</a:t>
            </a:r>
          </a:p>
          <a:p>
            <a:endParaRPr lang="nb-NO" dirty="0">
              <a:latin typeface="Arial" panose="020B0604020202020204" pitchFamily="34" charset="0"/>
              <a:cs typeface="Arial" panose="020B0604020202020204" pitchFamily="34" charset="0"/>
            </a:endParaRPr>
          </a:p>
          <a:p>
            <a:r>
              <a:rPr lang="nb-NO" sz="1200" kern="1200" dirty="0">
                <a:solidFill>
                  <a:schemeClr val="tx1"/>
                </a:solidFill>
                <a:effectLst/>
                <a:latin typeface="+mn-lt"/>
                <a:ea typeface="+mn-ea"/>
                <a:cs typeface="+mn-cs"/>
              </a:rPr>
              <a:t>Foreningen FRI er arrangør eller medarrangør av såkalte Skeive Dager og </a:t>
            </a:r>
            <a:r>
              <a:rPr lang="nb-NO" sz="1200" kern="1200" dirty="0" err="1">
                <a:solidFill>
                  <a:schemeClr val="tx1"/>
                </a:solidFill>
                <a:effectLst/>
                <a:latin typeface="+mn-lt"/>
                <a:ea typeface="+mn-ea"/>
                <a:cs typeface="+mn-cs"/>
              </a:rPr>
              <a:t>Pride</a:t>
            </a:r>
            <a:r>
              <a:rPr lang="nb-NO" sz="1200" kern="1200" dirty="0">
                <a:solidFill>
                  <a:schemeClr val="tx1"/>
                </a:solidFill>
                <a:effectLst/>
                <a:latin typeface="+mn-lt"/>
                <a:ea typeface="+mn-ea"/>
                <a:cs typeface="+mn-cs"/>
              </a:rPr>
              <a:t>-parader på forskjellige steder i Norge. Også i mange andre vestlige land blir liknende opptog arrangert.</a:t>
            </a:r>
          </a:p>
          <a:p>
            <a:r>
              <a:rPr lang="nb-NO" sz="1200" kern="1200" dirty="0">
                <a:solidFill>
                  <a:schemeClr val="tx1"/>
                </a:solidFill>
                <a:effectLst/>
                <a:latin typeface="+mn-lt"/>
                <a:ea typeface="+mn-ea"/>
                <a:cs typeface="+mn-cs"/>
              </a:rPr>
              <a:t/>
            </a:r>
            <a:br>
              <a:rPr lang="nb-NO" sz="1200" kern="1200" dirty="0">
                <a:solidFill>
                  <a:schemeClr val="tx1"/>
                </a:solidFill>
                <a:effectLst/>
                <a:latin typeface="+mn-lt"/>
                <a:ea typeface="+mn-ea"/>
                <a:cs typeface="+mn-cs"/>
              </a:rPr>
            </a:br>
            <a:r>
              <a:rPr lang="nb-NO" sz="1200" kern="1200" dirty="0">
                <a:solidFill>
                  <a:schemeClr val="tx1"/>
                </a:solidFill>
                <a:effectLst/>
                <a:latin typeface="+mn-lt"/>
                <a:ea typeface="+mn-ea"/>
                <a:cs typeface="+mn-cs"/>
              </a:rPr>
              <a:t>Som arrangører promoterer Foreningen FRI (men ikke nødvendigvis alle deltakere!) en visjon om grenseløs seksualitet, i klar opposisjon til tradisjonelle normer og familieverdier med mor, far og barn. </a:t>
            </a:r>
          </a:p>
          <a:p>
            <a:endParaRPr lang="nb-NO" sz="1200" kern="1200" dirty="0">
              <a:solidFill>
                <a:schemeClr val="tx1"/>
              </a:solidFill>
              <a:effectLst/>
              <a:latin typeface="+mn-lt"/>
              <a:ea typeface="+mn-ea"/>
              <a:cs typeface="+mn-cs"/>
            </a:endParaRPr>
          </a:p>
          <a:p>
            <a:r>
              <a:rPr lang="nb-NO" sz="1200" b="1" kern="1200" dirty="0">
                <a:solidFill>
                  <a:schemeClr val="tx1"/>
                </a:solidFill>
                <a:effectLst/>
                <a:latin typeface="+mn-lt"/>
                <a:ea typeface="+mn-ea"/>
                <a:cs typeface="+mn-cs"/>
              </a:rPr>
              <a:t>Ressursartikler. </a:t>
            </a:r>
            <a:r>
              <a:rPr lang="nb-NO" sz="1200" kern="1200" dirty="0">
                <a:solidFill>
                  <a:schemeClr val="tx1"/>
                </a:solidFill>
                <a:effectLst/>
                <a:latin typeface="+mn-lt"/>
                <a:ea typeface="+mn-ea"/>
                <a:cs typeface="+mn-cs"/>
              </a:rPr>
              <a:t>Før man presenterer dette lysbildet, kan det være en god idé å lese noen av artiklene</a:t>
            </a:r>
            <a:r>
              <a:rPr lang="nb-NO" sz="1200" kern="1200" baseline="0" dirty="0">
                <a:solidFill>
                  <a:schemeClr val="tx1"/>
                </a:solidFill>
                <a:effectLst/>
                <a:latin typeface="+mn-lt"/>
                <a:ea typeface="+mn-ea"/>
                <a:cs typeface="+mn-cs"/>
              </a:rPr>
              <a:t> om Skeive dager og regnbueflagget som ligger under headingen «</a:t>
            </a:r>
            <a:r>
              <a:rPr lang="nb-NO" sz="1200" kern="1200" baseline="0" dirty="0" err="1">
                <a:solidFill>
                  <a:schemeClr val="tx1"/>
                </a:solidFill>
                <a:effectLst/>
                <a:latin typeface="+mn-lt"/>
                <a:ea typeface="+mn-ea"/>
                <a:cs typeface="+mn-cs"/>
              </a:rPr>
              <a:t>Pride</a:t>
            </a:r>
            <a:r>
              <a:rPr lang="nb-NO" sz="1200" kern="1200" baseline="0" dirty="0">
                <a:solidFill>
                  <a:schemeClr val="tx1"/>
                </a:solidFill>
                <a:effectLst/>
                <a:latin typeface="+mn-lt"/>
                <a:ea typeface="+mn-ea"/>
                <a:cs typeface="+mn-cs"/>
              </a:rPr>
              <a:t> og den radikale kjønnsideologien» i menyen </a:t>
            </a:r>
            <a:r>
              <a:rPr lang="nb-NO" sz="1200" i="1" kern="1200" baseline="0" dirty="0">
                <a:solidFill>
                  <a:schemeClr val="tx1"/>
                </a:solidFill>
                <a:effectLst/>
                <a:latin typeface="+mn-lt"/>
                <a:ea typeface="+mn-ea"/>
                <a:cs typeface="+mn-cs"/>
              </a:rPr>
              <a:t>Nyttige ressurser </a:t>
            </a:r>
            <a:r>
              <a:rPr lang="nb-NO" sz="1200" kern="1200" baseline="0" dirty="0">
                <a:solidFill>
                  <a:schemeClr val="tx1"/>
                </a:solidFill>
                <a:effectLst/>
                <a:latin typeface="+mn-lt"/>
                <a:ea typeface="+mn-ea"/>
                <a:cs typeface="+mn-cs"/>
                <a:sym typeface="Wingdings" panose="05000000000000000000" pitchFamily="2" charset="2"/>
              </a:rPr>
              <a:t></a:t>
            </a:r>
            <a:r>
              <a:rPr lang="nb-NO" sz="1200" kern="1200" baseline="0" dirty="0">
                <a:solidFill>
                  <a:schemeClr val="tx1"/>
                </a:solidFill>
                <a:effectLst/>
                <a:latin typeface="+mn-lt"/>
                <a:ea typeface="+mn-ea"/>
                <a:cs typeface="+mn-cs"/>
              </a:rPr>
              <a:t> </a:t>
            </a:r>
            <a:r>
              <a:rPr lang="nb-NO" sz="1200" i="1" kern="1200" baseline="0" dirty="0">
                <a:solidFill>
                  <a:schemeClr val="tx1"/>
                </a:solidFill>
                <a:effectLst/>
                <a:latin typeface="+mn-lt"/>
                <a:ea typeface="+mn-ea"/>
                <a:cs typeface="+mn-cs"/>
              </a:rPr>
              <a:t>Gode og viktige avisartikler</a:t>
            </a:r>
            <a:r>
              <a:rPr lang="nb-NO" sz="1200" kern="1200" baseline="0" dirty="0">
                <a:solidFill>
                  <a:schemeClr val="tx1"/>
                </a:solidFill>
                <a:effectLst/>
                <a:latin typeface="+mn-lt"/>
                <a:ea typeface="+mn-ea"/>
                <a:cs typeface="+mn-cs"/>
              </a:rPr>
              <a:t>, på Samlivsbanken.no.</a:t>
            </a:r>
          </a:p>
          <a:p>
            <a:endParaRPr lang="nb-NO" sz="1200" kern="1200" baseline="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Også i Store norske leksikon (www.snl.no) finner man et par nyttige artikler til informasjon og dokumentasjon:</a:t>
            </a:r>
          </a:p>
          <a:p>
            <a:r>
              <a:rPr lang="nb-NO" sz="1200" kern="1200" dirty="0" err="1">
                <a:solidFill>
                  <a:schemeClr val="tx1"/>
                </a:solidFill>
                <a:effectLst/>
                <a:latin typeface="+mn-lt"/>
                <a:ea typeface="+mn-ea"/>
                <a:cs typeface="+mn-cs"/>
              </a:rPr>
              <a:t>Pride</a:t>
            </a:r>
            <a:r>
              <a:rPr lang="nb-NO" sz="1200" kern="1200" dirty="0">
                <a:solidFill>
                  <a:schemeClr val="tx1"/>
                </a:solidFill>
                <a:effectLst/>
                <a:latin typeface="+mn-lt"/>
                <a:ea typeface="+mn-ea"/>
                <a:cs typeface="+mn-cs"/>
              </a:rPr>
              <a:t> i </a:t>
            </a:r>
            <a:r>
              <a:rPr lang="nb-NO" sz="1200" kern="1200" dirty="0" err="1">
                <a:solidFill>
                  <a:schemeClr val="tx1"/>
                </a:solidFill>
                <a:effectLst/>
                <a:latin typeface="+mn-lt"/>
                <a:ea typeface="+mn-ea"/>
                <a:cs typeface="+mn-cs"/>
              </a:rPr>
              <a:t>Noreg</a:t>
            </a:r>
            <a:r>
              <a:rPr lang="nb-NO" sz="1200" kern="1200" dirty="0">
                <a:solidFill>
                  <a:schemeClr val="tx1"/>
                </a:solidFill>
                <a:effectLst/>
                <a:latin typeface="+mn-lt"/>
                <a:ea typeface="+mn-ea"/>
                <a:cs typeface="+mn-cs"/>
              </a:rPr>
              <a:t> - </a:t>
            </a:r>
            <a:r>
              <a:rPr lang="nb-NO" sz="1200" u="sng" kern="1200" dirty="0">
                <a:solidFill>
                  <a:schemeClr val="tx1"/>
                </a:solidFill>
                <a:effectLst/>
                <a:latin typeface="+mn-lt"/>
                <a:ea typeface="+mn-ea"/>
                <a:cs typeface="+mn-cs"/>
                <a:hlinkClick r:id="rId3"/>
              </a:rPr>
              <a:t>https://snl.no/Pride_i_Noreg</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Homobevegelsen i </a:t>
            </a:r>
            <a:r>
              <a:rPr lang="nb-NO" sz="1200" kern="1200" dirty="0" err="1">
                <a:solidFill>
                  <a:schemeClr val="tx1"/>
                </a:solidFill>
                <a:effectLst/>
                <a:latin typeface="+mn-lt"/>
                <a:ea typeface="+mn-ea"/>
                <a:cs typeface="+mn-cs"/>
              </a:rPr>
              <a:t>Noreg</a:t>
            </a:r>
            <a:r>
              <a:rPr lang="nb-NO" sz="1200" kern="1200" dirty="0">
                <a:solidFill>
                  <a:schemeClr val="tx1"/>
                </a:solidFill>
                <a:effectLst/>
                <a:latin typeface="+mn-lt"/>
                <a:ea typeface="+mn-ea"/>
                <a:cs typeface="+mn-cs"/>
              </a:rPr>
              <a:t> - </a:t>
            </a:r>
            <a:r>
              <a:rPr lang="nb-NO" sz="1200" u="sng" kern="1200" dirty="0">
                <a:solidFill>
                  <a:schemeClr val="tx1"/>
                </a:solidFill>
                <a:effectLst/>
                <a:latin typeface="+mn-lt"/>
                <a:ea typeface="+mn-ea"/>
                <a:cs typeface="+mn-cs"/>
                <a:hlinkClick r:id="rId4"/>
              </a:rPr>
              <a:t>https://snl.no/homobevegelsen_i_Noreg</a:t>
            </a:r>
            <a:endParaRPr lang="nb-NO" sz="1200" kern="1200" dirty="0">
              <a:solidFill>
                <a:schemeClr val="tx1"/>
              </a:solidFill>
              <a:effectLst/>
              <a:latin typeface="+mn-lt"/>
              <a:ea typeface="+mn-ea"/>
              <a:cs typeface="+mn-cs"/>
            </a:endParaRPr>
          </a:p>
          <a:p>
            <a:endParaRPr lang="nb-NO" dirty="0">
              <a:latin typeface="Arial" panose="020B0604020202020204" pitchFamily="34" charset="0"/>
              <a:cs typeface="Arial" panose="020B0604020202020204" pitchFamily="34" charset="0"/>
            </a:endParaRPr>
          </a:p>
          <a:p>
            <a:r>
              <a:rPr lang="nb-NO" sz="1600" b="1" i="0" dirty="0">
                <a:latin typeface="Arial" panose="020B0604020202020204" pitchFamily="34" charset="0"/>
                <a:cs typeface="Arial" panose="020B0604020202020204" pitchFamily="34" charset="0"/>
              </a:rPr>
              <a:t>REGNBUEFLAGGET.</a:t>
            </a:r>
            <a:endParaRPr lang="nb-NO" b="1" i="0" dirty="0">
              <a:latin typeface="Arial" panose="020B0604020202020204" pitchFamily="34" charset="0"/>
              <a:cs typeface="Arial" panose="020B0604020202020204" pitchFamily="34" charset="0"/>
            </a:endParaRPr>
          </a:p>
          <a:p>
            <a:r>
              <a:rPr lang="nb-NO" dirty="0">
                <a:latin typeface="Arial" panose="020B0604020202020204" pitchFamily="34" charset="0"/>
                <a:cs typeface="Arial" panose="020B0604020202020204" pitchFamily="34" charset="0"/>
              </a:rPr>
              <a:t>Mange</a:t>
            </a:r>
            <a:r>
              <a:rPr lang="nb-NO" baseline="0" dirty="0">
                <a:latin typeface="Arial" panose="020B0604020202020204" pitchFamily="34" charset="0"/>
                <a:cs typeface="Arial" panose="020B0604020202020204" pitchFamily="34" charset="0"/>
              </a:rPr>
              <a:t> politikere og samfunnsaktører ønsker å tolke regnbueflagget som et symbol for generelt mangfold i samfunnet. En slik forståelse av flaggets budskap er langt på vei deres egen, private definisjon. Den stemmer ikke med historien og med situasjonen rundt om i verden. Helt fra flagget ble designet og brukt første gang i San Francisco i 1978 har flaggets budskap vært </a:t>
            </a:r>
            <a:r>
              <a:rPr lang="nb-NO" b="1" baseline="0" dirty="0">
                <a:latin typeface="Arial" panose="020B0604020202020204" pitchFamily="34" charset="0"/>
                <a:cs typeface="Arial" panose="020B0604020202020204" pitchFamily="34" charset="0"/>
              </a:rPr>
              <a:t>seksuelt og kjønnspolitisk mangfold</a:t>
            </a:r>
            <a:r>
              <a:rPr lang="nb-NO" baseline="0" dirty="0">
                <a:latin typeface="Arial" panose="020B0604020202020204" pitchFamily="34" charset="0"/>
                <a:cs typeface="Arial" panose="020B0604020202020204" pitchFamily="34" charset="0"/>
              </a:rPr>
              <a:t>, og ikke mangfold i allmenn forstand. Det gjelder fortsatt de aller fleste steder over hele verden der flagget blir brukt.</a:t>
            </a:r>
          </a:p>
          <a:p>
            <a:endParaRPr lang="nb-NO" baseline="0" dirty="0">
              <a:latin typeface="Arial" panose="020B0604020202020204" pitchFamily="34" charset="0"/>
              <a:cs typeface="Arial" panose="020B0604020202020204" pitchFamily="34" charset="0"/>
            </a:endParaRPr>
          </a:p>
          <a:p>
            <a:r>
              <a:rPr lang="nb-NO" baseline="0" dirty="0">
                <a:latin typeface="Arial" panose="020B0604020202020204" pitchFamily="34" charset="0"/>
                <a:cs typeface="Arial" panose="020B0604020202020204" pitchFamily="34" charset="0"/>
              </a:rPr>
              <a:t>Flaggets seksuelle og kjønnspolitiske budskap er entydig i forklaringene av regnbueflagget på diverse nettsider. Nedenfor har vi inkludert beskrivelser av regnbueflagget fra tre representative kilder: (a) Store norske leksikon, (b) nettportalen Ung.no og (c) Wikipedia:</a:t>
            </a:r>
          </a:p>
          <a:p>
            <a:endParaRPr lang="nb-NO" baseline="0" dirty="0">
              <a:latin typeface="Arial" panose="020B0604020202020204" pitchFamily="34" charset="0"/>
              <a:cs typeface="Arial" panose="020B0604020202020204" pitchFamily="34" charset="0"/>
            </a:endParaRPr>
          </a:p>
          <a:p>
            <a:r>
              <a:rPr lang="nb-NO" sz="1200" kern="1200" dirty="0">
                <a:solidFill>
                  <a:schemeClr val="tx1"/>
                </a:solidFill>
                <a:effectLst/>
                <a:latin typeface="+mn-lt"/>
                <a:ea typeface="+mn-ea"/>
                <a:cs typeface="+mn-cs"/>
              </a:rPr>
              <a:t>(a) Store norske leksikon (snl.no): </a:t>
            </a:r>
            <a:r>
              <a:rPr lang="nb-NO" sz="1200" b="1" kern="1200" dirty="0">
                <a:solidFill>
                  <a:schemeClr val="tx1"/>
                </a:solidFill>
                <a:effectLst/>
                <a:latin typeface="+mn-lt"/>
                <a:ea typeface="+mn-ea"/>
                <a:cs typeface="+mn-cs"/>
              </a:rPr>
              <a:t>«Regnbogeflagget er </a:t>
            </a:r>
            <a:r>
              <a:rPr lang="nb-NO" sz="1200" b="1" kern="1200" dirty="0" err="1">
                <a:solidFill>
                  <a:schemeClr val="tx1"/>
                </a:solidFill>
                <a:effectLst/>
                <a:latin typeface="+mn-lt"/>
                <a:ea typeface="+mn-ea"/>
                <a:cs typeface="+mn-cs"/>
              </a:rPr>
              <a:t>eit</a:t>
            </a:r>
            <a:r>
              <a:rPr lang="nb-NO" sz="1200" b="1" kern="1200" dirty="0">
                <a:solidFill>
                  <a:schemeClr val="tx1"/>
                </a:solidFill>
                <a:effectLst/>
                <a:latin typeface="+mn-lt"/>
                <a:ea typeface="+mn-ea"/>
                <a:cs typeface="+mn-cs"/>
              </a:rPr>
              <a:t> symbol for homobevegelsen. Flagget blir nytta i feiringa av </a:t>
            </a:r>
            <a:r>
              <a:rPr lang="nb-NO" sz="1200" b="1" kern="1200" dirty="0" err="1">
                <a:solidFill>
                  <a:schemeClr val="tx1"/>
                </a:solidFill>
                <a:effectLst/>
                <a:latin typeface="+mn-lt"/>
                <a:ea typeface="+mn-ea"/>
                <a:cs typeface="+mn-cs"/>
              </a:rPr>
              <a:t>pride</a:t>
            </a:r>
            <a:r>
              <a:rPr lang="nb-NO" sz="1200" b="1" kern="1200" dirty="0">
                <a:solidFill>
                  <a:schemeClr val="tx1"/>
                </a:solidFill>
                <a:effectLst/>
                <a:latin typeface="+mn-lt"/>
                <a:ea typeface="+mn-ea"/>
                <a:cs typeface="+mn-cs"/>
              </a:rPr>
              <a:t>, og står for skeivt </a:t>
            </a:r>
            <a:r>
              <a:rPr lang="nb-NO" sz="1200" b="1" kern="1200" dirty="0" err="1">
                <a:solidFill>
                  <a:schemeClr val="tx1"/>
                </a:solidFill>
                <a:effectLst/>
                <a:latin typeface="+mn-lt"/>
                <a:ea typeface="+mn-ea"/>
                <a:cs typeface="+mn-cs"/>
              </a:rPr>
              <a:t>mangfald</a:t>
            </a:r>
            <a:r>
              <a:rPr lang="nb-NO" sz="1200" b="1" kern="1200" dirty="0">
                <a:solidFill>
                  <a:schemeClr val="tx1"/>
                </a:solidFill>
                <a:effectLst/>
                <a:latin typeface="+mn-lt"/>
                <a:ea typeface="+mn-ea"/>
                <a:cs typeface="+mn-cs"/>
              </a:rPr>
              <a:t> og inkludering.» </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(b) Ung.no, driftet av Barne-, ungdoms- og familiedirektoratet: </a:t>
            </a:r>
            <a:r>
              <a:rPr lang="nb-NO" sz="1200" b="1" kern="1200" dirty="0">
                <a:solidFill>
                  <a:schemeClr val="tx1"/>
                </a:solidFill>
                <a:effectLst/>
                <a:latin typeface="+mn-lt"/>
                <a:ea typeface="+mn-ea"/>
                <a:cs typeface="+mn-cs"/>
              </a:rPr>
              <a:t>«Regnbueflagget symboliserer fellesskap og friheten til selv å definere sin identitet, kjærlighet og seksualitet. (…) Symbolikken om mangfold, fellesskap og rettigheter for alle uansett kjønnsidentitet, kjønnsuttrykk og seksuell orientering blir synliggjort hver gang regnbueflagget vises.» </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(c) Artikkelen om regnbueflagget på engelsk Wikipedia (i norsk oversettelse): </a:t>
            </a:r>
            <a:r>
              <a:rPr lang="nb-NO" sz="1200" b="1" kern="1200" dirty="0">
                <a:solidFill>
                  <a:schemeClr val="tx1"/>
                </a:solidFill>
                <a:effectLst/>
                <a:latin typeface="+mn-lt"/>
                <a:ea typeface="+mn-ea"/>
                <a:cs typeface="+mn-cs"/>
              </a:rPr>
              <a:t>«Regnbueflagget, også kjent som ‘</a:t>
            </a:r>
            <a:r>
              <a:rPr lang="nb-NO" sz="1200" b="1" kern="1200" dirty="0" err="1">
                <a:solidFill>
                  <a:schemeClr val="tx1"/>
                </a:solidFill>
                <a:effectLst/>
                <a:latin typeface="+mn-lt"/>
                <a:ea typeface="+mn-ea"/>
                <a:cs typeface="+mn-cs"/>
              </a:rPr>
              <a:t>the</a:t>
            </a:r>
            <a:r>
              <a:rPr lang="nb-NO" sz="1200" b="1" kern="1200" dirty="0">
                <a:solidFill>
                  <a:schemeClr val="tx1"/>
                </a:solidFill>
                <a:effectLst/>
                <a:latin typeface="+mn-lt"/>
                <a:ea typeface="+mn-ea"/>
                <a:cs typeface="+mn-cs"/>
              </a:rPr>
              <a:t> </a:t>
            </a:r>
            <a:r>
              <a:rPr lang="nb-NO" sz="1200" b="1" kern="1200" dirty="0" err="1">
                <a:solidFill>
                  <a:schemeClr val="tx1"/>
                </a:solidFill>
                <a:effectLst/>
                <a:latin typeface="+mn-lt"/>
                <a:ea typeface="+mn-ea"/>
                <a:cs typeface="+mn-cs"/>
              </a:rPr>
              <a:t>gay</a:t>
            </a:r>
            <a:r>
              <a:rPr lang="nb-NO" sz="1200" b="1" kern="1200" dirty="0">
                <a:solidFill>
                  <a:schemeClr val="tx1"/>
                </a:solidFill>
                <a:effectLst/>
                <a:latin typeface="+mn-lt"/>
                <a:ea typeface="+mn-ea"/>
                <a:cs typeface="+mn-cs"/>
              </a:rPr>
              <a:t> </a:t>
            </a:r>
            <a:r>
              <a:rPr lang="nb-NO" sz="1200" b="1" kern="1200" dirty="0" err="1">
                <a:solidFill>
                  <a:schemeClr val="tx1"/>
                </a:solidFill>
                <a:effectLst/>
                <a:latin typeface="+mn-lt"/>
                <a:ea typeface="+mn-ea"/>
                <a:cs typeface="+mn-cs"/>
              </a:rPr>
              <a:t>pride</a:t>
            </a:r>
            <a:r>
              <a:rPr lang="nb-NO" sz="1200" b="1" kern="1200" dirty="0">
                <a:solidFill>
                  <a:schemeClr val="tx1"/>
                </a:solidFill>
                <a:effectLst/>
                <a:latin typeface="+mn-lt"/>
                <a:ea typeface="+mn-ea"/>
                <a:cs typeface="+mn-cs"/>
              </a:rPr>
              <a:t> </a:t>
            </a:r>
            <a:r>
              <a:rPr lang="nb-NO" sz="1200" b="1" kern="1200" dirty="0" err="1">
                <a:solidFill>
                  <a:schemeClr val="tx1"/>
                </a:solidFill>
                <a:effectLst/>
                <a:latin typeface="+mn-lt"/>
                <a:ea typeface="+mn-ea"/>
                <a:cs typeface="+mn-cs"/>
              </a:rPr>
              <a:t>flag</a:t>
            </a:r>
            <a:r>
              <a:rPr lang="nb-NO" sz="1200" b="1" kern="1200" dirty="0">
                <a:solidFill>
                  <a:schemeClr val="tx1"/>
                </a:solidFill>
                <a:effectLst/>
                <a:latin typeface="+mn-lt"/>
                <a:ea typeface="+mn-ea"/>
                <a:cs typeface="+mn-cs"/>
              </a:rPr>
              <a:t>’ eller LHBT </a:t>
            </a:r>
            <a:r>
              <a:rPr lang="nb-NO" sz="1200" b="1" kern="1200" dirty="0" err="1">
                <a:solidFill>
                  <a:schemeClr val="tx1"/>
                </a:solidFill>
                <a:effectLst/>
                <a:latin typeface="+mn-lt"/>
                <a:ea typeface="+mn-ea"/>
                <a:cs typeface="+mn-cs"/>
              </a:rPr>
              <a:t>pride</a:t>
            </a:r>
            <a:r>
              <a:rPr lang="nb-NO" sz="1200" b="1" kern="1200" dirty="0">
                <a:solidFill>
                  <a:schemeClr val="tx1"/>
                </a:solidFill>
                <a:effectLst/>
                <a:latin typeface="+mn-lt"/>
                <a:ea typeface="+mn-ea"/>
                <a:cs typeface="+mn-cs"/>
              </a:rPr>
              <a:t>-flagget, er et symbol for lesbisk, homofil, biseksuell og transkjønnet (LHBT) </a:t>
            </a:r>
            <a:r>
              <a:rPr lang="nb-NO" sz="1200" b="1" kern="1200" dirty="0" err="1">
                <a:solidFill>
                  <a:schemeClr val="tx1"/>
                </a:solidFill>
                <a:effectLst/>
                <a:latin typeface="+mn-lt"/>
                <a:ea typeface="+mn-ea"/>
                <a:cs typeface="+mn-cs"/>
              </a:rPr>
              <a:t>pride</a:t>
            </a:r>
            <a:r>
              <a:rPr lang="nb-NO" sz="1200" b="1" kern="1200" dirty="0">
                <a:solidFill>
                  <a:schemeClr val="tx1"/>
                </a:solidFill>
                <a:effectLst/>
                <a:latin typeface="+mn-lt"/>
                <a:ea typeface="+mn-ea"/>
                <a:cs typeface="+mn-cs"/>
              </a:rPr>
              <a:t> og LHBT-bevegelser.» </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 </a:t>
            </a:r>
            <a:endParaRPr lang="nb-NO" sz="9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Den </a:t>
            </a:r>
            <a:r>
              <a:rPr lang="en-US" sz="1200" kern="1200" dirty="0" err="1">
                <a:solidFill>
                  <a:schemeClr val="tx1"/>
                </a:solidFill>
                <a:effectLst/>
                <a:latin typeface="+mn-lt"/>
                <a:ea typeface="+mn-ea"/>
                <a:cs typeface="+mn-cs"/>
              </a:rPr>
              <a:t>engelske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originalen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på</a:t>
            </a:r>
            <a:r>
              <a:rPr lang="en-US" sz="1200" kern="1200" dirty="0">
                <a:solidFill>
                  <a:schemeClr val="tx1"/>
                </a:solidFill>
                <a:effectLst/>
                <a:latin typeface="+mn-lt"/>
                <a:ea typeface="+mn-ea"/>
                <a:cs typeface="+mn-cs"/>
              </a:rPr>
              <a:t> Wikipedia:</a:t>
            </a:r>
            <a:r>
              <a:rPr lang="en-US" sz="1200" kern="1200" baseline="0" dirty="0">
                <a:solidFill>
                  <a:schemeClr val="tx1"/>
                </a:solidFill>
                <a:effectLst/>
                <a:latin typeface="+mn-lt"/>
                <a:ea typeface="+mn-ea"/>
                <a:cs typeface="+mn-cs"/>
              </a:rPr>
              <a:t> </a:t>
            </a:r>
            <a:r>
              <a:rPr lang="en-US" sz="1200" b="1" u="none" kern="1200" baseline="0" dirty="0">
                <a:solidFill>
                  <a:schemeClr val="tx1"/>
                </a:solidFill>
                <a:effectLst/>
                <a:latin typeface="+mn-lt"/>
                <a:ea typeface="+mn-ea"/>
                <a:cs typeface="+mn-cs"/>
              </a:rPr>
              <a:t>“</a:t>
            </a:r>
            <a:r>
              <a:rPr lang="en-US" sz="1200" b="1" u="none" kern="1200" dirty="0">
                <a:solidFill>
                  <a:schemeClr val="tx1"/>
                </a:solidFill>
                <a:effectLst/>
                <a:latin typeface="+mn-lt"/>
                <a:ea typeface="+mn-ea"/>
                <a:cs typeface="+mn-cs"/>
              </a:rPr>
              <a:t>The rainbow flag, commonly known as the gay pride flag or LGBT pride flag, is a symbol of lesbian, gay, bisexual and transgender (LGBT) pride and LGBT social movements.”</a:t>
            </a:r>
            <a:r>
              <a:rPr lang="nb-NO" baseline="0" dirty="0">
                <a:latin typeface="Arial" panose="020B0604020202020204" pitchFamily="34" charset="0"/>
                <a:cs typeface="Arial" panose="020B0604020202020204" pitchFamily="34" charset="0"/>
              </a:rPr>
              <a:t/>
            </a:r>
            <a:br>
              <a:rPr lang="nb-NO" baseline="0" dirty="0">
                <a:latin typeface="Arial" panose="020B0604020202020204" pitchFamily="34" charset="0"/>
                <a:cs typeface="Arial" panose="020B0604020202020204" pitchFamily="34" charset="0"/>
              </a:rPr>
            </a:br>
            <a:endParaRPr lang="nb-NO" dirty="0">
              <a:latin typeface="Arial" panose="020B0604020202020204" pitchFamily="34" charset="0"/>
              <a:cs typeface="Arial" panose="020B0604020202020204" pitchFamily="34" charset="0"/>
            </a:endParaRPr>
          </a:p>
          <a:p>
            <a:r>
              <a:rPr lang="nb-NO" sz="1200" kern="1200" dirty="0">
                <a:solidFill>
                  <a:schemeClr val="tx1"/>
                </a:solidFill>
                <a:effectLst/>
                <a:latin typeface="+mn-lt"/>
                <a:ea typeface="+mn-ea"/>
                <a:cs typeface="+mn-cs"/>
              </a:rPr>
              <a:t>(* I parentes bemerket: Det gir en viss grunn til ettertanke at det engelske ordet </a:t>
            </a:r>
            <a:r>
              <a:rPr lang="nb-NO" sz="1200" b="1" i="1" kern="1200" dirty="0" err="1">
                <a:solidFill>
                  <a:schemeClr val="tx1"/>
                </a:solidFill>
                <a:effectLst/>
                <a:latin typeface="+mn-lt"/>
                <a:ea typeface="+mn-ea"/>
                <a:cs typeface="+mn-cs"/>
              </a:rPr>
              <a:t>pride</a:t>
            </a:r>
            <a:r>
              <a:rPr lang="nb-NO" sz="1200" kern="1200" dirty="0">
                <a:solidFill>
                  <a:schemeClr val="tx1"/>
                </a:solidFill>
                <a:effectLst/>
                <a:latin typeface="+mn-lt"/>
                <a:ea typeface="+mn-ea"/>
                <a:cs typeface="+mn-cs"/>
              </a:rPr>
              <a:t> ikke bare betyr «</a:t>
            </a:r>
            <a:r>
              <a:rPr lang="nb-NO" sz="1200" b="1" i="1" kern="1200" dirty="0">
                <a:solidFill>
                  <a:schemeClr val="tx1"/>
                </a:solidFill>
                <a:effectLst/>
                <a:latin typeface="+mn-lt"/>
                <a:ea typeface="+mn-ea"/>
                <a:cs typeface="+mn-cs"/>
              </a:rPr>
              <a:t>stolthet, selvfølelse</a:t>
            </a:r>
            <a:r>
              <a:rPr lang="nb-NO" sz="1200" kern="1200" dirty="0">
                <a:solidFill>
                  <a:schemeClr val="tx1"/>
                </a:solidFill>
                <a:effectLst/>
                <a:latin typeface="+mn-lt"/>
                <a:ea typeface="+mn-ea"/>
                <a:cs typeface="+mn-cs"/>
              </a:rPr>
              <a:t>», men også «</a:t>
            </a:r>
            <a:r>
              <a:rPr lang="nb-NO" sz="1200" b="1" i="1" kern="1200" dirty="0" err="1">
                <a:solidFill>
                  <a:schemeClr val="tx1"/>
                </a:solidFill>
                <a:effectLst/>
                <a:latin typeface="+mn-lt"/>
                <a:ea typeface="+mn-ea"/>
                <a:cs typeface="+mn-cs"/>
              </a:rPr>
              <a:t>hovmot</a:t>
            </a:r>
            <a:r>
              <a:rPr lang="nb-NO" sz="1200" b="1" i="1" kern="1200" dirty="0">
                <a:solidFill>
                  <a:schemeClr val="tx1"/>
                </a:solidFill>
                <a:effectLst/>
                <a:latin typeface="+mn-lt"/>
                <a:ea typeface="+mn-ea"/>
                <a:cs typeface="+mn-cs"/>
              </a:rPr>
              <a:t>, overmot</a:t>
            </a:r>
            <a:r>
              <a:rPr lang="nb-NO" sz="1200" kern="1200">
                <a:solidFill>
                  <a:schemeClr val="tx1"/>
                </a:solidFill>
                <a:effectLst/>
                <a:latin typeface="+mn-lt"/>
                <a:ea typeface="+mn-ea"/>
                <a:cs typeface="+mn-cs"/>
              </a:rPr>
              <a:t>». - Kunnskapsforlagets </a:t>
            </a:r>
            <a:r>
              <a:rPr lang="nb-NO" sz="1200" i="1" kern="1200" dirty="0">
                <a:solidFill>
                  <a:schemeClr val="tx1"/>
                </a:solidFill>
                <a:effectLst/>
                <a:latin typeface="+mn-lt"/>
                <a:ea typeface="+mn-ea"/>
                <a:cs typeface="+mn-cs"/>
              </a:rPr>
              <a:t>Engelsk-norsk ordbok</a:t>
            </a:r>
            <a:r>
              <a:rPr lang="nb-NO" sz="1200" kern="1200" dirty="0">
                <a:solidFill>
                  <a:schemeClr val="tx1"/>
                </a:solidFill>
                <a:effectLst/>
                <a:latin typeface="+mn-lt"/>
                <a:ea typeface="+mn-ea"/>
                <a:cs typeface="+mn-cs"/>
              </a:rPr>
              <a:t>. )</a:t>
            </a:r>
          </a:p>
          <a:p>
            <a:endParaRPr lang="nb-NO" dirty="0"/>
          </a:p>
        </p:txBody>
      </p:sp>
      <p:sp>
        <p:nvSpPr>
          <p:cNvPr id="4" name="Plassholder for bunntekst 3"/>
          <p:cNvSpPr>
            <a:spLocks noGrp="1"/>
          </p:cNvSpPr>
          <p:nvPr>
            <p:ph type="ftr" sz="quarter" idx="10"/>
          </p:nvPr>
        </p:nvSpPr>
        <p:spPr/>
        <p:txBody>
          <a:bodyPr/>
          <a:lstStyle/>
          <a:p>
            <a:r>
              <a:rPr lang="nb-NO"/>
              <a:t>Seminar over Ekteskapserklæringen</a:t>
            </a:r>
          </a:p>
        </p:txBody>
      </p:sp>
      <p:sp>
        <p:nvSpPr>
          <p:cNvPr id="5" name="Plassholder for lysbildenummer 4"/>
          <p:cNvSpPr>
            <a:spLocks noGrp="1"/>
          </p:cNvSpPr>
          <p:nvPr>
            <p:ph type="sldNum" sz="quarter" idx="11"/>
          </p:nvPr>
        </p:nvSpPr>
        <p:spPr/>
        <p:txBody>
          <a:bodyPr/>
          <a:lstStyle/>
          <a:p>
            <a:fld id="{C8593401-7213-4FA8-8723-86291B2E8693}" type="slidenum">
              <a:rPr lang="nb-NO" smtClean="0"/>
              <a:t>15</a:t>
            </a:fld>
            <a:endParaRPr lang="nb-NO"/>
          </a:p>
        </p:txBody>
      </p:sp>
    </p:spTree>
    <p:extLst>
      <p:ext uri="{BB962C8B-B14F-4D97-AF65-F5344CB8AC3E}">
        <p14:creationId xmlns:p14="http://schemas.microsoft.com/office/powerpoint/2010/main" val="1151353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b="1" kern="1200" dirty="0">
                <a:solidFill>
                  <a:schemeClr val="tx1"/>
                </a:solidFill>
                <a:effectLst/>
                <a:latin typeface="+mn-lt"/>
                <a:ea typeface="+mn-ea"/>
                <a:cs typeface="+mn-cs"/>
              </a:rPr>
              <a:t>TIPS</a:t>
            </a:r>
            <a:r>
              <a:rPr lang="nb-NO" sz="1200" b="1" kern="1200" baseline="0" dirty="0">
                <a:solidFill>
                  <a:schemeClr val="tx1"/>
                </a:solidFill>
                <a:effectLst/>
                <a:latin typeface="+mn-lt"/>
                <a:ea typeface="+mn-ea"/>
                <a:cs typeface="+mn-cs"/>
              </a:rPr>
              <a:t> </a:t>
            </a:r>
            <a:r>
              <a:rPr lang="nb-NO" sz="1200" b="1" kern="1200" dirty="0">
                <a:solidFill>
                  <a:schemeClr val="tx1"/>
                </a:solidFill>
                <a:effectLst/>
                <a:latin typeface="+mn-lt"/>
                <a:ea typeface="+mn-ea"/>
                <a:cs typeface="+mn-cs"/>
              </a:rPr>
              <a:t>OG MOMENTER TIL TALEREN</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Taleren leser hvert punkt høyt og gir noen korte kommentarer til ett eller flere punkter.</a:t>
            </a:r>
          </a:p>
          <a:p>
            <a:r>
              <a:rPr lang="nb-NO" sz="1200" b="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b="1" kern="1200" dirty="0">
                <a:solidFill>
                  <a:schemeClr val="tx1"/>
                </a:solidFill>
                <a:effectLst/>
                <a:latin typeface="+mn-lt"/>
                <a:ea typeface="+mn-ea"/>
                <a:cs typeface="+mn-cs"/>
              </a:rPr>
              <a:t>* SKEIV IDEOLOGI ER UHOLDBAR. </a:t>
            </a:r>
            <a:r>
              <a:rPr lang="nb-NO" sz="1200" kern="1200" dirty="0">
                <a:solidFill>
                  <a:schemeClr val="tx1"/>
                </a:solidFill>
                <a:effectLst/>
                <a:latin typeface="+mn-lt"/>
                <a:ea typeface="+mn-ea"/>
                <a:cs typeface="+mn-cs"/>
              </a:rPr>
              <a:t>Den skeive tenkningen og ideologien opphever betydningen av biologiske realiteter og begrensninger, ikke minst i relasjon til barns unnfangelse og foreldreskap. Ideologien er kjennetegnet av en ekstrem individualisme og en gjennomført relativisme, der enkeltmenneskets følelser overstyrer de fleste andre realiteter og hensyn.</a:t>
            </a:r>
          </a:p>
          <a:p>
            <a:r>
              <a:rPr lang="nb-NO" sz="1200" kern="1200" dirty="0">
                <a:solidFill>
                  <a:schemeClr val="tx1"/>
                </a:solidFill>
                <a:effectLst/>
                <a:latin typeface="+mn-lt"/>
                <a:ea typeface="+mn-ea"/>
                <a:cs typeface="+mn-cs"/>
              </a:rPr>
              <a:t/>
            </a:r>
            <a:br>
              <a:rPr lang="nb-NO" sz="1200" kern="1200" dirty="0">
                <a:solidFill>
                  <a:schemeClr val="tx1"/>
                </a:solidFill>
                <a:effectLst/>
                <a:latin typeface="+mn-lt"/>
                <a:ea typeface="+mn-ea"/>
                <a:cs typeface="+mn-cs"/>
              </a:rPr>
            </a:br>
            <a:r>
              <a:rPr lang="nb-NO" sz="1200" kern="1200" dirty="0">
                <a:solidFill>
                  <a:schemeClr val="tx1"/>
                </a:solidFill>
                <a:effectLst/>
                <a:latin typeface="+mn-lt"/>
                <a:ea typeface="+mn-ea"/>
                <a:cs typeface="+mn-cs"/>
              </a:rPr>
              <a:t>Samtidig som vi avviser ideologien, må vi gjøre vårt ytterste for å møte alle seksuelle minoriteter og alle meningsmotstandere med vennlighet, saklighet og respekt, ja, med radikal kjærlighet. Det kan ofte være svært utfordrende og ubehagelig, men det er Jesu kall til oss – selv om andre skulle sette oss i bås og stemple oss med alle typer anklager og skjellsord. </a:t>
            </a:r>
            <a:br>
              <a:rPr lang="nb-NO" sz="1200" kern="1200" dirty="0">
                <a:solidFill>
                  <a:schemeClr val="tx1"/>
                </a:solidFill>
                <a:effectLst/>
                <a:latin typeface="+mn-lt"/>
                <a:ea typeface="+mn-ea"/>
                <a:cs typeface="+mn-cs"/>
              </a:rPr>
            </a:br>
            <a:r>
              <a:rPr lang="nb-NO" sz="1200" b="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b="1" kern="1200" dirty="0">
                <a:solidFill>
                  <a:schemeClr val="tx1"/>
                </a:solidFill>
                <a:effectLst/>
                <a:latin typeface="+mn-lt"/>
                <a:ea typeface="+mn-ea"/>
                <a:cs typeface="+mn-cs"/>
              </a:rPr>
              <a:t>* GUDS DESIGN. </a:t>
            </a:r>
            <a:r>
              <a:rPr lang="nb-NO" sz="1200" kern="1200" dirty="0">
                <a:solidFill>
                  <a:schemeClr val="tx1"/>
                </a:solidFill>
                <a:effectLst/>
                <a:latin typeface="+mn-lt"/>
                <a:ea typeface="+mn-ea"/>
                <a:cs typeface="+mn-cs"/>
              </a:rPr>
              <a:t>Det er Gud som er Skaperen. Som Skaper kjenner han skaperverket sitt og vet hva som er best. Har vi tillit til det? Stoler vi på at hans vilje er god? </a:t>
            </a:r>
            <a:br>
              <a:rPr lang="nb-NO" sz="1200" kern="1200" dirty="0">
                <a:solidFill>
                  <a:schemeClr val="tx1"/>
                </a:solidFill>
                <a:effectLst/>
                <a:latin typeface="+mn-lt"/>
                <a:ea typeface="+mn-ea"/>
                <a:cs typeface="+mn-cs"/>
              </a:rPr>
            </a:br>
            <a:r>
              <a:rPr lang="nb-NO" sz="1200" kern="1200" dirty="0">
                <a:solidFill>
                  <a:schemeClr val="tx1"/>
                </a:solidFill>
                <a:effectLst/>
                <a:latin typeface="+mn-lt"/>
                <a:ea typeface="+mn-ea"/>
                <a:cs typeface="+mn-cs"/>
              </a:rPr>
              <a:t/>
            </a:r>
            <a:br>
              <a:rPr lang="nb-NO" sz="1200" kern="1200" dirty="0">
                <a:solidFill>
                  <a:schemeClr val="tx1"/>
                </a:solidFill>
                <a:effectLst/>
                <a:latin typeface="+mn-lt"/>
                <a:ea typeface="+mn-ea"/>
                <a:cs typeface="+mn-cs"/>
              </a:rPr>
            </a:br>
            <a:r>
              <a:rPr lang="nb-NO" sz="1200" kern="1200" dirty="0">
                <a:solidFill>
                  <a:schemeClr val="tx1"/>
                </a:solidFill>
                <a:effectLst/>
                <a:latin typeface="+mn-lt"/>
                <a:ea typeface="+mn-ea"/>
                <a:cs typeface="+mn-cs"/>
              </a:rPr>
              <a:t>Det er ingen motsetning mellom Guds bud og Guds kjærlighet. Se f.eks. </a:t>
            </a:r>
            <a:r>
              <a:rPr lang="nb-NO" sz="1200" kern="1200" dirty="0" err="1">
                <a:solidFill>
                  <a:schemeClr val="tx1"/>
                </a:solidFill>
                <a:effectLst/>
                <a:latin typeface="+mn-lt"/>
                <a:ea typeface="+mn-ea"/>
                <a:cs typeface="+mn-cs"/>
              </a:rPr>
              <a:t>Joh</a:t>
            </a:r>
            <a:r>
              <a:rPr lang="nb-NO" sz="1200" kern="1200" dirty="0">
                <a:solidFill>
                  <a:schemeClr val="tx1"/>
                </a:solidFill>
                <a:effectLst/>
                <a:latin typeface="+mn-lt"/>
                <a:ea typeface="+mn-ea"/>
                <a:cs typeface="+mn-cs"/>
              </a:rPr>
              <a:t> 15,10: «Hvis dere holder mine bud, blir dere i min kjærlighet, slik jeg har holdt min Fars bud og blir i hans kjærlighet.» Dessuten: </a:t>
            </a:r>
            <a:r>
              <a:rPr lang="nb-NO" sz="1200" kern="1200" dirty="0" err="1">
                <a:solidFill>
                  <a:schemeClr val="tx1"/>
                </a:solidFill>
                <a:effectLst/>
                <a:latin typeface="+mn-lt"/>
                <a:ea typeface="+mn-ea"/>
                <a:cs typeface="+mn-cs"/>
              </a:rPr>
              <a:t>Joh</a:t>
            </a:r>
            <a:r>
              <a:rPr lang="nb-NO" sz="1200" kern="1200" dirty="0">
                <a:solidFill>
                  <a:schemeClr val="tx1"/>
                </a:solidFill>
                <a:effectLst/>
                <a:latin typeface="+mn-lt"/>
                <a:ea typeface="+mn-ea"/>
                <a:cs typeface="+mn-cs"/>
              </a:rPr>
              <a:t> 14,21 og 1 </a:t>
            </a:r>
            <a:r>
              <a:rPr lang="nb-NO" sz="1200" kern="1200" dirty="0" err="1">
                <a:solidFill>
                  <a:schemeClr val="tx1"/>
                </a:solidFill>
                <a:effectLst/>
                <a:latin typeface="+mn-lt"/>
                <a:ea typeface="+mn-ea"/>
                <a:cs typeface="+mn-cs"/>
              </a:rPr>
              <a:t>Joh</a:t>
            </a:r>
            <a:r>
              <a:rPr lang="nb-NO" sz="1200" kern="1200" dirty="0">
                <a:solidFill>
                  <a:schemeClr val="tx1"/>
                </a:solidFill>
                <a:effectLst/>
                <a:latin typeface="+mn-lt"/>
                <a:ea typeface="+mn-ea"/>
                <a:cs typeface="+mn-cs"/>
              </a:rPr>
              <a:t> 5,2-3.</a:t>
            </a:r>
          </a:p>
          <a:p>
            <a:r>
              <a:rPr lang="nb-NO" sz="1200" b="1" kern="1200" dirty="0">
                <a:solidFill>
                  <a:schemeClr val="tx1"/>
                </a:solidFill>
                <a:effectLst/>
                <a:latin typeface="+mn-lt"/>
                <a:ea typeface="+mn-ea"/>
                <a:cs typeface="+mn-cs"/>
              </a:rPr>
              <a:t/>
            </a:r>
            <a:br>
              <a:rPr lang="nb-NO" sz="1200" b="1" kern="1200" dirty="0">
                <a:solidFill>
                  <a:schemeClr val="tx1"/>
                </a:solidFill>
                <a:effectLst/>
                <a:latin typeface="+mn-lt"/>
                <a:ea typeface="+mn-ea"/>
                <a:cs typeface="+mn-cs"/>
              </a:rPr>
            </a:br>
            <a:r>
              <a:rPr lang="nb-NO" sz="1200" b="1" kern="1200" dirty="0">
                <a:solidFill>
                  <a:schemeClr val="tx1"/>
                </a:solidFill>
                <a:effectLst/>
                <a:latin typeface="+mn-lt"/>
                <a:ea typeface="+mn-ea"/>
                <a:cs typeface="+mn-cs"/>
              </a:rPr>
              <a:t>* BARN OG UNGE.</a:t>
            </a:r>
            <a:r>
              <a:rPr lang="nb-NO" sz="1200" kern="1200" dirty="0">
                <a:solidFill>
                  <a:schemeClr val="tx1"/>
                </a:solidFill>
                <a:effectLst/>
                <a:latin typeface="+mn-lt"/>
                <a:ea typeface="+mn-ea"/>
                <a:cs typeface="+mn-cs"/>
              </a:rPr>
              <a:t> I barnehage og skole, i media og i ungdomskulturen møter de mange budskap og mye påvirkning som kolliderer med Bibelens lære og bud om menneskelivet. Det må vi ta på alvor når vi snakker med barn og unge om disse tingene. Vi må hjelpe dem til å forstå at ikke alt de lærer på skolen er sant og i overensstemmelse med Bibelens budskap, og at en kristen virkelighetsoppfatning er helt annerledes enn f.eks. en ateistisk. </a:t>
            </a:r>
          </a:p>
          <a:p>
            <a:r>
              <a:rPr lang="nb-NO" sz="1200" b="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b="1" kern="1200" dirty="0">
                <a:solidFill>
                  <a:schemeClr val="tx1"/>
                </a:solidFill>
                <a:effectLst/>
                <a:latin typeface="+mn-lt"/>
                <a:ea typeface="+mn-ea"/>
                <a:cs typeface="+mn-cs"/>
              </a:rPr>
              <a:t>* BØNN </a:t>
            </a:r>
            <a:r>
              <a:rPr lang="nb-NO" sz="1200" kern="1200" dirty="0">
                <a:solidFill>
                  <a:schemeClr val="tx1"/>
                </a:solidFill>
                <a:effectLst/>
                <a:latin typeface="+mn-lt"/>
                <a:ea typeface="+mn-ea"/>
                <a:cs typeface="+mn-cs"/>
              </a:rPr>
              <a:t>– individuelt og i fellesskap. Understrek at vi først og fremst deltar i en forsvarskamp, ikke en angrepskamp. Vi forsvarer det vi tror på, men vi ønsker å gjøre det med rene våpen og med «nåde og sannhet» som fundament (</a:t>
            </a:r>
            <a:r>
              <a:rPr lang="nb-NO" sz="1200" kern="1200" dirty="0" err="1">
                <a:solidFill>
                  <a:schemeClr val="tx1"/>
                </a:solidFill>
                <a:effectLst/>
                <a:latin typeface="+mn-lt"/>
                <a:ea typeface="+mn-ea"/>
                <a:cs typeface="+mn-cs"/>
              </a:rPr>
              <a:t>Joh</a:t>
            </a:r>
            <a:r>
              <a:rPr lang="nb-NO" sz="1200" kern="1200" dirty="0">
                <a:solidFill>
                  <a:schemeClr val="tx1"/>
                </a:solidFill>
                <a:effectLst/>
                <a:latin typeface="+mn-lt"/>
                <a:ea typeface="+mn-ea"/>
                <a:cs typeface="+mn-cs"/>
              </a:rPr>
              <a:t> 1,14.18). Si gjerne også noe om den radikale nestekjærligheten som Jesus oppfordrer oss til å vise, f.eks. i Luk 6,27-28, og som han selv praktiserte (f.eks. på korset: Luk 23,34). </a:t>
            </a:r>
          </a:p>
          <a:p>
            <a:r>
              <a:rPr lang="nb-NO" sz="1200" b="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b="1" kern="1200" dirty="0">
                <a:solidFill>
                  <a:schemeClr val="tx1"/>
                </a:solidFill>
                <a:effectLst/>
                <a:latin typeface="+mn-lt"/>
                <a:ea typeface="+mn-ea"/>
                <a:cs typeface="+mn-cs"/>
              </a:rPr>
              <a:t>* TROENS PRIS. </a:t>
            </a:r>
            <a:r>
              <a:rPr lang="nb-NO" sz="1200" kern="1200" dirty="0">
                <a:solidFill>
                  <a:schemeClr val="tx1"/>
                </a:solidFill>
                <a:effectLst/>
                <a:latin typeface="+mn-lt"/>
                <a:ea typeface="+mn-ea"/>
                <a:cs typeface="+mn-cs"/>
              </a:rPr>
              <a:t>Er vi villige til å betale prisen for å ta Guds skapervilje og hans bud på alvor? Bruk eventuelt ett eller flere av disse bibelversene, gjerne ved å vise dem på et lysbilde du selv lager: Luk 6,22-23, </a:t>
            </a:r>
            <a:r>
              <a:rPr lang="nb-NO" sz="1200" kern="1200" dirty="0" err="1">
                <a:solidFill>
                  <a:schemeClr val="tx1"/>
                </a:solidFill>
                <a:effectLst/>
                <a:latin typeface="+mn-lt"/>
                <a:ea typeface="+mn-ea"/>
                <a:cs typeface="+mn-cs"/>
              </a:rPr>
              <a:t>Joh</a:t>
            </a:r>
            <a:r>
              <a:rPr lang="nb-NO" sz="1200" kern="1200" dirty="0">
                <a:solidFill>
                  <a:schemeClr val="tx1"/>
                </a:solidFill>
                <a:effectLst/>
                <a:latin typeface="+mn-lt"/>
                <a:ea typeface="+mn-ea"/>
                <a:cs typeface="+mn-cs"/>
              </a:rPr>
              <a:t> 15,18-19, 1 </a:t>
            </a:r>
            <a:r>
              <a:rPr lang="nb-NO" sz="1200" kern="1200" dirty="0" err="1">
                <a:solidFill>
                  <a:schemeClr val="tx1"/>
                </a:solidFill>
                <a:effectLst/>
                <a:latin typeface="+mn-lt"/>
                <a:ea typeface="+mn-ea"/>
                <a:cs typeface="+mn-cs"/>
              </a:rPr>
              <a:t>Pet</a:t>
            </a:r>
            <a:r>
              <a:rPr lang="nb-NO" sz="1200" kern="1200" dirty="0">
                <a:solidFill>
                  <a:schemeClr val="tx1"/>
                </a:solidFill>
                <a:effectLst/>
                <a:latin typeface="+mn-lt"/>
                <a:ea typeface="+mn-ea"/>
                <a:cs typeface="+mn-cs"/>
              </a:rPr>
              <a:t> 3,14-17 og 4,14-16.</a:t>
            </a:r>
          </a:p>
          <a:p>
            <a:r>
              <a:rPr lang="nb-NO" sz="1200" kern="1200" dirty="0">
                <a:solidFill>
                  <a:schemeClr val="tx1"/>
                </a:solidFill>
                <a:effectLst/>
                <a:latin typeface="+mn-lt"/>
                <a:ea typeface="+mn-ea"/>
                <a:cs typeface="+mn-cs"/>
              </a:rPr>
              <a:t> </a:t>
            </a:r>
          </a:p>
          <a:p>
            <a:r>
              <a:rPr lang="nb-NO" sz="1200" b="1" kern="1200" dirty="0">
                <a:solidFill>
                  <a:schemeClr val="tx1"/>
                </a:solidFill>
                <a:effectLst/>
                <a:latin typeface="+mn-lt"/>
                <a:ea typeface="+mn-ea"/>
                <a:cs typeface="+mn-cs"/>
              </a:rPr>
              <a:t>GRUPPESAMTALE</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Hvis tiden tillater det, kan det være fruktbart å la deltakerne samtale i grupper, f.eks. over følgende spørsmål:</a:t>
            </a:r>
          </a:p>
          <a:p>
            <a:r>
              <a:rPr lang="nb-NO" sz="1200" kern="1200">
                <a:solidFill>
                  <a:schemeClr val="tx1"/>
                </a:solidFill>
                <a:effectLst/>
                <a:latin typeface="+mn-lt"/>
                <a:ea typeface="+mn-ea"/>
                <a:cs typeface="+mn-cs"/>
              </a:rPr>
              <a:t/>
            </a:r>
            <a:br>
              <a:rPr lang="nb-NO" sz="1200" kern="1200">
                <a:solidFill>
                  <a:schemeClr val="tx1"/>
                </a:solidFill>
                <a:effectLst/>
                <a:latin typeface="+mn-lt"/>
                <a:ea typeface="+mn-ea"/>
                <a:cs typeface="+mn-cs"/>
              </a:rPr>
            </a:br>
            <a:r>
              <a:rPr lang="nb-NO" sz="1200" b="1" kern="1200">
                <a:solidFill>
                  <a:schemeClr val="tx1"/>
                </a:solidFill>
                <a:effectLst/>
                <a:latin typeface="+mn-lt"/>
                <a:ea typeface="+mn-ea"/>
                <a:cs typeface="+mn-cs"/>
              </a:rPr>
              <a:t>1</a:t>
            </a:r>
            <a:r>
              <a:rPr lang="nb-NO" sz="1200" b="1" kern="1200" dirty="0">
                <a:solidFill>
                  <a:schemeClr val="tx1"/>
                </a:solidFill>
                <a:effectLst/>
                <a:latin typeface="+mn-lt"/>
                <a:ea typeface="+mn-ea"/>
                <a:cs typeface="+mn-cs"/>
              </a:rPr>
              <a:t>) Hva tenker dere om disse punktene? Hva vil dere eventuelt tilføye?</a:t>
            </a:r>
            <a:endParaRPr lang="nb-NO" sz="1200" kern="1200" dirty="0">
              <a:solidFill>
                <a:schemeClr val="tx1"/>
              </a:solidFill>
              <a:effectLst/>
              <a:latin typeface="+mn-lt"/>
              <a:ea typeface="+mn-ea"/>
              <a:cs typeface="+mn-cs"/>
            </a:endParaRPr>
          </a:p>
          <a:p>
            <a:r>
              <a:rPr lang="nb-NO" sz="1200" b="1" kern="1200" dirty="0">
                <a:solidFill>
                  <a:schemeClr val="tx1"/>
                </a:solidFill>
                <a:effectLst/>
                <a:latin typeface="+mn-lt"/>
                <a:ea typeface="+mn-ea"/>
                <a:cs typeface="+mn-cs"/>
              </a:rPr>
              <a:t>2) Hvordan opplever dere at den radikale kjønnsideologien arter seg i deres omgivelser?</a:t>
            </a:r>
            <a:endParaRPr lang="nb-NO" sz="1200" kern="1200" dirty="0">
              <a:solidFill>
                <a:schemeClr val="tx1"/>
              </a:solidFill>
              <a:effectLst/>
              <a:latin typeface="+mn-lt"/>
              <a:ea typeface="+mn-ea"/>
              <a:cs typeface="+mn-cs"/>
            </a:endParaRPr>
          </a:p>
          <a:p>
            <a:r>
              <a:rPr lang="nb-NO" sz="1200" b="1" kern="1200" dirty="0">
                <a:solidFill>
                  <a:schemeClr val="tx1"/>
                </a:solidFill>
                <a:effectLst/>
                <a:latin typeface="+mn-lt"/>
                <a:ea typeface="+mn-ea"/>
                <a:cs typeface="+mn-cs"/>
              </a:rPr>
              <a:t>3) Hva kan vi gjøre som (a) enkeltpersoner, som (b) familie og som (c) kristne fellesskap i møte med den radikale kjønnsideologien?</a:t>
            </a:r>
            <a:endParaRPr lang="nb-NO" b="0" dirty="0"/>
          </a:p>
        </p:txBody>
      </p:sp>
      <p:sp>
        <p:nvSpPr>
          <p:cNvPr id="4" name="Plassholder for bunntekst 3"/>
          <p:cNvSpPr>
            <a:spLocks noGrp="1"/>
          </p:cNvSpPr>
          <p:nvPr>
            <p:ph type="ftr" sz="quarter" idx="10"/>
          </p:nvPr>
        </p:nvSpPr>
        <p:spPr/>
        <p:txBody>
          <a:bodyPr/>
          <a:lstStyle/>
          <a:p>
            <a:r>
              <a:rPr lang="nb-NO"/>
              <a:t>Seminar over Ekteskapserklæringen</a:t>
            </a:r>
          </a:p>
        </p:txBody>
      </p:sp>
      <p:sp>
        <p:nvSpPr>
          <p:cNvPr id="5" name="Plassholder for lysbildenummer 4"/>
          <p:cNvSpPr>
            <a:spLocks noGrp="1"/>
          </p:cNvSpPr>
          <p:nvPr>
            <p:ph type="sldNum" sz="quarter" idx="11"/>
          </p:nvPr>
        </p:nvSpPr>
        <p:spPr/>
        <p:txBody>
          <a:bodyPr/>
          <a:lstStyle/>
          <a:p>
            <a:fld id="{C8593401-7213-4FA8-8723-86291B2E8693}" type="slidenum">
              <a:rPr lang="nb-NO" smtClean="0"/>
              <a:t>16</a:t>
            </a:fld>
            <a:endParaRPr lang="nb-NO"/>
          </a:p>
        </p:txBody>
      </p:sp>
    </p:spTree>
    <p:extLst>
      <p:ext uri="{BB962C8B-B14F-4D97-AF65-F5344CB8AC3E}">
        <p14:creationId xmlns:p14="http://schemas.microsoft.com/office/powerpoint/2010/main" val="10227203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a:p>
            <a:r>
              <a:rPr lang="nb-NO" sz="1200" kern="1200" dirty="0">
                <a:solidFill>
                  <a:schemeClr val="tx1"/>
                </a:solidFill>
                <a:effectLst/>
                <a:latin typeface="+mn-lt"/>
                <a:ea typeface="+mn-ea"/>
                <a:cs typeface="+mn-cs"/>
              </a:rPr>
              <a:t>Les </a:t>
            </a:r>
            <a:r>
              <a:rPr lang="nb-NO" sz="1200" kern="1200">
                <a:solidFill>
                  <a:schemeClr val="tx1"/>
                </a:solidFill>
                <a:effectLst/>
                <a:latin typeface="+mn-lt"/>
                <a:ea typeface="+mn-ea"/>
                <a:cs typeface="+mn-cs"/>
              </a:rPr>
              <a:t>disse fem rådene </a:t>
            </a:r>
            <a:r>
              <a:rPr lang="nb-NO" sz="1200" kern="1200" dirty="0">
                <a:solidFill>
                  <a:schemeClr val="tx1"/>
                </a:solidFill>
                <a:effectLst/>
                <a:latin typeface="+mn-lt"/>
                <a:ea typeface="+mn-ea"/>
                <a:cs typeface="+mn-cs"/>
              </a:rPr>
              <a:t>nøye. </a:t>
            </a:r>
          </a:p>
          <a:p>
            <a:r>
              <a:rPr lang="nb-NO" sz="1200" b="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b="1" kern="1200" dirty="0">
                <a:solidFill>
                  <a:schemeClr val="tx1"/>
                </a:solidFill>
                <a:effectLst/>
                <a:latin typeface="+mn-lt"/>
                <a:ea typeface="+mn-ea"/>
                <a:cs typeface="+mn-cs"/>
              </a:rPr>
              <a:t>Flere viktige tips og forslag </a:t>
            </a:r>
            <a:r>
              <a:rPr lang="nb-NO" sz="1200" kern="1200" dirty="0">
                <a:solidFill>
                  <a:schemeClr val="tx1"/>
                </a:solidFill>
                <a:effectLst/>
                <a:latin typeface="+mn-lt"/>
                <a:ea typeface="+mn-ea"/>
                <a:cs typeface="+mn-cs"/>
              </a:rPr>
              <a:t>til dem som skal undervise i materiellet, finner du i dokumentet </a:t>
            </a:r>
            <a:r>
              <a:rPr lang="nb-NO" sz="1200" b="1" i="1" kern="1200" dirty="0">
                <a:solidFill>
                  <a:schemeClr val="tx1"/>
                </a:solidFill>
                <a:effectLst/>
                <a:latin typeface="+mn-lt"/>
                <a:ea typeface="+mn-ea"/>
                <a:cs typeface="+mn-cs"/>
              </a:rPr>
              <a:t>«Tips og anbefalinger til talere og ledere»</a:t>
            </a:r>
            <a:r>
              <a:rPr lang="nb-NO" sz="1200" kern="1200" dirty="0">
                <a:solidFill>
                  <a:schemeClr val="tx1"/>
                </a:solidFill>
                <a:effectLst/>
                <a:latin typeface="+mn-lt"/>
                <a:ea typeface="+mn-ea"/>
                <a:cs typeface="+mn-cs"/>
              </a:rPr>
              <a:t> som ligger i hovedmenyen </a:t>
            </a:r>
            <a:r>
              <a:rPr lang="nb-NO" sz="1200" b="1" u="sng" kern="1200" dirty="0">
                <a:solidFill>
                  <a:schemeClr val="tx1"/>
                </a:solidFill>
                <a:effectLst/>
                <a:latin typeface="+mn-lt"/>
                <a:ea typeface="+mn-ea"/>
                <a:cs typeface="+mn-cs"/>
                <a:hlinkClick r:id="rId3"/>
              </a:rPr>
              <a:t>Ledertips</a:t>
            </a:r>
            <a:r>
              <a:rPr lang="nb-NO" sz="1200" kern="1200" dirty="0">
                <a:solidFill>
                  <a:schemeClr val="tx1"/>
                </a:solidFill>
                <a:effectLst/>
                <a:latin typeface="+mn-lt"/>
                <a:ea typeface="+mn-ea"/>
                <a:cs typeface="+mn-cs"/>
              </a:rPr>
              <a:t> øverst i skjermbildet på Samlivsbanken.no. </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Vi anbefaler sterkt at du leser informasjonen, rådene og anbefalingene i det dokumentet før du begynner å forberede undervisningen.</a:t>
            </a:r>
          </a:p>
        </p:txBody>
      </p:sp>
      <p:sp>
        <p:nvSpPr>
          <p:cNvPr id="4" name="Plassholder for bunntekst 3"/>
          <p:cNvSpPr>
            <a:spLocks noGrp="1"/>
          </p:cNvSpPr>
          <p:nvPr>
            <p:ph type="ftr" sz="quarter" idx="10"/>
          </p:nvPr>
        </p:nvSpPr>
        <p:spPr/>
        <p:txBody>
          <a:bodyPr/>
          <a:lstStyle/>
          <a:p>
            <a:r>
              <a:rPr lang="nb-NO"/>
              <a:t>Seminar over Ekteskapserklæringen</a:t>
            </a:r>
          </a:p>
        </p:txBody>
      </p:sp>
      <p:sp>
        <p:nvSpPr>
          <p:cNvPr id="5" name="Plassholder for lysbildenummer 4"/>
          <p:cNvSpPr>
            <a:spLocks noGrp="1"/>
          </p:cNvSpPr>
          <p:nvPr>
            <p:ph type="sldNum" sz="quarter" idx="11"/>
          </p:nvPr>
        </p:nvSpPr>
        <p:spPr/>
        <p:txBody>
          <a:bodyPr/>
          <a:lstStyle/>
          <a:p>
            <a:fld id="{C8593401-7213-4FA8-8723-86291B2E8693}" type="slidenum">
              <a:rPr lang="nb-NO" smtClean="0"/>
              <a:t>18</a:t>
            </a:fld>
            <a:endParaRPr lang="nb-NO"/>
          </a:p>
        </p:txBody>
      </p:sp>
    </p:spTree>
    <p:extLst>
      <p:ext uri="{BB962C8B-B14F-4D97-AF65-F5344CB8AC3E}">
        <p14:creationId xmlns:p14="http://schemas.microsoft.com/office/powerpoint/2010/main" val="32255536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b="1" dirty="0"/>
              <a:t>TIPS OG MOMENTER TIL TALEREN</a:t>
            </a:r>
          </a:p>
          <a:p>
            <a:pPr marL="0" indent="0">
              <a:buNone/>
            </a:pPr>
            <a:endParaRPr lang="nb-NO" baseline="0" dirty="0"/>
          </a:p>
          <a:p>
            <a:r>
              <a:rPr lang="nb-NO" sz="1200" b="1" kern="1200" dirty="0">
                <a:solidFill>
                  <a:schemeClr val="tx1"/>
                </a:solidFill>
                <a:effectLst/>
                <a:latin typeface="+mn-lt"/>
                <a:ea typeface="+mn-ea"/>
                <a:cs typeface="+mn-cs"/>
              </a:rPr>
              <a:t>Taleren må avgjøre om disse begrepene bør omtales og forklares her i begynnelsen av undervisningen, eller heller litt senere.</a:t>
            </a:r>
            <a:endParaRPr lang="nb-NO" sz="1200" kern="1200" dirty="0">
              <a:solidFill>
                <a:schemeClr val="tx1"/>
              </a:solidFill>
              <a:effectLst/>
              <a:latin typeface="+mn-lt"/>
              <a:ea typeface="+mn-ea"/>
              <a:cs typeface="+mn-cs"/>
            </a:endParaRPr>
          </a:p>
          <a:p>
            <a:pPr marL="0" indent="0">
              <a:buNone/>
            </a:pPr>
            <a:endParaRPr lang="nb-NO" dirty="0"/>
          </a:p>
          <a:p>
            <a:r>
              <a:rPr lang="nb-NO" sz="1200" kern="1200" dirty="0">
                <a:solidFill>
                  <a:schemeClr val="tx1"/>
                </a:solidFill>
                <a:effectLst/>
                <a:latin typeface="+mn-lt"/>
                <a:ea typeface="+mn-ea"/>
                <a:cs typeface="+mn-cs"/>
              </a:rPr>
              <a:t>a. Hvis taleren opplever at denne oversikten er uaktuell eller overflødig, kan den fjernes fra presentasjonen.</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b. Hvis det skulle være behov for å inkludere andre ord og begreper i undervisningen, finner man kortfattet og nyttig info på</a:t>
            </a:r>
            <a:r>
              <a:rPr lang="nb-NO" sz="1200" kern="1200" baseline="0" dirty="0">
                <a:solidFill>
                  <a:schemeClr val="tx1"/>
                </a:solidFill>
                <a:effectLst/>
                <a:latin typeface="+mn-lt"/>
                <a:ea typeface="+mn-ea"/>
                <a:cs typeface="+mn-cs"/>
              </a:rPr>
              <a:t> de to ordlistene nedenfor. Det er en god idé å gjøre seg kjent med ordlistene når man forbereder undervisningen.</a:t>
            </a:r>
            <a:endParaRPr lang="nb-NO" sz="1200" kern="1200" dirty="0">
              <a:solidFill>
                <a:schemeClr val="tx1"/>
              </a:solidFill>
              <a:effectLst/>
              <a:latin typeface="+mn-lt"/>
              <a:ea typeface="+mn-ea"/>
              <a:cs typeface="+mn-cs"/>
            </a:endParaRPr>
          </a:p>
          <a:p>
            <a:endParaRPr lang="nb-NO" baseline="0" dirty="0"/>
          </a:p>
          <a:p>
            <a:r>
              <a:rPr lang="nb-NO" b="1" dirty="0"/>
              <a:t>LHBTIQ-ordliste</a:t>
            </a:r>
          </a:p>
          <a:p>
            <a:r>
              <a:rPr lang="nb-NO" dirty="0"/>
              <a:t>- På nettsidene til </a:t>
            </a:r>
            <a:r>
              <a:rPr lang="nb-NO" dirty="0" err="1"/>
              <a:t>Bufdir</a:t>
            </a:r>
            <a:r>
              <a:rPr lang="nb-NO" baseline="0" dirty="0"/>
              <a:t> (Barne-, ungdoms- og familiedirektoratet) finnes det en lang liste med definisjoner og forklaringer til alle de vanligste ordene og begrepene i vår tids kjønnsideologi: </a:t>
            </a:r>
            <a:r>
              <a:rPr lang="nb-NO" sz="1200" u="sng" kern="1200" dirty="0">
                <a:solidFill>
                  <a:schemeClr val="tx1"/>
                </a:solidFill>
                <a:effectLst/>
                <a:latin typeface="+mn-lt"/>
                <a:ea typeface="+mn-ea"/>
                <a:cs typeface="+mn-cs"/>
                <a:hlinkClick r:id="rId3"/>
              </a:rPr>
              <a:t>https://bufdir.no/lhbt/LHBT_ordlista/</a:t>
            </a:r>
            <a:endParaRPr lang="nb-NO" sz="1200" kern="1200" dirty="0">
              <a:solidFill>
                <a:schemeClr val="tx1"/>
              </a:solidFill>
              <a:effectLst/>
              <a:latin typeface="+mn-lt"/>
              <a:ea typeface="+mn-ea"/>
              <a:cs typeface="+mn-cs"/>
            </a:endParaRPr>
          </a:p>
          <a:p>
            <a:endParaRPr lang="nb-NO" dirty="0"/>
          </a:p>
          <a:p>
            <a:r>
              <a:rPr lang="nb-NO" dirty="0"/>
              <a:t>- På nettstedet www.ung.no finnes en liknende</a:t>
            </a:r>
            <a:r>
              <a:rPr lang="nb-NO" baseline="0" dirty="0"/>
              <a:t> oversikt, skrevet av en sexolog i samarbeid med Skeiv Ungdom:</a:t>
            </a:r>
            <a:br>
              <a:rPr lang="nb-NO" baseline="0" dirty="0"/>
            </a:br>
            <a:r>
              <a:rPr lang="nb-NO" sz="1200" u="sng" kern="1200" dirty="0">
                <a:solidFill>
                  <a:schemeClr val="tx1"/>
                </a:solidFill>
                <a:effectLst/>
                <a:latin typeface="+mn-lt"/>
                <a:ea typeface="+mn-ea"/>
                <a:cs typeface="+mn-cs"/>
                <a:hlinkClick r:id="rId4"/>
              </a:rPr>
              <a:t>https://www.ung.no/homofil/636_Ordliste_LHBTIQ.html</a:t>
            </a:r>
            <a:endParaRPr lang="nb-NO" sz="1200" kern="1200" dirty="0">
              <a:solidFill>
                <a:schemeClr val="tx1"/>
              </a:solidFill>
              <a:effectLst/>
              <a:latin typeface="+mn-lt"/>
              <a:ea typeface="+mn-ea"/>
              <a:cs typeface="+mn-cs"/>
            </a:endParaRPr>
          </a:p>
          <a:p>
            <a:endParaRPr lang="nb-NO" dirty="0"/>
          </a:p>
          <a:p>
            <a:r>
              <a:rPr lang="nb-NO" b="1" dirty="0"/>
              <a:t/>
            </a:r>
            <a:br>
              <a:rPr lang="nb-NO" b="1" dirty="0"/>
            </a:br>
            <a:r>
              <a:rPr lang="nb-NO" sz="1200" b="1" kern="1200" dirty="0">
                <a:solidFill>
                  <a:schemeClr val="tx1"/>
                </a:solidFill>
                <a:effectLst/>
                <a:latin typeface="+mn-lt"/>
                <a:ea typeface="+mn-ea"/>
                <a:cs typeface="+mn-cs"/>
              </a:rPr>
              <a:t>NOEN ANDRE ORD OG BEGREPER:</a:t>
            </a:r>
            <a:br>
              <a:rPr lang="nb-NO" sz="1200" b="1" kern="1200" dirty="0">
                <a:solidFill>
                  <a:schemeClr val="tx1"/>
                </a:solidFill>
                <a:effectLst/>
                <a:latin typeface="+mn-lt"/>
                <a:ea typeface="+mn-ea"/>
                <a:cs typeface="+mn-cs"/>
              </a:rPr>
            </a:br>
            <a:r>
              <a:rPr lang="nb-NO" sz="1200" kern="1200" dirty="0">
                <a:solidFill>
                  <a:schemeClr val="tx1"/>
                </a:solidFill>
                <a:effectLst/>
                <a:latin typeface="+mn-lt"/>
                <a:ea typeface="+mn-ea"/>
                <a:cs typeface="+mn-cs"/>
              </a:rPr>
              <a:t>Avhengig av alder, kunnskap og erfaring hos dem man underviser, kan også noen av ordene nedenfor være aktuelle å omtale og forklare – og eventuelt vise på et nytt PowerPoint-bilde man lager: </a:t>
            </a:r>
          </a:p>
          <a:p>
            <a:r>
              <a:rPr lang="nb-NO" sz="1200" b="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b="1" kern="1200" dirty="0">
                <a:solidFill>
                  <a:schemeClr val="tx1"/>
                </a:solidFill>
                <a:effectLst/>
                <a:latin typeface="+mn-lt"/>
                <a:ea typeface="+mn-ea"/>
                <a:cs typeface="+mn-cs"/>
              </a:rPr>
              <a:t>-  </a:t>
            </a:r>
            <a:r>
              <a:rPr lang="nb-NO" sz="1200" b="1" kern="1200" dirty="0" err="1">
                <a:solidFill>
                  <a:schemeClr val="tx1"/>
                </a:solidFill>
                <a:effectLst/>
                <a:latin typeface="+mn-lt"/>
                <a:ea typeface="+mn-ea"/>
                <a:cs typeface="+mn-cs"/>
              </a:rPr>
              <a:t>Interkjønn</a:t>
            </a:r>
            <a:r>
              <a:rPr lang="nb-NO" sz="1200" b="1" kern="1200" dirty="0">
                <a:solidFill>
                  <a:schemeClr val="tx1"/>
                </a:solidFill>
                <a:effectLst/>
                <a:latin typeface="+mn-lt"/>
                <a:ea typeface="+mn-ea"/>
                <a:cs typeface="+mn-cs"/>
              </a:rPr>
              <a:t> / intersex: </a:t>
            </a:r>
            <a:r>
              <a:rPr lang="nb-NO" sz="1200" kern="1200" dirty="0">
                <a:solidFill>
                  <a:schemeClr val="tx1"/>
                </a:solidFill>
                <a:effectLst/>
                <a:latin typeface="+mn-lt"/>
                <a:ea typeface="+mn-ea"/>
                <a:cs typeface="+mn-cs"/>
              </a:rPr>
              <a:t>Et barn som blir født med kjønnsorganer som gjør det vanskelig å avgjøre om barnet er gutt eller jente. I Norge gjelder det </a:t>
            </a:r>
            <a:r>
              <a:rPr lang="nb-NO" sz="1200" kern="1200" dirty="0" err="1">
                <a:solidFill>
                  <a:schemeClr val="tx1"/>
                </a:solidFill>
                <a:effectLst/>
                <a:latin typeface="+mn-lt"/>
                <a:ea typeface="+mn-ea"/>
                <a:cs typeface="+mn-cs"/>
              </a:rPr>
              <a:t>ca</a:t>
            </a:r>
            <a:r>
              <a:rPr lang="nb-NO" sz="1200" kern="1200" dirty="0">
                <a:solidFill>
                  <a:schemeClr val="tx1"/>
                </a:solidFill>
                <a:effectLst/>
                <a:latin typeface="+mn-lt"/>
                <a:ea typeface="+mn-ea"/>
                <a:cs typeface="+mn-cs"/>
              </a:rPr>
              <a:t> 10 nyfødte barn i året. </a:t>
            </a:r>
            <a:br>
              <a:rPr lang="nb-NO" sz="1200" kern="1200" dirty="0">
                <a:solidFill>
                  <a:schemeClr val="tx1"/>
                </a:solidFill>
                <a:effectLst/>
                <a:latin typeface="+mn-lt"/>
                <a:ea typeface="+mn-ea"/>
                <a:cs typeface="+mn-cs"/>
              </a:rPr>
            </a:br>
            <a:r>
              <a:rPr lang="nb-NO" sz="1200" b="1" kern="1200" dirty="0">
                <a:solidFill>
                  <a:schemeClr val="tx1"/>
                </a:solidFill>
                <a:effectLst/>
                <a:latin typeface="+mn-lt"/>
                <a:ea typeface="+mn-ea"/>
                <a:cs typeface="+mn-cs"/>
              </a:rPr>
              <a:t>- </a:t>
            </a:r>
            <a:r>
              <a:rPr lang="nb-NO" sz="1200" b="1" kern="1200" dirty="0" err="1">
                <a:solidFill>
                  <a:schemeClr val="tx1"/>
                </a:solidFill>
                <a:effectLst/>
                <a:latin typeface="+mn-lt"/>
                <a:ea typeface="+mn-ea"/>
                <a:cs typeface="+mn-cs"/>
              </a:rPr>
              <a:t>Panfil</a:t>
            </a:r>
            <a:r>
              <a:rPr lang="nb-NO" sz="1200" b="1" kern="1200" dirty="0">
                <a:solidFill>
                  <a:schemeClr val="tx1"/>
                </a:solidFill>
                <a:effectLst/>
                <a:latin typeface="+mn-lt"/>
                <a:ea typeface="+mn-ea"/>
                <a:cs typeface="+mn-cs"/>
              </a:rPr>
              <a:t> / panseksuell: </a:t>
            </a:r>
            <a:r>
              <a:rPr lang="nb-NO" sz="1200" kern="1200" dirty="0">
                <a:solidFill>
                  <a:schemeClr val="tx1"/>
                </a:solidFill>
                <a:effectLst/>
                <a:latin typeface="+mn-lt"/>
                <a:ea typeface="+mn-ea"/>
                <a:cs typeface="+mn-cs"/>
              </a:rPr>
              <a:t>En person som kan føle seg tiltrukket av og forelske seg i personer uavhengig av kjønn og kropp. Begrepet overlapper delvis med «bifil».</a:t>
            </a:r>
          </a:p>
          <a:p>
            <a:r>
              <a:rPr lang="nb-NO" sz="1200" b="1" kern="1200" dirty="0">
                <a:solidFill>
                  <a:schemeClr val="tx1"/>
                </a:solidFill>
                <a:effectLst/>
                <a:latin typeface="+mn-lt"/>
                <a:ea typeface="+mn-ea"/>
                <a:cs typeface="+mn-cs"/>
              </a:rPr>
              <a:t>- Bifil / Biseksuell: </a:t>
            </a:r>
            <a:r>
              <a:rPr lang="nb-NO" sz="1200" kern="1200" dirty="0">
                <a:solidFill>
                  <a:schemeClr val="tx1"/>
                </a:solidFill>
                <a:effectLst/>
                <a:latin typeface="+mn-lt"/>
                <a:ea typeface="+mn-ea"/>
                <a:cs typeface="+mn-cs"/>
              </a:rPr>
              <a:t> En person som tiltrekkes av både menn og kvinner.</a:t>
            </a:r>
          </a:p>
          <a:p>
            <a:r>
              <a:rPr lang="nb-NO" sz="1200" b="1" kern="1200" dirty="0">
                <a:solidFill>
                  <a:schemeClr val="tx1"/>
                </a:solidFill>
                <a:effectLst/>
                <a:latin typeface="+mn-lt"/>
                <a:ea typeface="+mn-ea"/>
                <a:cs typeface="+mn-cs"/>
              </a:rPr>
              <a:t>- Skeiv / </a:t>
            </a:r>
            <a:r>
              <a:rPr lang="nb-NO" sz="1200" b="1" kern="1200" dirty="0" err="1">
                <a:solidFill>
                  <a:schemeClr val="tx1"/>
                </a:solidFill>
                <a:effectLst/>
                <a:latin typeface="+mn-lt"/>
                <a:ea typeface="+mn-ea"/>
                <a:cs typeface="+mn-cs"/>
              </a:rPr>
              <a:t>Queer</a:t>
            </a:r>
            <a:r>
              <a:rPr lang="nb-NO" sz="1200" b="1" kern="1200" dirty="0">
                <a:solidFill>
                  <a:schemeClr val="tx1"/>
                </a:solidFill>
                <a:effectLst/>
                <a:latin typeface="+mn-lt"/>
                <a:ea typeface="+mn-ea"/>
                <a:cs typeface="+mn-cs"/>
              </a:rPr>
              <a:t>: </a:t>
            </a:r>
            <a:r>
              <a:rPr lang="nb-NO" sz="1200" kern="1200" dirty="0">
                <a:solidFill>
                  <a:schemeClr val="tx1"/>
                </a:solidFill>
                <a:effectLst/>
                <a:latin typeface="+mn-lt"/>
                <a:ea typeface="+mn-ea"/>
                <a:cs typeface="+mn-cs"/>
              </a:rPr>
              <a:t>En samlebetegnelse på seksuelle orienteringer, kjønnsidentiteter og kjønnsuttrykk som bryter med de tradisjonelle normene for kjønn, seksualitet og samliv.</a:t>
            </a:r>
          </a:p>
        </p:txBody>
      </p:sp>
      <p:sp>
        <p:nvSpPr>
          <p:cNvPr id="4" name="Plassholder for bunntekst 3"/>
          <p:cNvSpPr>
            <a:spLocks noGrp="1"/>
          </p:cNvSpPr>
          <p:nvPr>
            <p:ph type="ftr" sz="quarter" idx="10"/>
          </p:nvPr>
        </p:nvSpPr>
        <p:spPr/>
        <p:txBody>
          <a:bodyPr/>
          <a:lstStyle/>
          <a:p>
            <a:r>
              <a:rPr lang="nb-NO"/>
              <a:t>Seminar over Ekteskapserklæringen</a:t>
            </a:r>
          </a:p>
        </p:txBody>
      </p:sp>
      <p:sp>
        <p:nvSpPr>
          <p:cNvPr id="5" name="Plassholder for lysbildenummer 4"/>
          <p:cNvSpPr>
            <a:spLocks noGrp="1"/>
          </p:cNvSpPr>
          <p:nvPr>
            <p:ph type="sldNum" sz="quarter" idx="11"/>
          </p:nvPr>
        </p:nvSpPr>
        <p:spPr/>
        <p:txBody>
          <a:bodyPr/>
          <a:lstStyle/>
          <a:p>
            <a:fld id="{C8593401-7213-4FA8-8723-86291B2E8693}" type="slidenum">
              <a:rPr lang="nb-NO" smtClean="0"/>
              <a:t>2</a:t>
            </a:fld>
            <a:endParaRPr lang="nb-NO"/>
          </a:p>
        </p:txBody>
      </p:sp>
    </p:spTree>
    <p:extLst>
      <p:ext uri="{BB962C8B-B14F-4D97-AF65-F5344CB8AC3E}">
        <p14:creationId xmlns:p14="http://schemas.microsoft.com/office/powerpoint/2010/main" val="28878649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3236913" y="509588"/>
            <a:ext cx="3398837" cy="2549525"/>
          </a:xfrm>
        </p:spPr>
      </p:sp>
      <p:sp>
        <p:nvSpPr>
          <p:cNvPr id="3" name="Plassholder for nota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b="1" dirty="0"/>
              <a:t>TIPS OG MOMENTER TIL TALEREN</a:t>
            </a:r>
          </a:p>
          <a:p>
            <a:endParaRPr lang="nb-NO" b="0" baseline="0" dirty="0"/>
          </a:p>
          <a:p>
            <a:r>
              <a:rPr lang="nb-NO" sz="1200" b="1" kern="1200" dirty="0">
                <a:solidFill>
                  <a:schemeClr val="tx1"/>
                </a:solidFill>
                <a:effectLst/>
                <a:latin typeface="+mn-lt"/>
                <a:ea typeface="+mn-ea"/>
                <a:cs typeface="+mn-cs"/>
              </a:rPr>
              <a:t>Den radikale kjønnsideologien</a:t>
            </a:r>
            <a:endParaRPr lang="nb-NO" sz="1200" kern="1200" dirty="0">
              <a:solidFill>
                <a:schemeClr val="tx1"/>
              </a:solidFill>
              <a:effectLst/>
              <a:latin typeface="+mn-lt"/>
              <a:ea typeface="+mn-ea"/>
              <a:cs typeface="+mn-cs"/>
            </a:endParaRPr>
          </a:p>
          <a:p>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Taleren leser hvert punkt høyt og kommenterer kort noen av de sentrale begrepene i hvert punkt – gjerne i kontrast til Bibelens lære og kristen seksualetikk. (Se momentene nedenfor.)</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Når alle punktene er vist på veggen og kommentert, kan man eventuelt la deltakerne få noen minutter til å prate sammen parvis eller i smågrupper om hva de tenker om informasjonen på lysbildet: </a:t>
            </a:r>
          </a:p>
          <a:p>
            <a:r>
              <a:rPr lang="nb-NO" sz="1200" kern="1200" dirty="0">
                <a:solidFill>
                  <a:schemeClr val="tx1"/>
                </a:solidFill>
                <a:effectLst/>
                <a:latin typeface="+mn-lt"/>
                <a:ea typeface="+mn-ea"/>
                <a:cs typeface="+mn-cs"/>
              </a:rPr>
              <a:t> </a:t>
            </a:r>
          </a:p>
          <a:p>
            <a:pPr lvl="0"/>
            <a:r>
              <a:rPr lang="nb-NO" sz="1200" b="1" i="1" kern="1200" dirty="0">
                <a:solidFill>
                  <a:schemeClr val="tx1"/>
                </a:solidFill>
                <a:effectLst/>
                <a:latin typeface="+mn-lt"/>
                <a:ea typeface="+mn-ea"/>
                <a:cs typeface="+mn-cs"/>
              </a:rPr>
              <a:t>«Hvilke tanker, assosiasjoner og følelser får dere i møte med innholdet på dette lysbildet?»</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 </a:t>
            </a:r>
          </a:p>
          <a:p>
            <a:r>
              <a:rPr lang="nb-NO" sz="1200" b="1" kern="1200" dirty="0">
                <a:solidFill>
                  <a:schemeClr val="tx1"/>
                </a:solidFill>
                <a:effectLst/>
                <a:latin typeface="+mn-lt"/>
                <a:ea typeface="+mn-ea"/>
                <a:cs typeface="+mn-cs"/>
              </a:rPr>
              <a:t>Momenter til undervisningen:</a:t>
            </a:r>
            <a:r>
              <a:rPr lang="nb-NO" sz="1200" kern="1200" dirty="0">
                <a:solidFill>
                  <a:schemeClr val="tx1"/>
                </a:solidFill>
                <a:effectLst/>
                <a:latin typeface="+mn-lt"/>
                <a:ea typeface="+mn-ea"/>
                <a:cs typeface="+mn-cs"/>
              </a:rPr>
              <a:t/>
            </a:r>
            <a:br>
              <a:rPr lang="nb-NO" sz="1200" kern="1200" dirty="0">
                <a:solidFill>
                  <a:schemeClr val="tx1"/>
                </a:solidFill>
                <a:effectLst/>
                <a:latin typeface="+mn-lt"/>
                <a:ea typeface="+mn-ea"/>
                <a:cs typeface="+mn-cs"/>
              </a:rPr>
            </a:br>
            <a:endParaRPr lang="nb-NO" sz="1200" kern="1200" dirty="0">
              <a:solidFill>
                <a:schemeClr val="tx1"/>
              </a:solidFill>
              <a:effectLst/>
              <a:latin typeface="+mn-lt"/>
              <a:ea typeface="+mn-ea"/>
              <a:cs typeface="+mn-cs"/>
            </a:endParaRPr>
          </a:p>
          <a:p>
            <a:r>
              <a:rPr lang="nb-NO" sz="1200" b="1" i="1" kern="1200" dirty="0">
                <a:solidFill>
                  <a:schemeClr val="tx1"/>
                </a:solidFill>
                <a:effectLst/>
                <a:latin typeface="+mn-lt"/>
                <a:ea typeface="+mn-ea"/>
                <a:cs typeface="+mn-cs"/>
              </a:rPr>
              <a:t>Nedenfor følger stoff som kan brukes i undervisningen om dette lysbildet. Taleren velger ut det som er mest relevant for tilhørerne.</a:t>
            </a:r>
            <a:endParaRPr lang="nb-NO" sz="1200" kern="1200" dirty="0">
              <a:solidFill>
                <a:schemeClr val="tx1"/>
              </a:solidFill>
              <a:effectLst/>
              <a:latin typeface="+mn-lt"/>
              <a:ea typeface="+mn-ea"/>
              <a:cs typeface="+mn-cs"/>
            </a:endParaRPr>
          </a:p>
          <a:p>
            <a:r>
              <a:rPr lang="nb-NO" sz="1200" b="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b="1" kern="1200" dirty="0">
                <a:solidFill>
                  <a:schemeClr val="tx1"/>
                </a:solidFill>
                <a:effectLst/>
                <a:latin typeface="+mn-lt"/>
                <a:ea typeface="+mn-ea"/>
                <a:cs typeface="+mn-cs"/>
              </a:rPr>
              <a:t>1) ALT ER NATURLIG OG NORMALT</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I den nye, radikale kjønnstenkningen er alle typer seksualitet, samliv og handlinger naturlige og sidestilte «normalvarianter», dersom det skjer frivillig mellom likeverdige personer. (Utnyttelse av barn og psykisk utviklingshemmede blir selvsagt ikke akseptert.) Forskjellen på norm og unntak er oppløst. Alt er normalt, ingenting er mer naturlig og normalt enn noe annet. </a:t>
            </a:r>
          </a:p>
          <a:p>
            <a:r>
              <a:rPr lang="nb-NO" sz="1200" b="1" kern="1200" dirty="0">
                <a:solidFill>
                  <a:schemeClr val="tx1"/>
                </a:solidFill>
                <a:effectLst/>
                <a:latin typeface="+mn-lt"/>
                <a:ea typeface="+mn-ea"/>
                <a:cs typeface="+mn-cs"/>
              </a:rPr>
              <a:t/>
            </a:r>
            <a:br>
              <a:rPr lang="nb-NO" sz="1200" b="1" kern="1200" dirty="0">
                <a:solidFill>
                  <a:schemeClr val="tx1"/>
                </a:solidFill>
                <a:effectLst/>
                <a:latin typeface="+mn-lt"/>
                <a:ea typeface="+mn-ea"/>
                <a:cs typeface="+mn-cs"/>
              </a:rPr>
            </a:br>
            <a:r>
              <a:rPr lang="nb-NO" sz="1200" b="1" kern="1200" dirty="0">
                <a:solidFill>
                  <a:schemeClr val="tx1"/>
                </a:solidFill>
                <a:effectLst/>
                <a:latin typeface="+mn-lt"/>
                <a:ea typeface="+mn-ea"/>
                <a:cs typeface="+mn-cs"/>
              </a:rPr>
              <a:t>KJØNNSIDENTITETER og KJØNNSUTTRYKK på Facebook. </a:t>
            </a:r>
            <a:r>
              <a:rPr lang="nb-NO" sz="1200" kern="1200" dirty="0">
                <a:solidFill>
                  <a:schemeClr val="tx1"/>
                </a:solidFill>
                <a:effectLst/>
                <a:latin typeface="+mn-lt"/>
                <a:ea typeface="+mn-ea"/>
                <a:cs typeface="+mn-cs"/>
              </a:rPr>
              <a:t>Hvis man bor i England og skal registrere seg som bruker av Facebook, har man ikke lenger bare to valgmuligheter når man skal krysse av for kjønn: Mann eller kvinne. Man kan nå krysse av ved ett eller flere alternativer blant 71 ulike kjønnsidentiteter. I USA har Facebook de siste årene gitt 56 valgmuligheter til nye brukere.</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 </a:t>
            </a:r>
            <a:r>
              <a:rPr lang="nb-NO" sz="1200" b="1" kern="1200" dirty="0">
                <a:solidFill>
                  <a:schemeClr val="tx1"/>
                </a:solidFill>
                <a:effectLst/>
                <a:latin typeface="+mn-lt"/>
                <a:ea typeface="+mn-ea"/>
                <a:cs typeface="+mn-cs"/>
              </a:rPr>
              <a:t>Oversikt</a:t>
            </a:r>
            <a:r>
              <a:rPr lang="nb-NO" sz="1200" kern="1200" dirty="0">
                <a:solidFill>
                  <a:schemeClr val="tx1"/>
                </a:solidFill>
                <a:effectLst/>
                <a:latin typeface="+mn-lt"/>
                <a:ea typeface="+mn-ea"/>
                <a:cs typeface="+mn-cs"/>
              </a:rPr>
              <a:t> over de 71 alternativene som engelske Facebook-brukere kan velge blant.</a:t>
            </a:r>
          </a:p>
          <a:p>
            <a:r>
              <a:rPr lang="nb-NO" sz="1200" u="sng" kern="1200" dirty="0">
                <a:solidFill>
                  <a:schemeClr val="tx1"/>
                </a:solidFill>
                <a:effectLst/>
                <a:latin typeface="+mn-lt"/>
                <a:ea typeface="+mn-ea"/>
                <a:cs typeface="+mn-cs"/>
                <a:hlinkClick r:id="rId3"/>
              </a:rPr>
              <a:t>https://www.telegraph.co.uk/technology/facebook/10930654/Facebooks-71-gender-options-come-to-UK-users.html</a:t>
            </a:r>
            <a:r>
              <a:rPr lang="nb-NO" sz="1200" kern="1200" dirty="0">
                <a:solidFill>
                  <a:schemeClr val="tx1"/>
                </a:solidFill>
                <a:effectLst/>
                <a:latin typeface="+mn-lt"/>
                <a:ea typeface="+mn-ea"/>
                <a:cs typeface="+mn-cs"/>
              </a:rPr>
              <a:t>  Se eventuelt PowerPoint-lysbildet «71 kjønnsidentiteter for Facebook-brukere» som ligger i menyen </a:t>
            </a:r>
            <a:r>
              <a:rPr lang="nb-NO" sz="1200" i="1" kern="1200" dirty="0">
                <a:solidFill>
                  <a:schemeClr val="tx1"/>
                </a:solidFill>
                <a:effectLst/>
                <a:latin typeface="+mn-lt"/>
                <a:ea typeface="+mn-ea"/>
                <a:cs typeface="+mn-cs"/>
              </a:rPr>
              <a:t>Ekstra PP-lysbilder</a:t>
            </a:r>
            <a:r>
              <a:rPr lang="nb-NO" sz="1200" kern="1200" dirty="0">
                <a:solidFill>
                  <a:schemeClr val="tx1"/>
                </a:solidFill>
                <a:effectLst/>
                <a:latin typeface="+mn-lt"/>
                <a:ea typeface="+mn-ea"/>
                <a:cs typeface="+mn-cs"/>
              </a:rPr>
              <a:t> under hovedmenyen </a:t>
            </a:r>
            <a:r>
              <a:rPr lang="nb-NO" sz="1200" i="1" kern="1200" dirty="0">
                <a:solidFill>
                  <a:schemeClr val="tx1"/>
                </a:solidFill>
                <a:effectLst/>
                <a:latin typeface="+mn-lt"/>
                <a:ea typeface="+mn-ea"/>
                <a:cs typeface="+mn-cs"/>
              </a:rPr>
              <a:t>Nyttige ressurser</a:t>
            </a:r>
            <a:r>
              <a:rPr lang="nb-NO" sz="1200" kern="1200" dirty="0">
                <a:solidFill>
                  <a:schemeClr val="tx1"/>
                </a:solidFill>
                <a:effectLst/>
                <a:latin typeface="+mn-lt"/>
                <a:ea typeface="+mn-ea"/>
                <a:cs typeface="+mn-cs"/>
              </a:rPr>
              <a:t>.</a:t>
            </a:r>
            <a:br>
              <a:rPr lang="nb-NO" sz="1200" kern="1200" dirty="0">
                <a:solidFill>
                  <a:schemeClr val="tx1"/>
                </a:solidFill>
                <a:effectLst/>
                <a:latin typeface="+mn-lt"/>
                <a:ea typeface="+mn-ea"/>
                <a:cs typeface="+mn-cs"/>
              </a:rPr>
            </a:br>
            <a:r>
              <a:rPr lang="nb-NO" sz="1200" kern="1200" dirty="0">
                <a:solidFill>
                  <a:schemeClr val="tx1"/>
                </a:solidFill>
                <a:effectLst/>
                <a:latin typeface="+mn-lt"/>
                <a:ea typeface="+mn-ea"/>
                <a:cs typeface="+mn-cs"/>
              </a:rPr>
              <a:t/>
            </a:r>
            <a:br>
              <a:rPr lang="nb-NO" sz="1200" kern="1200" dirty="0">
                <a:solidFill>
                  <a:schemeClr val="tx1"/>
                </a:solidFill>
                <a:effectLst/>
                <a:latin typeface="+mn-lt"/>
                <a:ea typeface="+mn-ea"/>
                <a:cs typeface="+mn-cs"/>
              </a:rPr>
            </a:br>
            <a:r>
              <a:rPr lang="nb-NO" sz="1200" kern="1200" dirty="0">
                <a:solidFill>
                  <a:schemeClr val="tx1"/>
                </a:solidFill>
                <a:effectLst/>
                <a:latin typeface="+mn-lt"/>
                <a:ea typeface="+mn-ea"/>
                <a:cs typeface="+mn-cs"/>
              </a:rPr>
              <a:t>* </a:t>
            </a:r>
            <a:r>
              <a:rPr lang="nb-NO" sz="1200" b="1" kern="1200" dirty="0">
                <a:solidFill>
                  <a:schemeClr val="tx1"/>
                </a:solidFill>
                <a:effectLst/>
                <a:latin typeface="+mn-lt"/>
                <a:ea typeface="+mn-ea"/>
                <a:cs typeface="+mn-cs"/>
              </a:rPr>
              <a:t>Definisjoner</a:t>
            </a:r>
            <a:r>
              <a:rPr lang="nb-NO" sz="1200" kern="1200" dirty="0">
                <a:solidFill>
                  <a:schemeClr val="tx1"/>
                </a:solidFill>
                <a:effectLst/>
                <a:latin typeface="+mn-lt"/>
                <a:ea typeface="+mn-ea"/>
                <a:cs typeface="+mn-cs"/>
              </a:rPr>
              <a:t>. Her kan man lese forklaringer og definisjoner av ord og begreper som Facebooks engelske og amerikanske brukere kan velge blant:</a:t>
            </a:r>
            <a:br>
              <a:rPr lang="nb-NO" sz="1200" kern="1200" dirty="0">
                <a:solidFill>
                  <a:schemeClr val="tx1"/>
                </a:solidFill>
                <a:effectLst/>
                <a:latin typeface="+mn-lt"/>
                <a:ea typeface="+mn-ea"/>
                <a:cs typeface="+mn-cs"/>
              </a:rPr>
            </a:br>
            <a:r>
              <a:rPr lang="nb-NO" sz="1200" u="sng" kern="1200" dirty="0">
                <a:solidFill>
                  <a:schemeClr val="tx1"/>
                </a:solidFill>
                <a:effectLst/>
                <a:latin typeface="+mn-lt"/>
                <a:ea typeface="+mn-ea"/>
                <a:cs typeface="+mn-cs"/>
                <a:hlinkClick r:id="rId4"/>
              </a:rPr>
              <a:t>https://www.thedailybeast.com/what-each-of-facebooks-51-new-gender-options-means</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 </a:t>
            </a:r>
          </a:p>
          <a:p>
            <a:r>
              <a:rPr lang="nb-NO" sz="1200" b="1" kern="1200" dirty="0">
                <a:solidFill>
                  <a:schemeClr val="tx1"/>
                </a:solidFill>
                <a:effectLst/>
                <a:latin typeface="+mn-lt"/>
                <a:ea typeface="+mn-ea"/>
                <a:cs typeface="+mn-cs"/>
              </a:rPr>
              <a:t>* Ordliste fra </a:t>
            </a:r>
            <a:r>
              <a:rPr lang="nb-NO" sz="1200" b="1" kern="1200" dirty="0" err="1">
                <a:solidFill>
                  <a:schemeClr val="tx1"/>
                </a:solidFill>
                <a:effectLst/>
                <a:latin typeface="+mn-lt"/>
                <a:ea typeface="+mn-ea"/>
                <a:cs typeface="+mn-cs"/>
              </a:rPr>
              <a:t>Bufdir</a:t>
            </a:r>
            <a:r>
              <a:rPr lang="nb-NO" sz="1200" kern="1200" dirty="0">
                <a:solidFill>
                  <a:schemeClr val="tx1"/>
                </a:solidFill>
                <a:effectLst/>
                <a:latin typeface="+mn-lt"/>
                <a:ea typeface="+mn-ea"/>
                <a:cs typeface="+mn-cs"/>
              </a:rPr>
              <a:t> (Barne-, ungdoms- og familiedirektoratet):</a:t>
            </a:r>
          </a:p>
          <a:p>
            <a:r>
              <a:rPr lang="nb-NO" sz="1200" u="sng" kern="1200" dirty="0">
                <a:solidFill>
                  <a:schemeClr val="tx1"/>
                </a:solidFill>
                <a:effectLst/>
                <a:latin typeface="+mn-lt"/>
                <a:ea typeface="+mn-ea"/>
                <a:cs typeface="+mn-cs"/>
                <a:hlinkClick r:id="rId5"/>
              </a:rPr>
              <a:t>https://www.bufdir.no/lhbt/LHBT_ordlista/</a:t>
            </a:r>
            <a:endParaRPr lang="nb-NO" sz="1200" kern="1200" dirty="0">
              <a:solidFill>
                <a:schemeClr val="tx1"/>
              </a:solidFill>
              <a:effectLst/>
              <a:latin typeface="+mn-lt"/>
              <a:ea typeface="+mn-ea"/>
              <a:cs typeface="+mn-cs"/>
            </a:endParaRPr>
          </a:p>
          <a:p>
            <a:r>
              <a:rPr lang="nb-NO" sz="1200" b="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b="1" kern="1200" dirty="0">
                <a:solidFill>
                  <a:schemeClr val="tx1"/>
                </a:solidFill>
                <a:effectLst/>
                <a:latin typeface="+mn-lt"/>
                <a:ea typeface="+mn-ea"/>
                <a:cs typeface="+mn-cs"/>
              </a:rPr>
              <a:t>* Ordliste</a:t>
            </a:r>
            <a:r>
              <a:rPr lang="nb-NO" sz="1200" kern="1200" dirty="0">
                <a:solidFill>
                  <a:schemeClr val="tx1"/>
                </a:solidFill>
                <a:effectLst/>
                <a:latin typeface="+mn-lt"/>
                <a:ea typeface="+mn-ea"/>
                <a:cs typeface="+mn-cs"/>
              </a:rPr>
              <a:t> over en del kjønnsidentiteter og kjønnsuttrykk publisert i Aftenposten: </a:t>
            </a:r>
          </a:p>
          <a:p>
            <a:r>
              <a:rPr lang="nb-NO" sz="1200" u="sng" kern="1200" dirty="0">
                <a:solidFill>
                  <a:schemeClr val="tx1"/>
                </a:solidFill>
                <a:effectLst/>
                <a:latin typeface="+mn-lt"/>
                <a:ea typeface="+mn-ea"/>
                <a:cs typeface="+mn-cs"/>
                <a:hlinkClick r:id="rId6"/>
              </a:rPr>
              <a:t>https://www.aftenposten.no/norge/i/4dB5o/Et-kjonn-som-passer-for-deg</a:t>
            </a:r>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 </a:t>
            </a:r>
          </a:p>
          <a:p>
            <a:r>
              <a:rPr lang="nb-NO" sz="1200" b="1" kern="1200" dirty="0">
                <a:solidFill>
                  <a:schemeClr val="tx1"/>
                </a:solidFill>
                <a:effectLst/>
                <a:latin typeface="+mn-lt"/>
                <a:ea typeface="+mn-ea"/>
                <a:cs typeface="+mn-cs"/>
              </a:rPr>
              <a:t>2) KJØNN ER FLEKSIBELT.</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 Den kjønnsnøytrale tenkningen (og den kjønnsnøytrale ekteskapsloven) sier at barn ikke trenger mor og far. Det som er viktig, er gode omsorgspersoner. Betydningen av biologisk familie og slekt blir bagatellisert og bortforklart. For denne type tenkning er TV-programmer som «Tore på sporet» problematiske.</a:t>
            </a:r>
          </a:p>
          <a:p>
            <a:r>
              <a:rPr lang="nb-NO" sz="1200" kern="1200" dirty="0">
                <a:solidFill>
                  <a:schemeClr val="tx1"/>
                </a:solidFill>
                <a:effectLst/>
                <a:latin typeface="+mn-lt"/>
                <a:ea typeface="+mn-ea"/>
                <a:cs typeface="+mn-cs"/>
              </a:rPr>
              <a:t/>
            </a:r>
            <a:br>
              <a:rPr lang="nb-NO" sz="1200" kern="1200" dirty="0">
                <a:solidFill>
                  <a:schemeClr val="tx1"/>
                </a:solidFill>
                <a:effectLst/>
                <a:latin typeface="+mn-lt"/>
                <a:ea typeface="+mn-ea"/>
                <a:cs typeface="+mn-cs"/>
              </a:rPr>
            </a:br>
            <a:r>
              <a:rPr lang="nb-NO" sz="1200" kern="1200" dirty="0">
                <a:solidFill>
                  <a:schemeClr val="tx1"/>
                </a:solidFill>
                <a:effectLst/>
                <a:latin typeface="+mn-lt"/>
                <a:ea typeface="+mn-ea"/>
                <a:cs typeface="+mn-cs"/>
              </a:rPr>
              <a:t>* Foreningen FRI sier i sin Politiske plattform: «Det finnes et mangfold av kjønn.»</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 Sexologen Esben Esther Pirelli Benestad har en kort video på NRK: «Visste du at det finnes sju kjønn?»  </a:t>
            </a:r>
            <a:r>
              <a:rPr lang="nb-NO" sz="1200" u="sng" kern="1200" dirty="0">
                <a:solidFill>
                  <a:schemeClr val="tx1"/>
                </a:solidFill>
                <a:effectLst/>
                <a:latin typeface="+mn-lt"/>
                <a:ea typeface="+mn-ea"/>
                <a:cs typeface="+mn-cs"/>
                <a:hlinkClick r:id="rId7"/>
              </a:rPr>
              <a:t>https://www.nrk.no/video/PS*257951</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 Fra 2016 har Norge en lov som sier at alle personer over 16 år kan endre juridisk kjønn, dersom de ønsker det. Se mer info på lysbildet «Endring av juridisk kjønn» i Temamøte 2 eller i undermenyen </a:t>
            </a:r>
            <a:r>
              <a:rPr lang="nb-NO" sz="1200" i="1" kern="1200" dirty="0">
                <a:solidFill>
                  <a:schemeClr val="tx1"/>
                </a:solidFill>
                <a:effectLst/>
                <a:latin typeface="+mn-lt"/>
                <a:ea typeface="+mn-ea"/>
                <a:cs typeface="+mn-cs"/>
              </a:rPr>
              <a:t>Ekstra PP-lysbilder</a:t>
            </a:r>
            <a:r>
              <a:rPr lang="nb-NO" sz="1200" kern="1200" dirty="0">
                <a:solidFill>
                  <a:schemeClr val="tx1"/>
                </a:solidFill>
                <a:effectLst/>
                <a:latin typeface="+mn-lt"/>
                <a:ea typeface="+mn-ea"/>
                <a:cs typeface="+mn-cs"/>
              </a:rPr>
              <a:t> i hovedmenyen </a:t>
            </a:r>
            <a:r>
              <a:rPr lang="nb-NO" sz="1200" i="1" kern="1200" dirty="0">
                <a:solidFill>
                  <a:schemeClr val="tx1"/>
                </a:solidFill>
                <a:effectLst/>
                <a:latin typeface="+mn-lt"/>
                <a:ea typeface="+mn-ea"/>
                <a:cs typeface="+mn-cs"/>
              </a:rPr>
              <a:t>Nyttige ressurser</a:t>
            </a:r>
            <a:r>
              <a:rPr lang="nb-NO" sz="1200" kern="1200" dirty="0">
                <a:solidFill>
                  <a:schemeClr val="tx1"/>
                </a:solidFill>
                <a:effectLst/>
                <a:latin typeface="+mn-lt"/>
                <a:ea typeface="+mn-ea"/>
                <a:cs typeface="+mn-cs"/>
              </a:rPr>
              <a:t> på Samlivsbanken.no. Ressursarket «</a:t>
            </a:r>
            <a:r>
              <a:rPr lang="nb-NO" sz="1200" b="1" i="1" kern="1200" dirty="0">
                <a:solidFill>
                  <a:schemeClr val="tx1"/>
                </a:solidFill>
                <a:effectLst/>
                <a:latin typeface="+mn-lt"/>
                <a:ea typeface="+mn-ea"/>
                <a:cs typeface="+mn-cs"/>
              </a:rPr>
              <a:t>Der menn føder barn</a:t>
            </a:r>
            <a:r>
              <a:rPr lang="nb-NO" sz="1200" kern="1200" dirty="0">
                <a:solidFill>
                  <a:schemeClr val="tx1"/>
                </a:solidFill>
                <a:effectLst/>
                <a:latin typeface="+mn-lt"/>
                <a:ea typeface="+mn-ea"/>
                <a:cs typeface="+mn-cs"/>
              </a:rPr>
              <a:t>» på Samlivsbanken.no gir også nyttig info. Det finnes under hovedmenyen </a:t>
            </a:r>
            <a:r>
              <a:rPr lang="nb-NO" sz="1200" i="1" kern="1200" dirty="0">
                <a:solidFill>
                  <a:schemeClr val="tx1"/>
                </a:solidFill>
                <a:effectLst/>
                <a:latin typeface="+mn-lt"/>
                <a:ea typeface="+mn-ea"/>
                <a:cs typeface="+mn-cs"/>
              </a:rPr>
              <a:t>Nyttige ressurser, </a:t>
            </a:r>
            <a:r>
              <a:rPr lang="nb-NO" sz="1200" kern="1200" dirty="0">
                <a:solidFill>
                  <a:schemeClr val="tx1"/>
                </a:solidFill>
                <a:effectLst/>
                <a:latin typeface="+mn-lt"/>
                <a:ea typeface="+mn-ea"/>
                <a:cs typeface="+mn-cs"/>
              </a:rPr>
              <a:t>i undermenyen </a:t>
            </a:r>
            <a:r>
              <a:rPr lang="nb-NO" sz="1200" i="1" kern="1200" dirty="0">
                <a:solidFill>
                  <a:schemeClr val="tx1"/>
                </a:solidFill>
                <a:effectLst/>
                <a:latin typeface="+mn-lt"/>
                <a:ea typeface="+mn-ea"/>
                <a:cs typeface="+mn-cs"/>
              </a:rPr>
              <a:t>Helsides ressursark i 4 farger</a:t>
            </a:r>
            <a:r>
              <a:rPr lang="nb-NO" sz="1200" kern="1200" dirty="0">
                <a:solidFill>
                  <a:schemeClr val="tx1"/>
                </a:solidFill>
                <a:effectLst/>
                <a:latin typeface="+mn-lt"/>
                <a:ea typeface="+mn-ea"/>
                <a:cs typeface="+mn-cs"/>
              </a:rPr>
              <a:t>.</a:t>
            </a:r>
          </a:p>
          <a:p>
            <a:r>
              <a:rPr lang="nb-NO" sz="1200" kern="1200" dirty="0">
                <a:solidFill>
                  <a:schemeClr val="tx1"/>
                </a:solidFill>
                <a:effectLst/>
                <a:latin typeface="+mn-lt"/>
                <a:ea typeface="+mn-ea"/>
                <a:cs typeface="+mn-cs"/>
              </a:rPr>
              <a:t> </a:t>
            </a:r>
          </a:p>
          <a:p>
            <a:r>
              <a:rPr lang="nb-NO" sz="1200" b="1" kern="1200" dirty="0">
                <a:solidFill>
                  <a:schemeClr val="tx1"/>
                </a:solidFill>
                <a:effectLst/>
                <a:latin typeface="+mn-lt"/>
                <a:ea typeface="+mn-ea"/>
                <a:cs typeface="+mn-cs"/>
              </a:rPr>
              <a:t>3) IDEALET.</a:t>
            </a:r>
            <a:endParaRPr lang="nb-NO" sz="1200" kern="1200" dirty="0">
              <a:solidFill>
                <a:schemeClr val="tx1"/>
              </a:solidFill>
              <a:effectLst/>
              <a:latin typeface="+mn-lt"/>
              <a:ea typeface="+mn-ea"/>
              <a:cs typeface="+mn-cs"/>
            </a:endParaRPr>
          </a:p>
          <a:p>
            <a:r>
              <a:rPr lang="nb-NO" sz="1200" b="1" i="1" kern="1200" dirty="0">
                <a:solidFill>
                  <a:schemeClr val="tx1"/>
                </a:solidFill>
                <a:effectLst/>
                <a:latin typeface="+mn-lt"/>
                <a:ea typeface="+mn-ea"/>
                <a:cs typeface="+mn-cs"/>
              </a:rPr>
              <a:t>FRI – Foreningen for kjønns- og seksualitetsmangfold</a:t>
            </a:r>
            <a:r>
              <a:rPr lang="nb-NO" sz="1200" kern="1200" dirty="0">
                <a:solidFill>
                  <a:schemeClr val="tx1"/>
                </a:solidFill>
                <a:effectLst/>
                <a:latin typeface="+mn-lt"/>
                <a:ea typeface="+mn-ea"/>
                <a:cs typeface="+mn-cs"/>
              </a:rPr>
              <a:t> sier f.eks. i sitt Prinsipprogram: «FRI mener at alle former for seksuelle relasjoner eller handlinger som er basert på respekt, likeverd og samtykke er positivt.» </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Det samme budskapet formidles i stor grad i ungdomskulturen, i media, i skoleverket og fra det offentlige Norge – f.eks. via </a:t>
            </a:r>
            <a:r>
              <a:rPr lang="nb-NO" sz="1200" kern="1200" dirty="0" err="1">
                <a:solidFill>
                  <a:schemeClr val="tx1"/>
                </a:solidFill>
                <a:effectLst/>
                <a:latin typeface="+mn-lt"/>
                <a:ea typeface="+mn-ea"/>
                <a:cs typeface="+mn-cs"/>
              </a:rPr>
              <a:t>Bufdir</a:t>
            </a:r>
            <a:r>
              <a:rPr lang="nb-NO" sz="1200" kern="1200" dirty="0">
                <a:solidFill>
                  <a:schemeClr val="tx1"/>
                </a:solidFill>
                <a:effectLst/>
                <a:latin typeface="+mn-lt"/>
                <a:ea typeface="+mn-ea"/>
                <a:cs typeface="+mn-cs"/>
              </a:rPr>
              <a:t> (Barne-, ungdoms- og familiedirektoratet) og nettportalen </a:t>
            </a:r>
            <a:r>
              <a:rPr lang="nb-NO" sz="1200" b="1" u="sng" kern="1200" dirty="0">
                <a:solidFill>
                  <a:schemeClr val="tx1"/>
                </a:solidFill>
                <a:effectLst/>
                <a:latin typeface="+mn-lt"/>
                <a:ea typeface="+mn-ea"/>
                <a:cs typeface="+mn-cs"/>
                <a:hlinkClick r:id="rId8"/>
              </a:rPr>
              <a:t>www.ung.no</a:t>
            </a:r>
            <a:r>
              <a:rPr lang="nb-NO" sz="1200" kern="1200" dirty="0">
                <a:solidFill>
                  <a:schemeClr val="tx1"/>
                </a:solidFill>
                <a:effectLst/>
                <a:latin typeface="+mn-lt"/>
                <a:ea typeface="+mn-ea"/>
                <a:cs typeface="+mn-cs"/>
              </a:rPr>
              <a:t> – som har undertittelen («Offentlig og kvalitetssikret»). I ulike varianter er budskapet dette</a:t>
            </a:r>
            <a:r>
              <a:rPr lang="nb-NO" sz="1200" kern="1200">
                <a:solidFill>
                  <a:schemeClr val="tx1"/>
                </a:solidFill>
                <a:effectLst/>
                <a:latin typeface="+mn-lt"/>
                <a:ea typeface="+mn-ea"/>
                <a:cs typeface="+mn-cs"/>
              </a:rPr>
              <a:t>: «Har du lyst, har du lov.»</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 </a:t>
            </a:r>
          </a:p>
          <a:p>
            <a:r>
              <a:rPr lang="nb-NO" sz="1200" b="1" kern="1200" dirty="0">
                <a:solidFill>
                  <a:schemeClr val="tx1"/>
                </a:solidFill>
                <a:effectLst/>
                <a:latin typeface="+mn-lt"/>
                <a:ea typeface="+mn-ea"/>
                <a:cs typeface="+mn-cs"/>
              </a:rPr>
              <a:t>4) VOKSENPERSPEKTIV. </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Barn blir lett taperne der den radikale kjønnsideologien får dominere. Når man opphever betydningen av kjønn, av mann og kvinne, og av mor og far, er det grunn til å spørre: </a:t>
            </a:r>
          </a:p>
          <a:p>
            <a:r>
              <a:rPr lang="nb-NO" sz="1200" kern="1200" dirty="0">
                <a:solidFill>
                  <a:schemeClr val="tx1"/>
                </a:solidFill>
                <a:effectLst/>
                <a:latin typeface="+mn-lt"/>
                <a:ea typeface="+mn-ea"/>
                <a:cs typeface="+mn-cs"/>
              </a:rPr>
              <a:t>* Hvem taler barnets sak? </a:t>
            </a:r>
          </a:p>
          <a:p>
            <a:r>
              <a:rPr lang="nb-NO" sz="1200" kern="1200" dirty="0">
                <a:solidFill>
                  <a:schemeClr val="tx1"/>
                </a:solidFill>
                <a:effectLst/>
                <a:latin typeface="+mn-lt"/>
                <a:ea typeface="+mn-ea"/>
                <a:cs typeface="+mn-cs"/>
              </a:rPr>
              <a:t>* Er virkelig far og hans slekt overflødig, irrelevant og uvesentlig i et barns liv, slik denne ideologien og norsk lov sier? </a:t>
            </a:r>
          </a:p>
          <a:p>
            <a:r>
              <a:rPr lang="nb-NO" sz="1200" kern="1200" dirty="0">
                <a:solidFill>
                  <a:schemeClr val="tx1"/>
                </a:solidFill>
                <a:effectLst/>
                <a:latin typeface="+mn-lt"/>
                <a:ea typeface="+mn-ea"/>
                <a:cs typeface="+mn-cs"/>
              </a:rPr>
              <a:t>* Kan mor (og hennes slekt) like godt byttes ut med en mann? </a:t>
            </a:r>
          </a:p>
          <a:p>
            <a:r>
              <a:rPr lang="nb-NO" sz="1200" kern="1200" dirty="0">
                <a:solidFill>
                  <a:schemeClr val="tx1"/>
                </a:solidFill>
                <a:effectLst/>
                <a:latin typeface="+mn-lt"/>
                <a:ea typeface="+mn-ea"/>
                <a:cs typeface="+mn-cs"/>
              </a:rPr>
              <a:t>* Spiller det ingen rolle om barnet er i slekt med sine foreldre eller ikke?</a:t>
            </a:r>
          </a:p>
          <a:p>
            <a:r>
              <a:rPr lang="nb-NO" sz="1200" kern="1200" dirty="0">
                <a:solidFill>
                  <a:schemeClr val="tx1"/>
                </a:solidFill>
                <a:effectLst/>
                <a:latin typeface="+mn-lt"/>
                <a:ea typeface="+mn-ea"/>
                <a:cs typeface="+mn-cs"/>
              </a:rPr>
              <a:t>* Fører idealet om grenseløs seksualitet til mer stabile relasjoner, bedre oppvekstforhold for barn og unge og et mer velfungerende samfunn? </a:t>
            </a:r>
          </a:p>
          <a:p>
            <a:r>
              <a:rPr lang="nb-NO" sz="1200" kern="1200" dirty="0">
                <a:solidFill>
                  <a:schemeClr val="tx1"/>
                </a:solidFill>
                <a:effectLst/>
                <a:latin typeface="+mn-lt"/>
                <a:ea typeface="+mn-ea"/>
                <a:cs typeface="+mn-cs"/>
              </a:rPr>
              <a:t>* Gir kjønn i fri flyt et godt utgangspunkt for barn og unge når de skal finne seg selv og utvikle selvbilde, personlighet og identitet?</a:t>
            </a:r>
          </a:p>
          <a:p>
            <a:r>
              <a:rPr lang="nb-NO" sz="1200" kern="1200" dirty="0">
                <a:solidFill>
                  <a:schemeClr val="tx1"/>
                </a:solidFill>
                <a:effectLst/>
                <a:latin typeface="+mn-lt"/>
                <a:ea typeface="+mn-ea"/>
                <a:cs typeface="+mn-cs"/>
              </a:rPr>
              <a:t> </a:t>
            </a:r>
          </a:p>
          <a:p>
            <a:r>
              <a:rPr lang="nb-NO" sz="1200" b="1" kern="1200" dirty="0">
                <a:solidFill>
                  <a:schemeClr val="tx1"/>
                </a:solidFill>
                <a:effectLst/>
                <a:latin typeface="+mn-lt"/>
                <a:ea typeface="+mn-ea"/>
                <a:cs typeface="+mn-cs"/>
              </a:rPr>
              <a:t>Barneperspektivet.</a:t>
            </a:r>
            <a:r>
              <a:rPr lang="nb-NO" sz="1200" kern="1200" dirty="0">
                <a:solidFill>
                  <a:schemeClr val="tx1"/>
                </a:solidFill>
                <a:effectLst/>
                <a:latin typeface="+mn-lt"/>
                <a:ea typeface="+mn-ea"/>
                <a:cs typeface="+mn-cs"/>
              </a:rPr>
              <a:t> Mangelen på barneperspektiv blir spesielt tydelig når vi innser at voksne de siste årene har gjort barn til en rettighet, mens barn på sin side har mistet retten til sin egen mor og/eller far. </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FNs Barnekonvensjon sier i Artikkel 7.1: «Barnet har […] så langt det er mulig, rett til å kjenne sine foreldre og få omsorg fra dem.» Stortinget har vedtatt at alle lover som angår barn, må være i overensstemmelse med FNs Barnekonvensjon. Hva betyr det i praksis når det gjelder barn og foreldre?</a:t>
            </a:r>
          </a:p>
        </p:txBody>
      </p:sp>
      <p:sp>
        <p:nvSpPr>
          <p:cNvPr id="4" name="Plassholder for lysbildenummer 3"/>
          <p:cNvSpPr>
            <a:spLocks noGrp="1"/>
          </p:cNvSpPr>
          <p:nvPr>
            <p:ph type="sldNum" sz="quarter" idx="10"/>
          </p:nvPr>
        </p:nvSpPr>
        <p:spPr/>
        <p:txBody>
          <a:bodyPr/>
          <a:lstStyle/>
          <a:p>
            <a:fld id="{C8593401-7213-4FA8-8723-86291B2E8693}" type="slidenum">
              <a:rPr lang="nb-NO" smtClean="0"/>
              <a:t>3</a:t>
            </a:fld>
            <a:endParaRPr lang="nb-NO"/>
          </a:p>
        </p:txBody>
      </p:sp>
      <p:sp>
        <p:nvSpPr>
          <p:cNvPr id="5" name="Plassholder for bunntekst 4"/>
          <p:cNvSpPr>
            <a:spLocks noGrp="1"/>
          </p:cNvSpPr>
          <p:nvPr>
            <p:ph type="ftr" sz="quarter" idx="11"/>
          </p:nvPr>
        </p:nvSpPr>
        <p:spPr/>
        <p:txBody>
          <a:bodyPr/>
          <a:lstStyle/>
          <a:p>
            <a:r>
              <a:rPr lang="nb-NO"/>
              <a:t>Seminar over Ekteskapserklæringen</a:t>
            </a:r>
          </a:p>
        </p:txBody>
      </p:sp>
    </p:spTree>
    <p:extLst>
      <p:ext uri="{BB962C8B-B14F-4D97-AF65-F5344CB8AC3E}">
        <p14:creationId xmlns:p14="http://schemas.microsoft.com/office/powerpoint/2010/main" val="22990612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b="1" dirty="0"/>
              <a:t>TIPS OG MOMENTER TIL TALEREN</a:t>
            </a:r>
          </a:p>
          <a:p>
            <a:pPr marL="329767" indent="-329767">
              <a:buAutoNum type="arabicPeriod"/>
            </a:pPr>
            <a:endParaRPr lang="nb-NO" dirty="0">
              <a:latin typeface="Arial" panose="020B0604020202020204" pitchFamily="34" charset="0"/>
              <a:cs typeface="Arial" panose="020B0604020202020204" pitchFamily="34" charset="0"/>
            </a:endParaRPr>
          </a:p>
          <a:p>
            <a:r>
              <a:rPr lang="nb-NO" sz="1200" i="1" kern="1200" dirty="0">
                <a:solidFill>
                  <a:schemeClr val="tx1"/>
                </a:solidFill>
                <a:effectLst/>
                <a:latin typeface="+mn-lt"/>
                <a:ea typeface="+mn-ea"/>
                <a:cs typeface="+mn-cs"/>
              </a:rPr>
              <a:t>I forberedelsen til undervisningen bør taleren å gjøre seg kjent med noe av stoffet nedenfor i avsnittet </a:t>
            </a:r>
            <a:r>
              <a:rPr lang="nb-NO" sz="1200" b="1" i="1" kern="1200" dirty="0">
                <a:solidFill>
                  <a:schemeClr val="tx1"/>
                </a:solidFill>
                <a:effectLst/>
                <a:latin typeface="+mn-lt"/>
                <a:ea typeface="+mn-ea"/>
                <a:cs typeface="+mn-cs"/>
              </a:rPr>
              <a:t>Ressurser. </a:t>
            </a:r>
            <a:r>
              <a:rPr lang="nb-NO" sz="1200" b="0" i="1" kern="1200" dirty="0">
                <a:solidFill>
                  <a:schemeClr val="tx1"/>
                </a:solidFill>
                <a:effectLst/>
                <a:latin typeface="+mn-lt"/>
                <a:ea typeface="+mn-ea"/>
                <a:cs typeface="+mn-cs"/>
              </a:rPr>
              <a:t>Endring av juridisk kjønn er et eksempel på konsekvensene av den radikale kjønnsideologien.</a:t>
            </a:r>
          </a:p>
          <a:p>
            <a:pPr marL="0" marR="0" indent="0" algn="l" defTabSz="914400" rtl="0" eaLnBrk="1" fontAlgn="auto" latinLnBrk="0" hangingPunct="1">
              <a:lnSpc>
                <a:spcPct val="100000"/>
              </a:lnSpc>
              <a:spcBef>
                <a:spcPts val="0"/>
              </a:spcBef>
              <a:spcAft>
                <a:spcPts val="0"/>
              </a:spcAft>
              <a:buClrTx/>
              <a:buSzTx/>
              <a:buFontTx/>
              <a:buNone/>
              <a:tabLst/>
              <a:defRPr/>
            </a:pPr>
            <a:endParaRPr lang="nb-NO" sz="1200" i="1"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Debatten om kjønn har eksplodert de siste få årene. Med loven som ble vedtatt i 2016 er forholdene lagt til rette for intense debatter og økende kjønnsforvirring blant barn og unge. Kjønn er ikke lenger basert på biologi, men på </a:t>
            </a:r>
          </a:p>
          <a:p>
            <a:r>
              <a:rPr lang="nb-NO" sz="1200" kern="1200" dirty="0">
                <a:solidFill>
                  <a:schemeClr val="tx1"/>
                </a:solidFill>
                <a:effectLst/>
                <a:latin typeface="+mn-lt"/>
                <a:ea typeface="+mn-ea"/>
                <a:cs typeface="+mn-cs"/>
              </a:rPr>
              <a:t>følelser. Hvis noen føler at de er «født i feil kropp», blir ikke dette lenger forstått som en vrangforestilling man må få hjelp med (i likhet med f.eks. anoreksi), men en realitet som samfunnet og omgivelsene må bekrefte og støtte.</a:t>
            </a:r>
          </a:p>
          <a:p>
            <a:pPr marL="329767" indent="-329767">
              <a:buAutoNum type="arabicPeriod"/>
            </a:pPr>
            <a:endParaRPr lang="nb-NO" dirty="0">
              <a:latin typeface="Arial" panose="020B0604020202020204" pitchFamily="34" charset="0"/>
              <a:cs typeface="Arial" panose="020B0604020202020204" pitchFamily="34" charset="0"/>
            </a:endParaRPr>
          </a:p>
          <a:p>
            <a:r>
              <a:rPr lang="nb-NO" b="1" dirty="0">
                <a:latin typeface="Arial" panose="020B0604020202020204" pitchFamily="34" charset="0"/>
                <a:cs typeface="Arial" panose="020B0604020202020204" pitchFamily="34" charset="0"/>
              </a:rPr>
              <a:t>1. </a:t>
            </a:r>
            <a:r>
              <a:rPr lang="nb-NO" sz="1200" kern="1200" dirty="0">
                <a:solidFill>
                  <a:schemeClr val="tx1"/>
                </a:solidFill>
                <a:effectLst/>
                <a:latin typeface="+mn-lt"/>
                <a:ea typeface="+mn-ea"/>
                <a:cs typeface="+mn-cs"/>
              </a:rPr>
              <a:t>I juni 2016 vedtok Stortinget «Lov om endring av juridisk kjønn». Alle som ønsker det, kan nå endre juridisk kjønn ved å skrive under på en egenmelding. Man kan gjøre det så ofte man vil. </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En dramatisk konsekvens av loven er at hele samfunnet nå </a:t>
            </a:r>
            <a:r>
              <a:rPr lang="nb-NO" sz="1200" kern="1200" dirty="0" smtClean="0">
                <a:solidFill>
                  <a:schemeClr val="tx1"/>
                </a:solidFill>
                <a:effectLst/>
                <a:latin typeface="+mn-lt"/>
                <a:ea typeface="+mn-ea"/>
                <a:cs typeface="+mn-cs"/>
              </a:rPr>
              <a:t>blir påført en </a:t>
            </a:r>
            <a:r>
              <a:rPr lang="nb-NO" sz="1200" kern="1200" dirty="0">
                <a:solidFill>
                  <a:schemeClr val="tx1"/>
                </a:solidFill>
                <a:effectLst/>
                <a:latin typeface="+mn-lt"/>
                <a:ea typeface="+mn-ea"/>
                <a:cs typeface="+mn-cs"/>
              </a:rPr>
              <a:t>ny </a:t>
            </a:r>
            <a:r>
              <a:rPr lang="nb-NO" sz="1200" kern="1200" dirty="0" smtClean="0">
                <a:solidFill>
                  <a:schemeClr val="tx1"/>
                </a:solidFill>
                <a:effectLst/>
                <a:latin typeface="+mn-lt"/>
                <a:ea typeface="+mn-ea"/>
                <a:cs typeface="+mn-cs"/>
              </a:rPr>
              <a:t>oppfatning </a:t>
            </a:r>
            <a:r>
              <a:rPr lang="nb-NO" sz="1200" kern="1200" dirty="0">
                <a:solidFill>
                  <a:schemeClr val="tx1"/>
                </a:solidFill>
                <a:effectLst/>
                <a:latin typeface="+mn-lt"/>
                <a:ea typeface="+mn-ea"/>
                <a:cs typeface="+mn-cs"/>
              </a:rPr>
              <a:t>av kjønn, og at alle norske barn får en gedigen ny utfordring i fanget – fra barnehagen av: Er du sikker på at du er en gutt? Er du helt trygg på at du er ei jente? Kanskje du er en annen enn du tror du er? Det må du finne ut ved å eksperimentere og prøve deg fram …</a:t>
            </a:r>
          </a:p>
          <a:p>
            <a:pPr marL="0" indent="0">
              <a:buNone/>
            </a:pPr>
            <a:endParaRPr lang="nb-NO" sz="900" dirty="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nb-NO" b="1" dirty="0">
                <a:latin typeface="Arial" panose="020B0604020202020204" pitchFamily="34" charset="0"/>
                <a:cs typeface="Arial" panose="020B0604020202020204" pitchFamily="34" charset="0"/>
              </a:rPr>
              <a:t>2. </a:t>
            </a:r>
            <a:r>
              <a:rPr lang="nb-NO" dirty="0">
                <a:latin typeface="Arial" panose="020B0604020202020204" pitchFamily="34" charset="0"/>
                <a:cs typeface="Arial" panose="020B0604020202020204" pitchFamily="34" charset="0"/>
              </a:rPr>
              <a:t>Det kreves ingen kontakt med helsevesenet. Alt som kreves, er personens subjektive følelser, et ønske om å skifte kjønn og en underskrift på et skjema.</a:t>
            </a:r>
            <a:br>
              <a:rPr lang="nb-NO" dirty="0">
                <a:latin typeface="Arial" panose="020B0604020202020204" pitchFamily="34" charset="0"/>
                <a:cs typeface="Arial" panose="020B0604020202020204" pitchFamily="34" charset="0"/>
              </a:rPr>
            </a:br>
            <a:endParaRPr lang="nb-NO" dirty="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nb-NO" sz="1200" b="1" kern="1200" dirty="0">
                <a:solidFill>
                  <a:schemeClr val="tx1"/>
                </a:solidFill>
                <a:effectLst/>
                <a:latin typeface="+mn-lt"/>
                <a:ea typeface="+mn-ea"/>
                <a:cs typeface="+mn-cs"/>
              </a:rPr>
              <a:t>3. </a:t>
            </a:r>
            <a:r>
              <a:rPr lang="nb-NO" sz="1200" kern="1200" dirty="0">
                <a:solidFill>
                  <a:schemeClr val="tx1"/>
                </a:solidFill>
                <a:effectLst/>
                <a:latin typeface="+mn-lt"/>
                <a:ea typeface="+mn-ea"/>
                <a:cs typeface="+mn-cs"/>
              </a:rPr>
              <a:t>Barn ned til 6 år kan skifte juridisk kjønn, dersom begge foreldre er enige. Amerikanske undersøkelser og erfaringer viser at 80-90% av barn og unge som er usikre og forvirret om sitt eget kjønn, faller til ro i sitt biologiske kjønn når de er gjennom puberteten og ungdomstiden. Allikevel åpner norsk lov for at barn ned til 6 år kan endre juridisk kjønn hvis begge foreldre er enige …</a:t>
            </a:r>
            <a:br>
              <a:rPr lang="nb-NO" sz="1200" kern="1200" dirty="0">
                <a:solidFill>
                  <a:schemeClr val="tx1"/>
                </a:solidFill>
                <a:effectLst/>
                <a:latin typeface="+mn-lt"/>
                <a:ea typeface="+mn-ea"/>
                <a:cs typeface="+mn-cs"/>
              </a:rPr>
            </a:br>
            <a:r>
              <a:rPr lang="nb-NO" sz="1200" kern="1200" dirty="0">
                <a:solidFill>
                  <a:schemeClr val="tx1"/>
                </a:solidFill>
                <a:effectLst/>
                <a:latin typeface="+mn-lt"/>
                <a:ea typeface="+mn-ea"/>
                <a:cs typeface="+mn-cs"/>
              </a:rPr>
              <a:t/>
            </a:r>
            <a:br>
              <a:rPr lang="nb-NO" sz="1200" kern="1200" dirty="0">
                <a:solidFill>
                  <a:schemeClr val="tx1"/>
                </a:solidFill>
                <a:effectLst/>
                <a:latin typeface="+mn-lt"/>
                <a:ea typeface="+mn-ea"/>
                <a:cs typeface="+mn-cs"/>
              </a:rPr>
            </a:br>
            <a:r>
              <a:rPr lang="nb-NO" sz="1200" kern="1200" dirty="0">
                <a:solidFill>
                  <a:schemeClr val="tx1"/>
                </a:solidFill>
                <a:effectLst/>
                <a:latin typeface="+mn-lt"/>
                <a:ea typeface="+mn-ea"/>
                <a:cs typeface="+mn-cs"/>
              </a:rPr>
              <a:t>Dokumentasjon og en solid behandling av tematikken fra to meget anerkjente amerikanske psykiatere/leger finnes i disse to rapportene:</a:t>
            </a:r>
          </a:p>
          <a:p>
            <a:pPr marL="0" marR="0" indent="0" algn="l" defTabSz="914400" rtl="0" eaLnBrk="1" fontAlgn="auto" latinLnBrk="0" hangingPunct="1">
              <a:lnSpc>
                <a:spcPct val="100000"/>
              </a:lnSpc>
              <a:spcBef>
                <a:spcPts val="0"/>
              </a:spcBef>
              <a:spcAft>
                <a:spcPts val="0"/>
              </a:spcAft>
              <a:buClrTx/>
              <a:buSzTx/>
              <a:buFontTx/>
              <a:buNone/>
              <a:tabLst/>
              <a:defRPr/>
            </a:pPr>
            <a:r>
              <a:rPr lang="nb-NO"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nb-NO" sz="1200" b="0" i="0" kern="1200" dirty="0">
                <a:solidFill>
                  <a:schemeClr val="tx1"/>
                </a:solidFill>
                <a:effectLst/>
                <a:latin typeface="+mn-lt"/>
                <a:ea typeface="+mn-ea"/>
                <a:cs typeface="+mn-cs"/>
              </a:rPr>
              <a:t>a) </a:t>
            </a:r>
            <a:r>
              <a:rPr lang="nb-NO" sz="1200" b="0" i="1" kern="1200" dirty="0" err="1">
                <a:solidFill>
                  <a:schemeClr val="tx1"/>
                </a:solidFill>
                <a:effectLst/>
                <a:latin typeface="+mn-lt"/>
                <a:ea typeface="+mn-ea"/>
                <a:cs typeface="+mn-cs"/>
              </a:rPr>
              <a:t>Sexuality</a:t>
            </a:r>
            <a:r>
              <a:rPr lang="nb-NO" sz="1200" b="0" i="1" kern="1200" dirty="0">
                <a:solidFill>
                  <a:schemeClr val="tx1"/>
                </a:solidFill>
                <a:effectLst/>
                <a:latin typeface="+mn-lt"/>
                <a:ea typeface="+mn-ea"/>
                <a:cs typeface="+mn-cs"/>
              </a:rPr>
              <a:t> and </a:t>
            </a:r>
            <a:r>
              <a:rPr lang="nb-NO" sz="1200" b="0" i="1" kern="1200" dirty="0" err="1">
                <a:solidFill>
                  <a:schemeClr val="tx1"/>
                </a:solidFill>
                <a:effectLst/>
                <a:latin typeface="+mn-lt"/>
                <a:ea typeface="+mn-ea"/>
                <a:cs typeface="+mn-cs"/>
              </a:rPr>
              <a:t>Gender</a:t>
            </a:r>
            <a:r>
              <a:rPr lang="nb-NO" sz="1200" b="0" i="1" kern="1200" dirty="0">
                <a:solidFill>
                  <a:schemeClr val="tx1"/>
                </a:solidFill>
                <a:effectLst/>
                <a:latin typeface="+mn-lt"/>
                <a:ea typeface="+mn-ea"/>
                <a:cs typeface="+mn-cs"/>
              </a:rPr>
              <a:t> - </a:t>
            </a:r>
            <a:r>
              <a:rPr lang="en-US" sz="1200" b="0" i="1" kern="1200" dirty="0">
                <a:solidFill>
                  <a:schemeClr val="tx1"/>
                </a:solidFill>
                <a:effectLst/>
                <a:latin typeface="+mn-lt"/>
                <a:ea typeface="+mn-ea"/>
                <a:cs typeface="+mn-cs"/>
              </a:rPr>
              <a:t>Findings from the Biological, Psychological, and Social Sciences: </a:t>
            </a:r>
          </a:p>
          <a:p>
            <a:pPr marL="0" marR="0" indent="0" algn="l" defTabSz="914400" rtl="0" eaLnBrk="1" fontAlgn="auto" latinLnBrk="0" hangingPunct="1">
              <a:lnSpc>
                <a:spcPct val="100000"/>
              </a:lnSpc>
              <a:spcBef>
                <a:spcPts val="0"/>
              </a:spcBef>
              <a:spcAft>
                <a:spcPts val="0"/>
              </a:spcAft>
              <a:buClrTx/>
              <a:buSzTx/>
              <a:buFontTx/>
              <a:buNone/>
              <a:tabLst/>
              <a:defRPr/>
            </a:pPr>
            <a:r>
              <a:rPr lang="nb-NO" sz="1200" b="0" i="0" kern="1200" dirty="0">
                <a:solidFill>
                  <a:schemeClr val="tx1"/>
                </a:solidFill>
                <a:effectLst/>
                <a:latin typeface="+mn-lt"/>
                <a:ea typeface="+mn-ea"/>
                <a:cs typeface="+mn-cs"/>
                <a:hlinkClick r:id="rId3"/>
              </a:rPr>
              <a:t>https://www.thenewatlantis.com/publications/introduction-sexuality-and-gender</a:t>
            </a:r>
            <a:r>
              <a:rPr lang="nb-NO" sz="1200" b="0" i="0" kern="1200" dirty="0">
                <a:solidFill>
                  <a:schemeClr val="tx1"/>
                </a:solidFill>
                <a:effectLst/>
                <a:latin typeface="+mn-lt"/>
                <a:ea typeface="+mn-ea"/>
                <a:cs typeface="+mn-cs"/>
              </a:rPr>
              <a:t/>
            </a:r>
            <a:br>
              <a:rPr lang="nb-NO" sz="1200" b="0" i="0" kern="1200" dirty="0">
                <a:solidFill>
                  <a:schemeClr val="tx1"/>
                </a:solidFill>
                <a:effectLst/>
                <a:latin typeface="+mn-lt"/>
                <a:ea typeface="+mn-ea"/>
                <a:cs typeface="+mn-cs"/>
              </a:rPr>
            </a:br>
            <a:r>
              <a:rPr lang="nb-NO" sz="1200" b="0" i="0" kern="1200" dirty="0">
                <a:solidFill>
                  <a:schemeClr val="tx1"/>
                </a:solidFill>
                <a:effectLst/>
                <a:latin typeface="+mn-lt"/>
                <a:ea typeface="+mn-ea"/>
                <a:cs typeface="+mn-cs"/>
              </a:rPr>
              <a:t>b) </a:t>
            </a:r>
            <a:r>
              <a:rPr lang="nb-NO" sz="1200" b="0" i="1" kern="1200" dirty="0" err="1">
                <a:solidFill>
                  <a:schemeClr val="tx1"/>
                </a:solidFill>
                <a:effectLst/>
                <a:latin typeface="+mn-lt"/>
                <a:ea typeface="+mn-ea"/>
                <a:cs typeface="+mn-cs"/>
              </a:rPr>
              <a:t>Growing</a:t>
            </a:r>
            <a:r>
              <a:rPr lang="nb-NO" sz="1200" b="0" i="1" kern="1200" dirty="0">
                <a:solidFill>
                  <a:schemeClr val="tx1"/>
                </a:solidFill>
                <a:effectLst/>
                <a:latin typeface="+mn-lt"/>
                <a:ea typeface="+mn-ea"/>
                <a:cs typeface="+mn-cs"/>
              </a:rPr>
              <a:t> </a:t>
            </a:r>
            <a:r>
              <a:rPr lang="nb-NO" sz="1200" b="0" i="1" kern="1200" dirty="0" err="1">
                <a:solidFill>
                  <a:schemeClr val="tx1"/>
                </a:solidFill>
                <a:effectLst/>
                <a:latin typeface="+mn-lt"/>
                <a:ea typeface="+mn-ea"/>
                <a:cs typeface="+mn-cs"/>
              </a:rPr>
              <a:t>Pains</a:t>
            </a:r>
            <a:r>
              <a:rPr lang="nb-NO" sz="1200" b="0" i="1" kern="1200" dirty="0">
                <a:solidFill>
                  <a:schemeClr val="tx1"/>
                </a:solidFill>
                <a:effectLst/>
                <a:latin typeface="+mn-lt"/>
                <a:ea typeface="+mn-ea"/>
                <a:cs typeface="+mn-cs"/>
              </a:rPr>
              <a:t> - Problems </a:t>
            </a:r>
            <a:r>
              <a:rPr lang="nb-NO" sz="1200" b="0" i="1" kern="1200" dirty="0" err="1">
                <a:solidFill>
                  <a:schemeClr val="tx1"/>
                </a:solidFill>
                <a:effectLst/>
                <a:latin typeface="+mn-lt"/>
                <a:ea typeface="+mn-ea"/>
                <a:cs typeface="+mn-cs"/>
              </a:rPr>
              <a:t>with</a:t>
            </a:r>
            <a:r>
              <a:rPr lang="nb-NO" sz="1200" b="0" i="1" kern="1200" dirty="0">
                <a:solidFill>
                  <a:schemeClr val="tx1"/>
                </a:solidFill>
                <a:effectLst/>
                <a:latin typeface="+mn-lt"/>
                <a:ea typeface="+mn-ea"/>
                <a:cs typeface="+mn-cs"/>
              </a:rPr>
              <a:t> </a:t>
            </a:r>
            <a:r>
              <a:rPr lang="nb-NO" sz="1200" b="0" i="1" kern="1200" dirty="0" err="1">
                <a:solidFill>
                  <a:schemeClr val="tx1"/>
                </a:solidFill>
                <a:effectLst/>
                <a:latin typeface="+mn-lt"/>
                <a:ea typeface="+mn-ea"/>
                <a:cs typeface="+mn-cs"/>
              </a:rPr>
              <a:t>Puberty</a:t>
            </a:r>
            <a:r>
              <a:rPr lang="nb-NO" sz="1200" b="0" i="1" kern="1200" dirty="0">
                <a:solidFill>
                  <a:schemeClr val="tx1"/>
                </a:solidFill>
                <a:effectLst/>
                <a:latin typeface="+mn-lt"/>
                <a:ea typeface="+mn-ea"/>
                <a:cs typeface="+mn-cs"/>
              </a:rPr>
              <a:t> </a:t>
            </a:r>
            <a:r>
              <a:rPr lang="nb-NO" sz="1200" b="0" i="1" kern="1200" dirty="0" err="1">
                <a:solidFill>
                  <a:schemeClr val="tx1"/>
                </a:solidFill>
                <a:effectLst/>
                <a:latin typeface="+mn-lt"/>
                <a:ea typeface="+mn-ea"/>
                <a:cs typeface="+mn-cs"/>
              </a:rPr>
              <a:t>Suppression</a:t>
            </a:r>
            <a:r>
              <a:rPr lang="nb-NO" sz="1200" b="0" i="1" kern="1200" dirty="0">
                <a:solidFill>
                  <a:schemeClr val="tx1"/>
                </a:solidFill>
                <a:effectLst/>
                <a:latin typeface="+mn-lt"/>
                <a:ea typeface="+mn-ea"/>
                <a:cs typeface="+mn-cs"/>
              </a:rPr>
              <a:t> in </a:t>
            </a:r>
            <a:r>
              <a:rPr lang="nb-NO" sz="1200" b="0" i="1" kern="1200" dirty="0" err="1">
                <a:solidFill>
                  <a:schemeClr val="tx1"/>
                </a:solidFill>
                <a:effectLst/>
                <a:latin typeface="+mn-lt"/>
                <a:ea typeface="+mn-ea"/>
                <a:cs typeface="+mn-cs"/>
              </a:rPr>
              <a:t>Treating</a:t>
            </a:r>
            <a:r>
              <a:rPr lang="nb-NO" sz="1200" b="0" i="1" kern="1200" dirty="0">
                <a:solidFill>
                  <a:schemeClr val="tx1"/>
                </a:solidFill>
                <a:effectLst/>
                <a:latin typeface="+mn-lt"/>
                <a:ea typeface="+mn-ea"/>
                <a:cs typeface="+mn-cs"/>
              </a:rPr>
              <a:t> </a:t>
            </a:r>
            <a:r>
              <a:rPr lang="nb-NO" sz="1200" b="0" i="1" kern="1200" dirty="0" err="1">
                <a:solidFill>
                  <a:schemeClr val="tx1"/>
                </a:solidFill>
                <a:effectLst/>
                <a:latin typeface="+mn-lt"/>
                <a:ea typeface="+mn-ea"/>
                <a:cs typeface="+mn-cs"/>
              </a:rPr>
              <a:t>Gender</a:t>
            </a:r>
            <a:r>
              <a:rPr lang="nb-NO" sz="1200" b="0" i="1" kern="1200" dirty="0">
                <a:solidFill>
                  <a:schemeClr val="tx1"/>
                </a:solidFill>
                <a:effectLst/>
                <a:latin typeface="+mn-lt"/>
                <a:ea typeface="+mn-ea"/>
                <a:cs typeface="+mn-cs"/>
              </a:rPr>
              <a:t> </a:t>
            </a:r>
            <a:r>
              <a:rPr lang="nb-NO" sz="1200" b="0" i="1" kern="1200" dirty="0" err="1">
                <a:solidFill>
                  <a:schemeClr val="tx1"/>
                </a:solidFill>
                <a:effectLst/>
                <a:latin typeface="+mn-lt"/>
                <a:ea typeface="+mn-ea"/>
                <a:cs typeface="+mn-cs"/>
              </a:rPr>
              <a:t>Dysphoria</a:t>
            </a:r>
            <a:r>
              <a:rPr lang="nb-NO" sz="1200" b="0" i="1" kern="1200" dirty="0">
                <a:solidFill>
                  <a:schemeClr val="tx1"/>
                </a:solidFill>
                <a:effectLst/>
                <a:latin typeface="+mn-lt"/>
                <a:ea typeface="+mn-ea"/>
                <a:cs typeface="+mn-cs"/>
              </a:rPr>
              <a:t>: </a:t>
            </a:r>
            <a:r>
              <a:rPr lang="nb-NO" sz="1200" b="0" i="0" kern="1200" dirty="0">
                <a:solidFill>
                  <a:schemeClr val="tx1"/>
                </a:solidFill>
                <a:effectLst/>
                <a:latin typeface="+mn-lt"/>
                <a:ea typeface="+mn-ea"/>
                <a:cs typeface="+mn-cs"/>
                <a:hlinkClick r:id="rId4"/>
              </a:rPr>
              <a:t>https://www.thenewatlantis.com/publications/growing-pains</a:t>
            </a:r>
            <a:r>
              <a:rPr lang="nb-NO" sz="1200" b="0" i="0" kern="1200" dirty="0">
                <a:solidFill>
                  <a:schemeClr val="tx1"/>
                </a:solidFill>
                <a:effectLst/>
                <a:latin typeface="+mn-lt"/>
                <a:ea typeface="+mn-ea"/>
                <a:cs typeface="+mn-cs"/>
              </a:rPr>
              <a:t/>
            </a:r>
            <a:br>
              <a:rPr lang="nb-NO" sz="1200" b="0" i="0" kern="1200" dirty="0">
                <a:solidFill>
                  <a:schemeClr val="tx1"/>
                </a:solidFill>
                <a:effectLst/>
                <a:latin typeface="+mn-lt"/>
                <a:ea typeface="+mn-ea"/>
                <a:cs typeface="+mn-cs"/>
              </a:rPr>
            </a:br>
            <a:endParaRPr lang="nb-NO" sz="1200" b="0" i="0" kern="1200" dirty="0">
              <a:solidFill>
                <a:schemeClr val="tx1"/>
              </a:solidFill>
              <a:effectLst/>
              <a:latin typeface="+mn-lt"/>
              <a:ea typeface="+mn-ea"/>
              <a:cs typeface="+mn-cs"/>
            </a:endParaRPr>
          </a:p>
          <a:p>
            <a:pPr marL="0" indent="0">
              <a:buNone/>
            </a:pPr>
            <a:r>
              <a:rPr lang="nb-NO" b="1" dirty="0">
                <a:latin typeface="Arial" panose="020B0604020202020204" pitchFamily="34" charset="0"/>
                <a:cs typeface="Arial" panose="020B0604020202020204" pitchFamily="34" charset="0"/>
              </a:rPr>
              <a:t>4. </a:t>
            </a:r>
            <a:r>
              <a:rPr lang="nb-NO" dirty="0">
                <a:latin typeface="Arial" panose="020B0604020202020204" pitchFamily="34" charset="0"/>
                <a:cs typeface="Arial" panose="020B0604020202020204" pitchFamily="34" charset="0"/>
              </a:rPr>
              <a:t>De som endrer sitt juridiske kjønn, får de like rettigheter og plikter som alle andre med samme juridiske kjønn, selv om de fortsetter å ha den kroppen de ble født med. Alle rundt dem, venner, kolleger, arbeidsgivere </a:t>
            </a:r>
            <a:r>
              <a:rPr lang="nb-NO" dirty="0" err="1">
                <a:latin typeface="Arial" panose="020B0604020202020204" pitchFamily="34" charset="0"/>
                <a:cs typeface="Arial" panose="020B0604020202020204" pitchFamily="34" charset="0"/>
              </a:rPr>
              <a:t>osv</a:t>
            </a:r>
            <a:r>
              <a:rPr lang="nb-NO" dirty="0">
                <a:latin typeface="Arial" panose="020B0604020202020204" pitchFamily="34" charset="0"/>
                <a:cs typeface="Arial" panose="020B0604020202020204" pitchFamily="34" charset="0"/>
              </a:rPr>
              <a:t>, er forpliktet til å behandle og omtale dem med det nye juridiske kjønnet.</a:t>
            </a:r>
            <a:br>
              <a:rPr lang="nb-NO" dirty="0">
                <a:latin typeface="Arial" panose="020B0604020202020204" pitchFamily="34" charset="0"/>
                <a:cs typeface="Arial" panose="020B0604020202020204" pitchFamily="34" charset="0"/>
              </a:rPr>
            </a:br>
            <a:endParaRPr lang="nb-NO" sz="900" dirty="0">
              <a:latin typeface="Arial" panose="020B0604020202020204" pitchFamily="34" charset="0"/>
              <a:cs typeface="Arial" panose="020B0604020202020204" pitchFamily="34" charset="0"/>
            </a:endParaRPr>
          </a:p>
          <a:p>
            <a:r>
              <a:rPr lang="nb-NO" sz="1200" b="1" kern="1200" dirty="0">
                <a:solidFill>
                  <a:schemeClr val="tx1"/>
                </a:solidFill>
                <a:effectLst/>
                <a:latin typeface="+mn-lt"/>
                <a:ea typeface="+mn-ea"/>
                <a:cs typeface="+mn-cs"/>
              </a:rPr>
              <a:t>RESSURSER</a:t>
            </a:r>
            <a:r>
              <a:rPr lang="nb-NO" sz="1200" kern="1200" dirty="0">
                <a:solidFill>
                  <a:schemeClr val="tx1"/>
                </a:solidFill>
                <a:effectLst/>
                <a:latin typeface="+mn-lt"/>
                <a:ea typeface="+mn-ea"/>
                <a:cs typeface="+mn-cs"/>
              </a:rPr>
              <a:t>:</a:t>
            </a:r>
          </a:p>
          <a:p>
            <a:pPr marL="0" indent="0">
              <a:buNone/>
            </a:pPr>
            <a:r>
              <a:rPr lang="nb-NO" sz="1200" kern="1200" dirty="0">
                <a:solidFill>
                  <a:schemeClr val="tx1"/>
                </a:solidFill>
                <a:effectLst/>
                <a:latin typeface="+mn-lt"/>
                <a:ea typeface="+mn-ea"/>
                <a:cs typeface="+mn-cs"/>
              </a:rPr>
              <a:t>a) På nettstedet www.Helsenorge.no ligger det offentlig informasjon</a:t>
            </a:r>
            <a:r>
              <a:rPr lang="nb-NO" sz="1200" kern="1200" baseline="0" dirty="0">
                <a:solidFill>
                  <a:schemeClr val="tx1"/>
                </a:solidFill>
                <a:effectLst/>
                <a:latin typeface="+mn-lt"/>
                <a:ea typeface="+mn-ea"/>
                <a:cs typeface="+mn-cs"/>
              </a:rPr>
              <a:t> om ulike aspekter ved endring av juridisk kjønn:</a:t>
            </a:r>
          </a:p>
          <a:p>
            <a:pPr marL="0" indent="0">
              <a:buNone/>
            </a:pPr>
            <a:r>
              <a:rPr lang="nb-NO" sz="1200" u="sng" kern="1200" dirty="0">
                <a:solidFill>
                  <a:schemeClr val="tx1"/>
                </a:solidFill>
                <a:effectLst/>
                <a:latin typeface="+mn-lt"/>
                <a:ea typeface="+mn-ea"/>
                <a:cs typeface="+mn-cs"/>
                <a:hlinkClick r:id="rId5"/>
              </a:rPr>
              <a:t>https://helsenorge.no/rettigheter/endring-av-juridisk-kjonn#Informasjon-og-veiledning</a:t>
            </a:r>
            <a:endParaRPr lang="nb-NO" sz="1200" kern="1200" dirty="0">
              <a:solidFill>
                <a:schemeClr val="tx1"/>
              </a:solidFill>
              <a:effectLst/>
              <a:latin typeface="+mn-lt"/>
              <a:ea typeface="+mn-ea"/>
              <a:cs typeface="+mn-cs"/>
            </a:endParaRPr>
          </a:p>
          <a:p>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b) Les mer om å endre juridisk kjønn på ressursarket: </a:t>
            </a:r>
            <a:r>
              <a:rPr lang="nb-NO" sz="1200" b="1" kern="1200" dirty="0">
                <a:solidFill>
                  <a:schemeClr val="tx1"/>
                </a:solidFill>
                <a:effectLst/>
                <a:latin typeface="+mn-lt"/>
                <a:ea typeface="+mn-ea"/>
                <a:cs typeface="+mn-cs"/>
              </a:rPr>
              <a:t>«Vidunderlige nye Norge: Der menn føder barn». </a:t>
            </a:r>
            <a:r>
              <a:rPr lang="nb-NO" sz="1200" kern="1200" dirty="0">
                <a:solidFill>
                  <a:schemeClr val="tx1"/>
                </a:solidFill>
                <a:effectLst/>
                <a:latin typeface="+mn-lt"/>
                <a:ea typeface="+mn-ea"/>
                <a:cs typeface="+mn-cs"/>
              </a:rPr>
              <a:t>Det ligger i hovedmenyen «Nyttige ressurser» i undermenyen «Ressursark i 4 farger».</a:t>
            </a:r>
            <a:r>
              <a:rPr lang="nb-NO" sz="1200" b="1" kern="1200" dirty="0">
                <a:solidFill>
                  <a:schemeClr val="tx1"/>
                </a:solidFill>
                <a:effectLst/>
                <a:latin typeface="+mn-lt"/>
                <a:ea typeface="+mn-ea"/>
                <a:cs typeface="+mn-cs"/>
              </a:rPr>
              <a:t> </a:t>
            </a:r>
            <a:r>
              <a:rPr lang="nb-NO" sz="1200" kern="1200" dirty="0">
                <a:solidFill>
                  <a:schemeClr val="tx1"/>
                </a:solidFill>
                <a:effectLst/>
                <a:latin typeface="+mn-lt"/>
                <a:ea typeface="+mn-ea"/>
                <a:cs typeface="+mn-cs"/>
              </a:rPr>
              <a:t>Arket kan eventuelt </a:t>
            </a:r>
            <a:r>
              <a:rPr lang="nb-NO" sz="1200" kern="1200" dirty="0" err="1">
                <a:solidFill>
                  <a:schemeClr val="tx1"/>
                </a:solidFill>
                <a:effectLst/>
                <a:latin typeface="+mn-lt"/>
                <a:ea typeface="+mn-ea"/>
                <a:cs typeface="+mn-cs"/>
              </a:rPr>
              <a:t>printes</a:t>
            </a:r>
            <a:r>
              <a:rPr lang="nb-NO" sz="1200" kern="1200" dirty="0">
                <a:solidFill>
                  <a:schemeClr val="tx1"/>
                </a:solidFill>
                <a:effectLst/>
                <a:latin typeface="+mn-lt"/>
                <a:ea typeface="+mn-ea"/>
                <a:cs typeface="+mn-cs"/>
              </a:rPr>
              <a:t> ut, deles ut til deltakerne, kommenteres av taleren og om ønskelig brukes som utgangspunkt i en gruppesamtale. </a:t>
            </a:r>
          </a:p>
          <a:p>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c) Under hovedmenyen «Nyttige ressurser» </a:t>
            </a:r>
            <a:r>
              <a:rPr lang="nb-NO" sz="1200" kern="1200" dirty="0">
                <a:solidFill>
                  <a:schemeClr val="tx1"/>
                </a:solidFill>
                <a:effectLst/>
                <a:latin typeface="+mn-lt"/>
                <a:ea typeface="+mn-ea"/>
                <a:cs typeface="+mn-cs"/>
                <a:sym typeface="Wingdings"/>
              </a:rPr>
              <a:t></a:t>
            </a:r>
            <a:r>
              <a:rPr lang="nb-NO" sz="1200" kern="1200" dirty="0">
                <a:solidFill>
                  <a:schemeClr val="tx1"/>
                </a:solidFill>
                <a:effectLst/>
                <a:latin typeface="+mn-lt"/>
                <a:ea typeface="+mn-ea"/>
                <a:cs typeface="+mn-cs"/>
              </a:rPr>
              <a:t> «Gode og viktige avisartikler» på www.Samlivsbanken.no ligger det linker til informative artikler om temaet under headingen «Transseksualitet og kjønnsskifte».</a:t>
            </a:r>
          </a:p>
          <a:p>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d) Under menyen «Litteratur» i hovedmenyen «Nyttige ressurser» finnes det forslag til bøker om temaet.</a:t>
            </a:r>
          </a:p>
          <a:p>
            <a:endParaRPr lang="nb-NO" sz="1200" kern="1200" dirty="0">
              <a:solidFill>
                <a:schemeClr val="tx1"/>
              </a:solidFill>
              <a:effectLst/>
              <a:latin typeface="+mn-lt"/>
              <a:ea typeface="+mn-ea"/>
              <a:cs typeface="+mn-cs"/>
            </a:endParaRPr>
          </a:p>
          <a:p>
            <a:r>
              <a:rPr lang="nb-NO" sz="1200" kern="1200" dirty="0" smtClean="0">
                <a:solidFill>
                  <a:schemeClr val="tx1"/>
                </a:solidFill>
                <a:effectLst/>
                <a:latin typeface="+mn-lt"/>
                <a:ea typeface="+mn-ea"/>
                <a:cs typeface="+mn-cs"/>
              </a:rPr>
              <a:t>e) På dette nettstedet kan man lese sterke historier fra foreldre som opplever at barna deres plutselig</a:t>
            </a:r>
            <a:r>
              <a:rPr lang="nb-NO" sz="1200" kern="1200" baseline="0" dirty="0" smtClean="0">
                <a:solidFill>
                  <a:schemeClr val="tx1"/>
                </a:solidFill>
                <a:effectLst/>
                <a:latin typeface="+mn-lt"/>
                <a:ea typeface="+mn-ea"/>
                <a:cs typeface="+mn-cs"/>
              </a:rPr>
              <a:t> </a:t>
            </a:r>
            <a:r>
              <a:rPr lang="nb-NO" sz="1200" kern="1200" dirty="0" smtClean="0">
                <a:solidFill>
                  <a:schemeClr val="tx1"/>
                </a:solidFill>
                <a:effectLst/>
                <a:latin typeface="+mn-lt"/>
                <a:ea typeface="+mn-ea"/>
                <a:cs typeface="+mn-cs"/>
              </a:rPr>
              <a:t>ønsker å skifte kjønn:</a:t>
            </a:r>
          </a:p>
          <a:p>
            <a:r>
              <a:rPr lang="nb-NO" sz="1200" kern="1200" dirty="0" smtClean="0">
                <a:solidFill>
                  <a:schemeClr val="tx1"/>
                </a:solidFill>
                <a:effectLst/>
                <a:latin typeface="+mn-lt"/>
                <a:ea typeface="+mn-ea"/>
                <a:cs typeface="+mn-cs"/>
              </a:rPr>
              <a:t>https://www.parentsofrogdkids.com – Se menyen Our </a:t>
            </a:r>
            <a:r>
              <a:rPr lang="nb-NO" sz="1200" kern="1200" dirty="0" err="1" smtClean="0">
                <a:solidFill>
                  <a:schemeClr val="tx1"/>
                </a:solidFill>
                <a:effectLst/>
                <a:latin typeface="+mn-lt"/>
                <a:ea typeface="+mn-ea"/>
                <a:cs typeface="+mn-cs"/>
              </a:rPr>
              <a:t>Stories</a:t>
            </a:r>
            <a:endParaRPr lang="nb-NO" sz="1200" kern="1200" dirty="0" smtClean="0">
              <a:solidFill>
                <a:schemeClr val="tx1"/>
              </a:solidFill>
              <a:effectLst/>
              <a:latin typeface="+mn-lt"/>
              <a:ea typeface="+mn-ea"/>
              <a:cs typeface="+mn-cs"/>
            </a:endParaRPr>
          </a:p>
          <a:p>
            <a:r>
              <a:rPr lang="nb-NO" sz="1200" kern="1200" dirty="0" smtClean="0">
                <a:solidFill>
                  <a:schemeClr val="tx1"/>
                </a:solidFill>
                <a:effectLst/>
                <a:latin typeface="+mn-lt"/>
                <a:ea typeface="+mn-ea"/>
                <a:cs typeface="+mn-cs"/>
              </a:rPr>
              <a:t>(ROGD</a:t>
            </a:r>
            <a:r>
              <a:rPr lang="nb-NO" sz="1200" kern="1200" baseline="0" dirty="0" smtClean="0">
                <a:solidFill>
                  <a:schemeClr val="tx1"/>
                </a:solidFill>
                <a:effectLst/>
                <a:latin typeface="+mn-lt"/>
                <a:ea typeface="+mn-ea"/>
                <a:cs typeface="+mn-cs"/>
              </a:rPr>
              <a:t> = Rapid-</a:t>
            </a:r>
            <a:r>
              <a:rPr lang="nb-NO" sz="1200" kern="1200" baseline="0" dirty="0" err="1" smtClean="0">
                <a:solidFill>
                  <a:schemeClr val="tx1"/>
                </a:solidFill>
                <a:effectLst/>
                <a:latin typeface="+mn-lt"/>
                <a:ea typeface="+mn-ea"/>
                <a:cs typeface="+mn-cs"/>
              </a:rPr>
              <a:t>Onset</a:t>
            </a:r>
            <a:r>
              <a:rPr lang="nb-NO" sz="1200" kern="1200" baseline="0" dirty="0" smtClean="0">
                <a:solidFill>
                  <a:schemeClr val="tx1"/>
                </a:solidFill>
                <a:effectLst/>
                <a:latin typeface="+mn-lt"/>
                <a:ea typeface="+mn-ea"/>
                <a:cs typeface="+mn-cs"/>
              </a:rPr>
              <a:t> </a:t>
            </a:r>
            <a:r>
              <a:rPr lang="nb-NO" sz="1200" kern="1200" baseline="0" dirty="0" err="1" smtClean="0">
                <a:solidFill>
                  <a:schemeClr val="tx1"/>
                </a:solidFill>
                <a:effectLst/>
                <a:latin typeface="+mn-lt"/>
                <a:ea typeface="+mn-ea"/>
                <a:cs typeface="+mn-cs"/>
              </a:rPr>
              <a:t>Gender</a:t>
            </a:r>
            <a:r>
              <a:rPr lang="nb-NO" sz="1200" kern="1200" baseline="0" dirty="0" smtClean="0">
                <a:solidFill>
                  <a:schemeClr val="tx1"/>
                </a:solidFill>
                <a:effectLst/>
                <a:latin typeface="+mn-lt"/>
                <a:ea typeface="+mn-ea"/>
                <a:cs typeface="+mn-cs"/>
              </a:rPr>
              <a:t> </a:t>
            </a:r>
            <a:r>
              <a:rPr lang="nb-NO" sz="1200" kern="1200" baseline="0" dirty="0" err="1" smtClean="0">
                <a:solidFill>
                  <a:schemeClr val="tx1"/>
                </a:solidFill>
                <a:effectLst/>
                <a:latin typeface="+mn-lt"/>
                <a:ea typeface="+mn-ea"/>
                <a:cs typeface="+mn-cs"/>
              </a:rPr>
              <a:t>Dysphoria</a:t>
            </a:r>
            <a:r>
              <a:rPr lang="nb-NO" sz="1200" kern="1200" baseline="0" dirty="0" smtClean="0">
                <a:solidFill>
                  <a:schemeClr val="tx1"/>
                </a:solidFill>
                <a:effectLst/>
                <a:latin typeface="+mn-lt"/>
                <a:ea typeface="+mn-ea"/>
                <a:cs typeface="+mn-cs"/>
              </a:rPr>
              <a:t>)</a:t>
            </a:r>
          </a:p>
          <a:p>
            <a:endParaRPr lang="nb-NO" sz="1200" kern="1200" baseline="0" dirty="0" smtClean="0">
              <a:solidFill>
                <a:schemeClr val="tx1"/>
              </a:solidFill>
              <a:effectLst/>
              <a:latin typeface="+mn-lt"/>
              <a:ea typeface="+mn-ea"/>
              <a:cs typeface="+mn-cs"/>
            </a:endParaRPr>
          </a:p>
          <a:p>
            <a:r>
              <a:rPr lang="nb-NO" sz="1200" kern="1200" baseline="0" smtClean="0">
                <a:solidFill>
                  <a:schemeClr val="tx1"/>
                </a:solidFill>
                <a:effectLst/>
                <a:latin typeface="+mn-lt"/>
                <a:ea typeface="+mn-ea"/>
                <a:cs typeface="+mn-cs"/>
              </a:rPr>
              <a:t>* </a:t>
            </a:r>
            <a:r>
              <a:rPr lang="nb-NO" sz="1200" kern="1200" baseline="0" dirty="0" smtClean="0">
                <a:solidFill>
                  <a:schemeClr val="tx1"/>
                </a:solidFill>
                <a:effectLst/>
                <a:latin typeface="+mn-lt"/>
                <a:ea typeface="+mn-ea"/>
                <a:cs typeface="+mn-cs"/>
              </a:rPr>
              <a:t>Se også en svært tankevekkende artikkel fra bekymrede og sjokkerte tenåringsforeldre i Sverige, publisert i </a:t>
            </a:r>
            <a:r>
              <a:rPr lang="nb-NO" sz="1200" kern="1200" baseline="0" dirty="0" err="1" smtClean="0">
                <a:solidFill>
                  <a:schemeClr val="tx1"/>
                </a:solidFill>
                <a:effectLst/>
                <a:latin typeface="+mn-lt"/>
                <a:ea typeface="+mn-ea"/>
                <a:cs typeface="+mn-cs"/>
              </a:rPr>
              <a:t>Svenska</a:t>
            </a:r>
            <a:r>
              <a:rPr lang="nb-NO" sz="1200" kern="1200" baseline="0" dirty="0" smtClean="0">
                <a:solidFill>
                  <a:schemeClr val="tx1"/>
                </a:solidFill>
                <a:effectLst/>
                <a:latin typeface="+mn-lt"/>
                <a:ea typeface="+mn-ea"/>
                <a:cs typeface="+mn-cs"/>
              </a:rPr>
              <a:t> Dagbladet i april 2019. Er situasjonen tilsvarende i Norge? - «</a:t>
            </a:r>
            <a:r>
              <a:rPr lang="nb-NO" sz="1200" kern="1200" baseline="0" dirty="0" err="1" smtClean="0">
                <a:solidFill>
                  <a:schemeClr val="tx1"/>
                </a:solidFill>
                <a:effectLst/>
                <a:latin typeface="+mn-lt"/>
                <a:ea typeface="+mn-ea"/>
                <a:cs typeface="+mn-cs"/>
              </a:rPr>
              <a:t>Föräldrar</a:t>
            </a:r>
            <a:r>
              <a:rPr lang="nb-NO" sz="1200" kern="1200" baseline="0" dirty="0" smtClean="0">
                <a:solidFill>
                  <a:schemeClr val="tx1"/>
                </a:solidFill>
                <a:effectLst/>
                <a:latin typeface="+mn-lt"/>
                <a:ea typeface="+mn-ea"/>
                <a:cs typeface="+mn-cs"/>
              </a:rPr>
              <a:t>: </a:t>
            </a:r>
            <a:r>
              <a:rPr lang="nb-NO" sz="1200" kern="1200" baseline="0" dirty="0" err="1" smtClean="0">
                <a:solidFill>
                  <a:schemeClr val="tx1"/>
                </a:solidFill>
                <a:effectLst/>
                <a:latin typeface="+mn-lt"/>
                <a:ea typeface="+mn-ea"/>
                <a:cs typeface="+mn-cs"/>
              </a:rPr>
              <a:t>Transvårdens</a:t>
            </a:r>
            <a:r>
              <a:rPr lang="nb-NO" sz="1200" kern="1200" baseline="0" dirty="0" smtClean="0">
                <a:solidFill>
                  <a:schemeClr val="tx1"/>
                </a:solidFill>
                <a:effectLst/>
                <a:latin typeface="+mn-lt"/>
                <a:ea typeface="+mn-ea"/>
                <a:cs typeface="+mn-cs"/>
              </a:rPr>
              <a:t> </a:t>
            </a:r>
            <a:r>
              <a:rPr lang="nb-NO" sz="1200" kern="1200" baseline="0" dirty="0" err="1" smtClean="0">
                <a:solidFill>
                  <a:schemeClr val="tx1"/>
                </a:solidFill>
                <a:effectLst/>
                <a:latin typeface="+mn-lt"/>
                <a:ea typeface="+mn-ea"/>
                <a:cs typeface="+mn-cs"/>
              </a:rPr>
              <a:t>attityd</a:t>
            </a:r>
            <a:r>
              <a:rPr lang="nb-NO" sz="1200" kern="1200" baseline="0" dirty="0" smtClean="0">
                <a:solidFill>
                  <a:schemeClr val="tx1"/>
                </a:solidFill>
                <a:effectLst/>
                <a:latin typeface="+mn-lt"/>
                <a:ea typeface="+mn-ea"/>
                <a:cs typeface="+mn-cs"/>
              </a:rPr>
              <a:t> </a:t>
            </a:r>
            <a:r>
              <a:rPr lang="nb-NO" sz="1200" kern="1200" baseline="0" dirty="0" err="1" smtClean="0">
                <a:solidFill>
                  <a:schemeClr val="tx1"/>
                </a:solidFill>
                <a:effectLst/>
                <a:latin typeface="+mn-lt"/>
                <a:ea typeface="+mn-ea"/>
                <a:cs typeface="+mn-cs"/>
              </a:rPr>
              <a:t>gör</a:t>
            </a:r>
            <a:r>
              <a:rPr lang="nb-NO" sz="1200" kern="1200" baseline="0" dirty="0" smtClean="0">
                <a:solidFill>
                  <a:schemeClr val="tx1"/>
                </a:solidFill>
                <a:effectLst/>
                <a:latin typeface="+mn-lt"/>
                <a:ea typeface="+mn-ea"/>
                <a:cs typeface="+mn-cs"/>
              </a:rPr>
              <a:t> oss </a:t>
            </a:r>
            <a:r>
              <a:rPr lang="nb-NO" sz="1200" kern="1200" baseline="0" dirty="0" err="1" smtClean="0">
                <a:solidFill>
                  <a:schemeClr val="tx1"/>
                </a:solidFill>
                <a:effectLst/>
                <a:latin typeface="+mn-lt"/>
                <a:ea typeface="+mn-ea"/>
                <a:cs typeface="+mn-cs"/>
              </a:rPr>
              <a:t>oroliga</a:t>
            </a:r>
            <a:r>
              <a:rPr lang="nb-NO" sz="1200" kern="1200" baseline="0" dirty="0" smtClean="0">
                <a:solidFill>
                  <a:schemeClr val="tx1"/>
                </a:solidFill>
                <a:effectLst/>
                <a:latin typeface="+mn-lt"/>
                <a:ea typeface="+mn-ea"/>
                <a:cs typeface="+mn-cs"/>
              </a:rPr>
              <a:t>» [</a:t>
            </a:r>
            <a:r>
              <a:rPr lang="nb-NO" sz="1200" kern="1200" baseline="0" dirty="0" err="1" smtClean="0">
                <a:solidFill>
                  <a:schemeClr val="tx1"/>
                </a:solidFill>
                <a:effectLst/>
                <a:latin typeface="+mn-lt"/>
                <a:ea typeface="+mn-ea"/>
                <a:cs typeface="+mn-cs"/>
              </a:rPr>
              <a:t>vård</a:t>
            </a:r>
            <a:r>
              <a:rPr lang="nb-NO" sz="1200" kern="1200" baseline="0" dirty="0" smtClean="0">
                <a:solidFill>
                  <a:schemeClr val="tx1"/>
                </a:solidFill>
                <a:effectLst/>
                <a:latin typeface="+mn-lt"/>
                <a:ea typeface="+mn-ea"/>
                <a:cs typeface="+mn-cs"/>
              </a:rPr>
              <a:t> = pleie, omsorg, vern] </a:t>
            </a:r>
          </a:p>
          <a:p>
            <a:endParaRPr lang="nb-NO" sz="1200" kern="1200" baseline="0" dirty="0" smtClean="0">
              <a:solidFill>
                <a:schemeClr val="tx1"/>
              </a:solidFill>
              <a:effectLst/>
              <a:latin typeface="+mn-lt"/>
              <a:ea typeface="+mn-ea"/>
              <a:cs typeface="+mn-cs"/>
            </a:endParaRPr>
          </a:p>
          <a:p>
            <a:r>
              <a:rPr lang="nb-NO" sz="1200" kern="1200" baseline="0" dirty="0" smtClean="0">
                <a:solidFill>
                  <a:schemeClr val="tx2">
                    <a:lumMod val="50000"/>
                  </a:schemeClr>
                </a:solidFill>
                <a:effectLst/>
                <a:latin typeface="+mn-lt"/>
                <a:ea typeface="+mn-ea"/>
                <a:cs typeface="+mn-cs"/>
              </a:rPr>
              <a:t>https://www.svd.se/foraldrar-transvardens-attityd-gor-oss-oroliga#rAr1qA-comments</a:t>
            </a:r>
          </a:p>
          <a:p>
            <a:endParaRPr lang="nb-NO" sz="1200" kern="1200" dirty="0">
              <a:solidFill>
                <a:schemeClr val="tx1"/>
              </a:solidFill>
              <a:effectLst/>
              <a:latin typeface="+mn-lt"/>
              <a:ea typeface="+mn-ea"/>
              <a:cs typeface="+mn-cs"/>
            </a:endParaRPr>
          </a:p>
          <a:p>
            <a:endParaRPr lang="nb-NO" sz="1200" kern="1200" dirty="0">
              <a:solidFill>
                <a:schemeClr val="tx1"/>
              </a:solidFill>
              <a:effectLst/>
              <a:latin typeface="+mn-lt"/>
              <a:ea typeface="+mn-ea"/>
              <a:cs typeface="+mn-cs"/>
            </a:endParaRPr>
          </a:p>
        </p:txBody>
      </p:sp>
      <p:sp>
        <p:nvSpPr>
          <p:cNvPr id="4" name="Plassholder for bunntekst 3"/>
          <p:cNvSpPr>
            <a:spLocks noGrp="1"/>
          </p:cNvSpPr>
          <p:nvPr>
            <p:ph type="ftr" sz="quarter" idx="10"/>
          </p:nvPr>
        </p:nvSpPr>
        <p:spPr/>
        <p:txBody>
          <a:bodyPr/>
          <a:lstStyle/>
          <a:p>
            <a:r>
              <a:rPr lang="nb-NO"/>
              <a:t>Seminar over Ekteskapserklæringen</a:t>
            </a:r>
          </a:p>
        </p:txBody>
      </p:sp>
      <p:sp>
        <p:nvSpPr>
          <p:cNvPr id="5" name="Plassholder for lysbildenummer 4"/>
          <p:cNvSpPr>
            <a:spLocks noGrp="1"/>
          </p:cNvSpPr>
          <p:nvPr>
            <p:ph type="sldNum" sz="quarter" idx="11"/>
          </p:nvPr>
        </p:nvSpPr>
        <p:spPr/>
        <p:txBody>
          <a:bodyPr/>
          <a:lstStyle/>
          <a:p>
            <a:fld id="{C8593401-7213-4FA8-8723-86291B2E8693}" type="slidenum">
              <a:rPr lang="nb-NO" smtClean="0"/>
              <a:t>4</a:t>
            </a:fld>
            <a:endParaRPr lang="nb-NO"/>
          </a:p>
        </p:txBody>
      </p:sp>
    </p:spTree>
    <p:extLst>
      <p:ext uri="{BB962C8B-B14F-4D97-AF65-F5344CB8AC3E}">
        <p14:creationId xmlns:p14="http://schemas.microsoft.com/office/powerpoint/2010/main" val="42805596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indent="0">
              <a:buNone/>
            </a:pPr>
            <a:r>
              <a:rPr lang="nb-NO" b="1" dirty="0"/>
              <a:t>TIPS OG MOMENTER TIL TALEREN</a:t>
            </a:r>
          </a:p>
          <a:p>
            <a:pPr marL="0" indent="0">
              <a:buNone/>
            </a:pPr>
            <a:endParaRPr lang="nb-NO" b="1" dirty="0"/>
          </a:p>
          <a:p>
            <a:r>
              <a:rPr lang="nb-NO" sz="1200" b="1" kern="1200" dirty="0">
                <a:solidFill>
                  <a:schemeClr val="tx1"/>
                </a:solidFill>
                <a:effectLst/>
                <a:latin typeface="+mn-lt"/>
                <a:ea typeface="+mn-ea"/>
                <a:cs typeface="+mn-cs"/>
              </a:rPr>
              <a:t>1. BAKGRUNN</a:t>
            </a:r>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Hvis man velger å ta et kort perspektiv når man skal beskrive bakgrunnen for utviklingen de siste tiårene, kan man eventuelt starte med den seksuelle revolusjon på 1960-tallet – og eventuelt nevne tidligere faktorer med noen stikkord.</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Hvis man ønsker å se de lange linjene, kan det være nyttig å begynne med gnostisismen i Oldtiden og i nytestamentlig tid, og arven fra Opplysningstiden.</a:t>
            </a:r>
          </a:p>
          <a:p>
            <a:r>
              <a:rPr lang="nb-NO" sz="1200" b="1" kern="1200" dirty="0">
                <a:solidFill>
                  <a:schemeClr val="tx1"/>
                </a:solidFill>
                <a:effectLst/>
                <a:latin typeface="+mn-lt"/>
                <a:ea typeface="+mn-ea"/>
                <a:cs typeface="+mn-cs"/>
              </a:rPr>
              <a:t/>
            </a:r>
            <a:br>
              <a:rPr lang="nb-NO" sz="1200" b="1" kern="1200" dirty="0">
                <a:solidFill>
                  <a:schemeClr val="tx1"/>
                </a:solidFill>
                <a:effectLst/>
                <a:latin typeface="+mn-lt"/>
                <a:ea typeface="+mn-ea"/>
                <a:cs typeface="+mn-cs"/>
              </a:rPr>
            </a:br>
            <a:r>
              <a:rPr lang="nb-NO" sz="1200" b="1" kern="1200" dirty="0">
                <a:solidFill>
                  <a:schemeClr val="tx1"/>
                </a:solidFill>
                <a:effectLst/>
                <a:latin typeface="+mn-lt"/>
                <a:ea typeface="+mn-ea"/>
                <a:cs typeface="+mn-cs"/>
              </a:rPr>
              <a:t>Gnostisismen</a:t>
            </a:r>
            <a:endParaRPr lang="nb-NO" sz="1200" kern="1200" dirty="0">
              <a:solidFill>
                <a:schemeClr val="tx1"/>
              </a:solidFill>
              <a:effectLst/>
              <a:latin typeface="+mn-lt"/>
              <a:ea typeface="+mn-ea"/>
              <a:cs typeface="+mn-cs"/>
            </a:endParaRPr>
          </a:p>
          <a:p>
            <a:endParaRPr lang="nb-NO" sz="1200" b="1" kern="1200" dirty="0">
              <a:solidFill>
                <a:schemeClr val="tx1"/>
              </a:solidFill>
              <a:effectLst/>
              <a:latin typeface="+mn-lt"/>
              <a:ea typeface="+mn-ea"/>
              <a:cs typeface="+mn-cs"/>
            </a:endParaRPr>
          </a:p>
          <a:p>
            <a:r>
              <a:rPr lang="nb-NO" sz="1200" b="1" kern="1200" dirty="0">
                <a:solidFill>
                  <a:schemeClr val="tx1"/>
                </a:solidFill>
                <a:effectLst/>
                <a:latin typeface="+mn-lt"/>
                <a:ea typeface="+mn-ea"/>
                <a:cs typeface="+mn-cs"/>
              </a:rPr>
              <a:t>Som en nyttig ressurs siterer vi i norsk oversettelse noen avsnitt fra en artikkel av Olof </a:t>
            </a:r>
            <a:r>
              <a:rPr lang="nb-NO" sz="1200" b="1" kern="1200" dirty="0" err="1">
                <a:solidFill>
                  <a:schemeClr val="tx1"/>
                </a:solidFill>
                <a:effectLst/>
                <a:latin typeface="+mn-lt"/>
                <a:ea typeface="+mn-ea"/>
                <a:cs typeface="+mn-cs"/>
              </a:rPr>
              <a:t>Edsinger</a:t>
            </a:r>
            <a:r>
              <a:rPr lang="nb-NO" sz="1200" b="1" kern="1200" dirty="0">
                <a:solidFill>
                  <a:schemeClr val="tx1"/>
                </a:solidFill>
                <a:effectLst/>
                <a:latin typeface="+mn-lt"/>
                <a:ea typeface="+mn-ea"/>
                <a:cs typeface="+mn-cs"/>
              </a:rPr>
              <a:t>: «</a:t>
            </a:r>
            <a:r>
              <a:rPr lang="nb-NO" sz="1200" b="1" u="sng" kern="1200" dirty="0">
                <a:solidFill>
                  <a:schemeClr val="tx1"/>
                </a:solidFill>
                <a:effectLst/>
                <a:latin typeface="+mn-lt"/>
                <a:ea typeface="+mn-ea"/>
                <a:cs typeface="+mn-cs"/>
                <a:hlinkClick r:id="rId3"/>
              </a:rPr>
              <a:t>Den nya </a:t>
            </a:r>
            <a:r>
              <a:rPr lang="nb-NO" sz="1200" b="1" u="sng" kern="1200" dirty="0" err="1">
                <a:solidFill>
                  <a:schemeClr val="tx1"/>
                </a:solidFill>
                <a:effectLst/>
                <a:latin typeface="+mn-lt"/>
                <a:ea typeface="+mn-ea"/>
                <a:cs typeface="+mn-cs"/>
                <a:hlinkClick r:id="rId3"/>
              </a:rPr>
              <a:t>gnosticismen</a:t>
            </a:r>
            <a:r>
              <a:rPr lang="nb-NO" sz="1200" b="1" kern="1200" dirty="0">
                <a:solidFill>
                  <a:schemeClr val="tx1"/>
                </a:solidFill>
                <a:effectLst/>
                <a:latin typeface="+mn-lt"/>
                <a:ea typeface="+mn-ea"/>
                <a:cs typeface="+mn-cs"/>
              </a:rPr>
              <a:t>». </a:t>
            </a:r>
            <a:r>
              <a:rPr lang="nb-NO" sz="1200" kern="1200" dirty="0">
                <a:solidFill>
                  <a:schemeClr val="tx1"/>
                </a:solidFill>
                <a:effectLst/>
                <a:latin typeface="+mn-lt"/>
                <a:ea typeface="+mn-ea"/>
                <a:cs typeface="+mn-cs"/>
              </a:rPr>
              <a:t>(</a:t>
            </a:r>
            <a:r>
              <a:rPr lang="nb-NO" sz="1200" kern="1200" dirty="0" err="1">
                <a:solidFill>
                  <a:schemeClr val="tx1"/>
                </a:solidFill>
                <a:effectLst/>
                <a:latin typeface="+mn-lt"/>
                <a:ea typeface="+mn-ea"/>
                <a:cs typeface="+mn-cs"/>
              </a:rPr>
              <a:t>Edsinger</a:t>
            </a:r>
            <a:r>
              <a:rPr lang="nb-NO" sz="1200" kern="1200" dirty="0">
                <a:solidFill>
                  <a:schemeClr val="tx1"/>
                </a:solidFill>
                <a:effectLst/>
                <a:latin typeface="+mn-lt"/>
                <a:ea typeface="+mn-ea"/>
                <a:cs typeface="+mn-cs"/>
              </a:rPr>
              <a:t> er generalsekretær i </a:t>
            </a:r>
            <a:r>
              <a:rPr lang="nb-NO" sz="1200" kern="1200" dirty="0" err="1">
                <a:solidFill>
                  <a:schemeClr val="tx1"/>
                </a:solidFill>
                <a:effectLst/>
                <a:latin typeface="+mn-lt"/>
                <a:ea typeface="+mn-ea"/>
                <a:cs typeface="+mn-cs"/>
              </a:rPr>
              <a:t>Svenska</a:t>
            </a:r>
            <a:r>
              <a:rPr lang="nb-NO" sz="1200" kern="1200" dirty="0">
                <a:solidFill>
                  <a:schemeClr val="tx1"/>
                </a:solidFill>
                <a:effectLst/>
                <a:latin typeface="+mn-lt"/>
                <a:ea typeface="+mn-ea"/>
                <a:cs typeface="+mn-cs"/>
              </a:rPr>
              <a:t> Evangeliske Alliansen.)</a:t>
            </a:r>
          </a:p>
          <a:p>
            <a:r>
              <a:rPr lang="nb-NO" sz="1200" b="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i="1" kern="1200" dirty="0">
                <a:solidFill>
                  <a:schemeClr val="tx1"/>
                </a:solidFill>
                <a:effectLst/>
                <a:latin typeface="+mn-lt"/>
                <a:ea typeface="+mn-ea"/>
                <a:cs typeface="+mn-cs"/>
              </a:rPr>
              <a:t>En av menneskehetens mest seiglivede former for vranglære er den som går under navnet gnostisisme. Begrepet kommer fra det greske ordet for kunnskap, gnosis, og refererer til den "opplysning" som gnostikerne mente at en åndelig elite var i besittelse av – de som hadde innsett hvordan denne verden «egentlig» er.</a:t>
            </a:r>
          </a:p>
          <a:p>
            <a:r>
              <a:rPr lang="nb-NO" sz="1200" kern="1200" dirty="0">
                <a:solidFill>
                  <a:schemeClr val="tx1"/>
                </a:solidFill>
                <a:effectLst/>
                <a:latin typeface="+mn-lt"/>
                <a:ea typeface="+mn-ea"/>
                <a:cs typeface="+mn-cs"/>
              </a:rPr>
              <a:t/>
            </a:r>
            <a:br>
              <a:rPr lang="nb-NO" sz="1200" kern="1200" dirty="0">
                <a:solidFill>
                  <a:schemeClr val="tx1"/>
                </a:solidFill>
                <a:effectLst/>
                <a:latin typeface="+mn-lt"/>
                <a:ea typeface="+mn-ea"/>
                <a:cs typeface="+mn-cs"/>
              </a:rPr>
            </a:br>
            <a:r>
              <a:rPr lang="nb-NO" sz="1200" i="1" kern="1200" dirty="0">
                <a:solidFill>
                  <a:schemeClr val="tx1"/>
                </a:solidFill>
                <a:effectLst/>
                <a:latin typeface="+mn-lt"/>
                <a:ea typeface="+mn-ea"/>
                <a:cs typeface="+mn-cs"/>
              </a:rPr>
              <a:t>Gnostisismen rommer ulike oppfatninger, men blant de vanligste er den oppfatning at den synlige verden – skaperverket – er av mindre betydning, og at sann frihet bare kan oppnås når vi blir fri fra verdens begrensninger.  </a:t>
            </a:r>
          </a:p>
          <a:p>
            <a:endParaRPr lang="nb-NO" sz="1200" i="1" kern="1200" dirty="0">
              <a:solidFill>
                <a:schemeClr val="tx1"/>
              </a:solidFill>
              <a:effectLst/>
              <a:latin typeface="+mn-lt"/>
              <a:ea typeface="+mn-ea"/>
              <a:cs typeface="+mn-cs"/>
            </a:endParaRPr>
          </a:p>
          <a:p>
            <a:r>
              <a:rPr lang="nb-NO" sz="1200" i="1" kern="1200" dirty="0">
                <a:solidFill>
                  <a:schemeClr val="tx1"/>
                </a:solidFill>
                <a:effectLst/>
                <a:latin typeface="+mn-lt"/>
                <a:ea typeface="+mn-ea"/>
                <a:cs typeface="+mn-cs"/>
              </a:rPr>
              <a:t>Det fysiske og materielle spilles ut mot det åndelige, og det er påfallende ofte kropp og seksualitet som havner i fokus. Sann frihet, sier gnostikerne, er å frigjøre seg fra sitt jordiske fengsel og realisere seg selv på et åndelig plan. Å finne sitt indre lys.</a:t>
            </a:r>
          </a:p>
          <a:p>
            <a:r>
              <a:rPr lang="nb-NO" sz="1200" i="1" kern="1200" dirty="0">
                <a:solidFill>
                  <a:schemeClr val="tx1"/>
                </a:solidFill>
                <a:effectLst/>
                <a:latin typeface="+mn-lt"/>
                <a:ea typeface="+mn-ea"/>
                <a:cs typeface="+mn-cs"/>
              </a:rPr>
              <a:t/>
            </a:r>
            <a:br>
              <a:rPr lang="nb-NO" sz="1200" i="1" kern="1200" dirty="0">
                <a:solidFill>
                  <a:schemeClr val="tx1"/>
                </a:solidFill>
                <a:effectLst/>
                <a:latin typeface="+mn-lt"/>
                <a:ea typeface="+mn-ea"/>
                <a:cs typeface="+mn-cs"/>
              </a:rPr>
            </a:br>
            <a:r>
              <a:rPr lang="nb-NO" sz="1200" i="1" kern="1200" dirty="0">
                <a:solidFill>
                  <a:schemeClr val="tx1"/>
                </a:solidFill>
                <a:effectLst/>
                <a:latin typeface="+mn-lt"/>
                <a:ea typeface="+mn-ea"/>
                <a:cs typeface="+mn-cs"/>
              </a:rPr>
              <a:t>Det er lett å se parallellene mellom gnostisismen og en </a:t>
            </a:r>
            <a:r>
              <a:rPr lang="nb-NO" sz="1200" i="1" kern="1200" dirty="0" err="1">
                <a:solidFill>
                  <a:schemeClr val="tx1"/>
                </a:solidFill>
                <a:effectLst/>
                <a:latin typeface="+mn-lt"/>
                <a:ea typeface="+mn-ea"/>
                <a:cs typeface="+mn-cs"/>
              </a:rPr>
              <a:t>nyåndelig</a:t>
            </a:r>
            <a:r>
              <a:rPr lang="nb-NO" sz="1200" i="1" kern="1200" dirty="0">
                <a:solidFill>
                  <a:schemeClr val="tx1"/>
                </a:solidFill>
                <a:effectLst/>
                <a:latin typeface="+mn-lt"/>
                <a:ea typeface="+mn-ea"/>
                <a:cs typeface="+mn-cs"/>
              </a:rPr>
              <a:t> tankegang. Mer eller mindre tydelige spor av denne filosofien dukker opp både i moderne hedenskap, så vel som i østlige meditasjonsteknikker. Men de siste årene har gnostisismens verdensbilde fått fotfeste på et helt annet område, nemlig i deler av kjønnsforskningen. (…) </a:t>
            </a:r>
          </a:p>
          <a:p>
            <a:r>
              <a:rPr lang="nb-NO" sz="1200" i="1" kern="1200" dirty="0">
                <a:solidFill>
                  <a:schemeClr val="tx1"/>
                </a:solidFill>
                <a:effectLst/>
                <a:latin typeface="+mn-lt"/>
                <a:ea typeface="+mn-ea"/>
                <a:cs typeface="+mn-cs"/>
              </a:rPr>
              <a:t> </a:t>
            </a:r>
          </a:p>
          <a:p>
            <a:r>
              <a:rPr lang="nb-NO" sz="1200" i="1" kern="1200" dirty="0">
                <a:solidFill>
                  <a:schemeClr val="tx1"/>
                </a:solidFill>
                <a:effectLst/>
                <a:latin typeface="+mn-lt"/>
                <a:ea typeface="+mn-ea"/>
                <a:cs typeface="+mn-cs"/>
              </a:rPr>
              <a:t>I moderne skeiv/</a:t>
            </a:r>
            <a:r>
              <a:rPr lang="nb-NO" sz="1200" i="1" kern="1200" dirty="0" err="1">
                <a:solidFill>
                  <a:schemeClr val="tx1"/>
                </a:solidFill>
                <a:effectLst/>
                <a:latin typeface="+mn-lt"/>
                <a:ea typeface="+mn-ea"/>
                <a:cs typeface="+mn-cs"/>
              </a:rPr>
              <a:t>queer</a:t>
            </a:r>
            <a:r>
              <a:rPr lang="nb-NO" sz="1200" i="1" kern="1200" dirty="0">
                <a:solidFill>
                  <a:schemeClr val="tx1"/>
                </a:solidFill>
                <a:effectLst/>
                <a:latin typeface="+mn-lt"/>
                <a:ea typeface="+mn-ea"/>
                <a:cs typeface="+mn-cs"/>
              </a:rPr>
              <a:t> teori er fellesnevneren at kjønn ikke betraktes som noe stabilt eller som biologisk forankret. Den sanne friheten, sier man, ligger i å definere seg selv – uavhengig av medisinsk og psykologisk ekspertise.</a:t>
            </a:r>
          </a:p>
          <a:p>
            <a:r>
              <a:rPr lang="nb-NO" sz="1200" b="1" i="1" kern="1200" dirty="0">
                <a:solidFill>
                  <a:schemeClr val="tx1"/>
                </a:solidFill>
                <a:effectLst/>
                <a:latin typeface="+mn-lt"/>
                <a:ea typeface="+mn-ea"/>
                <a:cs typeface="+mn-cs"/>
              </a:rPr>
              <a:t> </a:t>
            </a:r>
            <a:endParaRPr lang="nb-NO" sz="1200" i="1" kern="1200" dirty="0">
              <a:solidFill>
                <a:schemeClr val="tx1"/>
              </a:solidFill>
              <a:effectLst/>
              <a:latin typeface="+mn-lt"/>
              <a:ea typeface="+mn-ea"/>
              <a:cs typeface="+mn-cs"/>
            </a:endParaRPr>
          </a:p>
          <a:p>
            <a:r>
              <a:rPr lang="nb-NO" sz="1200" b="1" i="0" kern="1200" dirty="0">
                <a:solidFill>
                  <a:schemeClr val="tx1"/>
                </a:solidFill>
                <a:effectLst/>
                <a:latin typeface="+mn-lt"/>
                <a:ea typeface="+mn-ea"/>
                <a:cs typeface="+mn-cs"/>
              </a:rPr>
              <a:t>Opplysningstiden</a:t>
            </a:r>
            <a:endParaRPr lang="nb-NO" sz="1200" i="0" kern="1200" dirty="0">
              <a:solidFill>
                <a:schemeClr val="tx1"/>
              </a:solidFill>
              <a:effectLst/>
              <a:latin typeface="+mn-lt"/>
              <a:ea typeface="+mn-ea"/>
              <a:cs typeface="+mn-cs"/>
            </a:endParaRPr>
          </a:p>
          <a:p>
            <a:r>
              <a:rPr lang="nb-NO" sz="1200" i="0" kern="1200" dirty="0">
                <a:solidFill>
                  <a:schemeClr val="tx1"/>
                </a:solidFill>
                <a:effectLst/>
                <a:latin typeface="+mn-lt"/>
                <a:ea typeface="+mn-ea"/>
                <a:cs typeface="+mn-cs"/>
              </a:rPr>
              <a:t>En annen epoke som har betydning for dagens situasjon på mange samfunnsområder, er Opplysningstiden på 1700-tallet, der ulike filosofier og ideologier fikk fotfeste. I de 250 årene som er gått siden Opplysningstiden, har idealet for mange vært det autonome, frie og selvstendige mennesket, et menneske som har frigjort seg fra guder, ytre autoriteter og ulike begrensninger som hemmet mennesket å utfolde seg. (Hvis man er interessert i litt mer stoff om Opplysningstiden, har Store norske leksikon en kortfattet og enkel framstilling: </a:t>
            </a:r>
            <a:r>
              <a:rPr lang="nb-NO" sz="1200" i="0" u="sng" kern="1200" dirty="0">
                <a:solidFill>
                  <a:schemeClr val="tx1"/>
                </a:solidFill>
                <a:effectLst/>
                <a:latin typeface="+mn-lt"/>
                <a:ea typeface="+mn-ea"/>
                <a:cs typeface="+mn-cs"/>
                <a:hlinkClick r:id="rId4"/>
              </a:rPr>
              <a:t>https://snl.no/opplysningstiden</a:t>
            </a:r>
            <a:r>
              <a:rPr lang="nb-NO" sz="1200" i="0" kern="1200" dirty="0">
                <a:solidFill>
                  <a:schemeClr val="tx1"/>
                </a:solidFill>
                <a:effectLst/>
                <a:latin typeface="+mn-lt"/>
                <a:ea typeface="+mn-ea"/>
                <a:cs typeface="+mn-cs"/>
              </a:rPr>
              <a:t>.)</a:t>
            </a:r>
          </a:p>
          <a:p>
            <a:endParaRPr lang="nb-NO" sz="1200" i="0" kern="1200" dirty="0">
              <a:solidFill>
                <a:schemeClr val="tx1"/>
              </a:solidFill>
              <a:effectLst/>
              <a:latin typeface="+mn-lt"/>
              <a:ea typeface="+mn-ea"/>
              <a:cs typeface="+mn-cs"/>
            </a:endParaRPr>
          </a:p>
          <a:p>
            <a:r>
              <a:rPr lang="nb-NO" sz="1200" b="1" i="0" kern="1200" dirty="0">
                <a:solidFill>
                  <a:schemeClr val="tx1"/>
                </a:solidFill>
                <a:effectLst/>
                <a:latin typeface="+mn-lt"/>
                <a:ea typeface="+mn-ea"/>
                <a:cs typeface="+mn-cs"/>
              </a:rPr>
              <a:t>Eksistensialismen</a:t>
            </a:r>
            <a:r>
              <a:rPr lang="nb-NO" sz="1200" i="0" kern="1200" dirty="0">
                <a:solidFill>
                  <a:schemeClr val="tx1"/>
                </a:solidFill>
                <a:effectLst/>
                <a:latin typeface="+mn-lt"/>
                <a:ea typeface="+mn-ea"/>
                <a:cs typeface="+mn-cs"/>
              </a:rPr>
              <a:t>. Det finnes ulike utgaver av den filosofiske retningen Eksistensialisme, men etter 2. verdenskrig var den naturalistiske og ateistiske varianten toneangivende, med talspersoner som Sartre, Heidegger, Beauvoir m.fl. Disse mente at livet dypest sett er meningsløst, men at man kan skape mening i sin egen tilværelse ved de bevisste og selvstendige valgene man tar. «Jeg velger, altså er jeg.» Les mer om Eksistensialismen i Store Norske Leksikon: </a:t>
            </a:r>
            <a:r>
              <a:rPr lang="nb-NO" dirty="0">
                <a:hlinkClick r:id="rId5"/>
              </a:rPr>
              <a:t>https://snl.no/eksistensialisme</a:t>
            </a:r>
            <a:endParaRPr lang="nb-NO" sz="1200" i="0" kern="1200" dirty="0">
              <a:solidFill>
                <a:schemeClr val="tx1"/>
              </a:solidFill>
              <a:effectLst/>
              <a:latin typeface="+mn-lt"/>
              <a:ea typeface="+mn-ea"/>
              <a:cs typeface="+mn-cs"/>
            </a:endParaRPr>
          </a:p>
          <a:p>
            <a:r>
              <a:rPr lang="nb-NO" sz="1200" i="0" kern="1200" dirty="0">
                <a:solidFill>
                  <a:schemeClr val="tx1"/>
                </a:solidFill>
                <a:effectLst/>
                <a:latin typeface="+mn-lt"/>
                <a:ea typeface="+mn-ea"/>
                <a:cs typeface="+mn-cs"/>
              </a:rPr>
              <a:t/>
            </a:r>
            <a:br>
              <a:rPr lang="nb-NO" sz="1200" i="0" kern="1200" dirty="0">
                <a:solidFill>
                  <a:schemeClr val="tx1"/>
                </a:solidFill>
                <a:effectLst/>
                <a:latin typeface="+mn-lt"/>
                <a:ea typeface="+mn-ea"/>
                <a:cs typeface="+mn-cs"/>
              </a:rPr>
            </a:br>
            <a:r>
              <a:rPr lang="nb-NO" sz="1200" b="1" i="0" kern="1200" dirty="0">
                <a:solidFill>
                  <a:schemeClr val="tx1"/>
                </a:solidFill>
                <a:effectLst/>
                <a:latin typeface="+mn-lt"/>
                <a:ea typeface="+mn-ea"/>
                <a:cs typeface="+mn-cs"/>
              </a:rPr>
              <a:t>Den seksuelle revolusjon</a:t>
            </a:r>
            <a:endParaRPr lang="nb-NO" sz="1200" i="0" kern="1200" dirty="0">
              <a:solidFill>
                <a:schemeClr val="tx1"/>
              </a:solidFill>
              <a:effectLst/>
              <a:latin typeface="+mn-lt"/>
              <a:ea typeface="+mn-ea"/>
              <a:cs typeface="+mn-cs"/>
            </a:endParaRPr>
          </a:p>
          <a:p>
            <a:r>
              <a:rPr lang="nb-NO" sz="1200" i="0" kern="1200" dirty="0">
                <a:solidFill>
                  <a:schemeClr val="tx1"/>
                </a:solidFill>
                <a:effectLst/>
                <a:latin typeface="+mn-lt"/>
                <a:ea typeface="+mn-ea"/>
                <a:cs typeface="+mn-cs"/>
              </a:rPr>
              <a:t>Etter at «den seksuelle revolusjon» startet på 1960-tallet, har Bibelens samlivsetikk og de kristne idealene angående seksualitet, ekteskap, barn, mor og far, </a:t>
            </a:r>
            <a:r>
              <a:rPr lang="nb-NO" sz="1200" i="0" kern="1200" dirty="0" err="1">
                <a:solidFill>
                  <a:schemeClr val="tx1"/>
                </a:solidFill>
                <a:effectLst/>
                <a:latin typeface="+mn-lt"/>
                <a:ea typeface="+mn-ea"/>
                <a:cs typeface="+mn-cs"/>
              </a:rPr>
              <a:t>osv</a:t>
            </a:r>
            <a:r>
              <a:rPr lang="nb-NO" sz="1200" i="0" kern="1200" dirty="0">
                <a:solidFill>
                  <a:schemeClr val="tx1"/>
                </a:solidFill>
                <a:effectLst/>
                <a:latin typeface="+mn-lt"/>
                <a:ea typeface="+mn-ea"/>
                <a:cs typeface="+mn-cs"/>
              </a:rPr>
              <a:t> kommet under stadig sterkere press. Drivkreftene bak utviklingen er mange og sammensatte, men en kjønnsnøytral tenkning har de siste årene spilt en viktig rolle. Når denne tenkningen blir koblet til en etisk relativisme som sier at ingen typer seksualitet og samlivsform står i noen særstilling, får det omfattende konsekvenser.</a:t>
            </a:r>
          </a:p>
          <a:p>
            <a:r>
              <a:rPr lang="nb-NO" sz="1200" b="1" i="0" kern="1200" dirty="0">
                <a:solidFill>
                  <a:schemeClr val="tx1"/>
                </a:solidFill>
                <a:effectLst/>
                <a:latin typeface="+mn-lt"/>
                <a:ea typeface="+mn-ea"/>
                <a:cs typeface="+mn-cs"/>
              </a:rPr>
              <a:t> </a:t>
            </a:r>
            <a:endParaRPr lang="nb-NO" sz="1200" i="0" kern="1200" dirty="0">
              <a:solidFill>
                <a:schemeClr val="tx1"/>
              </a:solidFill>
              <a:effectLst/>
              <a:latin typeface="+mn-lt"/>
              <a:ea typeface="+mn-ea"/>
              <a:cs typeface="+mn-cs"/>
            </a:endParaRPr>
          </a:p>
          <a:p>
            <a:r>
              <a:rPr lang="nb-NO" sz="1200" b="1" i="0" kern="1200" dirty="0">
                <a:solidFill>
                  <a:schemeClr val="tx1"/>
                </a:solidFill>
                <a:effectLst/>
                <a:latin typeface="+mn-lt"/>
                <a:ea typeface="+mn-ea"/>
                <a:cs typeface="+mn-cs"/>
              </a:rPr>
              <a:t>2. QUEER/SKEIV IDEOLOGI </a:t>
            </a:r>
            <a:endParaRPr lang="nb-NO" sz="1200" i="0" kern="1200" dirty="0">
              <a:solidFill>
                <a:schemeClr val="tx1"/>
              </a:solidFill>
              <a:effectLst/>
              <a:latin typeface="+mn-lt"/>
              <a:ea typeface="+mn-ea"/>
              <a:cs typeface="+mn-cs"/>
            </a:endParaRPr>
          </a:p>
          <a:p>
            <a:r>
              <a:rPr lang="nb-NO" sz="1200" i="0" kern="1200" dirty="0">
                <a:solidFill>
                  <a:schemeClr val="tx1"/>
                </a:solidFill>
                <a:effectLst/>
                <a:latin typeface="+mn-lt"/>
                <a:ea typeface="+mn-ea"/>
                <a:cs typeface="+mn-cs"/>
              </a:rPr>
              <a:t>Den kjønnsnøytrale tenkningen opphever betydningen av mann og kvinne, mor og far. Denne tenkningen er en sentral del av en enda mer omfattende og radikal kjønnsideologi. Den kalles ofte med det engelske navnet </a:t>
            </a:r>
            <a:r>
              <a:rPr lang="nb-NO" sz="1200" i="0" kern="1200" dirty="0" err="1">
                <a:solidFill>
                  <a:schemeClr val="tx1"/>
                </a:solidFill>
                <a:effectLst/>
                <a:latin typeface="+mn-lt"/>
                <a:ea typeface="+mn-ea"/>
                <a:cs typeface="+mn-cs"/>
              </a:rPr>
              <a:t>Queer</a:t>
            </a:r>
            <a:r>
              <a:rPr lang="nb-NO" sz="1200" i="0" kern="1200" dirty="0">
                <a:solidFill>
                  <a:schemeClr val="tx1"/>
                </a:solidFill>
                <a:effectLst/>
                <a:latin typeface="+mn-lt"/>
                <a:ea typeface="+mn-ea"/>
                <a:cs typeface="+mn-cs"/>
              </a:rPr>
              <a:t> </a:t>
            </a:r>
            <a:r>
              <a:rPr lang="nb-NO" sz="1200" i="0" kern="1200" dirty="0" err="1">
                <a:solidFill>
                  <a:schemeClr val="tx1"/>
                </a:solidFill>
                <a:effectLst/>
                <a:latin typeface="+mn-lt"/>
                <a:ea typeface="+mn-ea"/>
                <a:cs typeface="+mn-cs"/>
              </a:rPr>
              <a:t>theory</a:t>
            </a:r>
            <a:r>
              <a:rPr lang="nb-NO" sz="1200" i="0" kern="1200" dirty="0">
                <a:solidFill>
                  <a:schemeClr val="tx1"/>
                </a:solidFill>
                <a:effectLst/>
                <a:latin typeface="+mn-lt"/>
                <a:ea typeface="+mn-ea"/>
                <a:cs typeface="+mn-cs"/>
              </a:rPr>
              <a:t> (eller </a:t>
            </a:r>
            <a:r>
              <a:rPr lang="nb-NO" sz="1200" i="0" kern="1200" dirty="0" err="1">
                <a:solidFill>
                  <a:schemeClr val="tx1"/>
                </a:solidFill>
                <a:effectLst/>
                <a:latin typeface="+mn-lt"/>
                <a:ea typeface="+mn-ea"/>
                <a:cs typeface="+mn-cs"/>
              </a:rPr>
              <a:t>Queer</a:t>
            </a:r>
            <a:r>
              <a:rPr lang="nb-NO" sz="1200" i="0" kern="1200" dirty="0">
                <a:solidFill>
                  <a:schemeClr val="tx1"/>
                </a:solidFill>
                <a:effectLst/>
                <a:latin typeface="+mn-lt"/>
                <a:ea typeface="+mn-ea"/>
                <a:cs typeface="+mn-cs"/>
              </a:rPr>
              <a:t>-ideologien), og på norsk bruker man ofte benevnelsen Skeiv teori eller Skeiv ideologi.</a:t>
            </a:r>
          </a:p>
          <a:p>
            <a:r>
              <a:rPr lang="nb-NO" sz="1200" i="0" kern="1200" dirty="0">
                <a:solidFill>
                  <a:schemeClr val="tx1"/>
                </a:solidFill>
                <a:effectLst/>
                <a:latin typeface="+mn-lt"/>
                <a:ea typeface="+mn-ea"/>
                <a:cs typeface="+mn-cs"/>
              </a:rPr>
              <a:t> </a:t>
            </a:r>
          </a:p>
          <a:p>
            <a:r>
              <a:rPr lang="nb-NO" sz="1200" i="0" kern="1200" dirty="0">
                <a:solidFill>
                  <a:schemeClr val="tx1"/>
                </a:solidFill>
                <a:effectLst/>
                <a:latin typeface="+mn-lt"/>
                <a:ea typeface="+mn-ea"/>
                <a:cs typeface="+mn-cs"/>
              </a:rPr>
              <a:t>I denne tenkningen problematiserer man de fleste tradisjonelle oppfatninger angående kjønn, seksualitet, samliv, ekteskap og barn, og man omdefinerer mye av det som de fleste inntil nylig har sett på som selvsagt. </a:t>
            </a:r>
          </a:p>
          <a:p>
            <a:r>
              <a:rPr lang="nb-NO" sz="1200" i="0" kern="1200" dirty="0">
                <a:solidFill>
                  <a:schemeClr val="tx1"/>
                </a:solidFill>
                <a:effectLst/>
                <a:latin typeface="+mn-lt"/>
                <a:ea typeface="+mn-ea"/>
                <a:cs typeface="+mn-cs"/>
              </a:rPr>
              <a:t> </a:t>
            </a:r>
          </a:p>
          <a:p>
            <a:r>
              <a:rPr lang="nb-NO" sz="1200" b="1" i="0" kern="1200" dirty="0">
                <a:solidFill>
                  <a:schemeClr val="tx1"/>
                </a:solidFill>
                <a:effectLst/>
                <a:latin typeface="+mn-lt"/>
                <a:ea typeface="+mn-ea"/>
                <a:cs typeface="+mn-cs"/>
              </a:rPr>
              <a:t>DEKONSTRUKSJON og NORMKRITIKK. </a:t>
            </a:r>
            <a:r>
              <a:rPr lang="nb-NO" sz="1200" i="0" kern="1200" dirty="0">
                <a:solidFill>
                  <a:schemeClr val="tx1"/>
                </a:solidFill>
                <a:effectLst/>
                <a:latin typeface="+mn-lt"/>
                <a:ea typeface="+mn-ea"/>
                <a:cs typeface="+mn-cs"/>
              </a:rPr>
              <a:t>To grunnleggende begreper i kjønnsforskningen og blant aktivister er «dekonstruksjon» og «normkritikk». Man plukker fra hverandre (</a:t>
            </a:r>
            <a:r>
              <a:rPr lang="nb-NO" sz="1200" b="1" i="0" kern="1200" dirty="0" err="1">
                <a:solidFill>
                  <a:schemeClr val="tx1"/>
                </a:solidFill>
                <a:effectLst/>
                <a:latin typeface="+mn-lt"/>
                <a:ea typeface="+mn-ea"/>
                <a:cs typeface="+mn-cs"/>
              </a:rPr>
              <a:t>de-konstruerer</a:t>
            </a:r>
            <a:r>
              <a:rPr lang="nb-NO" sz="1200" i="0" kern="1200" dirty="0">
                <a:solidFill>
                  <a:schemeClr val="tx1"/>
                </a:solidFill>
                <a:effectLst/>
                <a:latin typeface="+mn-lt"/>
                <a:ea typeface="+mn-ea"/>
                <a:cs typeface="+mn-cs"/>
              </a:rPr>
              <a:t>) tradisjonelle normer, strukturer og tenkemåter, og bygger opp en ny forståelse av virkeligheten. Normkritikken setter spørsmålstegn ved alle idealer og allment anerkjente sannheter innen kjønn og seksualitet. F.eks. argumenterer mange for at kjønn er en «sosial konstruksjon», og ikke en biologisk gitt realitet. Biologi er uviktig: ideologi, følelser og personlige preferanser trumfer det meste.</a:t>
            </a:r>
          </a:p>
          <a:p>
            <a:r>
              <a:rPr lang="nb-NO" sz="1200" b="1" i="0" kern="1200" dirty="0">
                <a:solidFill>
                  <a:schemeClr val="tx1"/>
                </a:solidFill>
                <a:effectLst/>
                <a:latin typeface="+mn-lt"/>
                <a:ea typeface="+mn-ea"/>
                <a:cs typeface="+mn-cs"/>
              </a:rPr>
              <a:t> </a:t>
            </a:r>
            <a:endParaRPr lang="nb-NO" sz="1200" i="0" kern="1200" dirty="0">
              <a:solidFill>
                <a:schemeClr val="tx1"/>
              </a:solidFill>
              <a:effectLst/>
              <a:latin typeface="+mn-lt"/>
              <a:ea typeface="+mn-ea"/>
              <a:cs typeface="+mn-cs"/>
            </a:endParaRPr>
          </a:p>
          <a:p>
            <a:r>
              <a:rPr lang="nb-NO" sz="1200" b="1" kern="1200" dirty="0">
                <a:solidFill>
                  <a:schemeClr val="tx1"/>
                </a:solidFill>
                <a:effectLst/>
                <a:latin typeface="+mn-lt"/>
                <a:ea typeface="+mn-ea"/>
                <a:cs typeface="+mn-cs"/>
              </a:rPr>
              <a:t>3.</a:t>
            </a:r>
            <a:r>
              <a:rPr lang="nb-NO" sz="1200" kern="1200" dirty="0">
                <a:solidFill>
                  <a:schemeClr val="tx1"/>
                </a:solidFill>
                <a:effectLst/>
                <a:latin typeface="+mn-lt"/>
                <a:ea typeface="+mn-ea"/>
                <a:cs typeface="+mn-cs"/>
              </a:rPr>
              <a:t> </a:t>
            </a:r>
            <a:r>
              <a:rPr lang="nb-NO" sz="1200" b="1" kern="1200" dirty="0">
                <a:solidFill>
                  <a:schemeClr val="tx1"/>
                </a:solidFill>
                <a:effectLst/>
                <a:latin typeface="+mn-lt"/>
                <a:ea typeface="+mn-ea"/>
                <a:cs typeface="+mn-cs"/>
              </a:rPr>
              <a:t>VIKTIGE AKTØRER</a:t>
            </a:r>
            <a:r>
              <a:rPr lang="nb-NO" sz="1200" kern="1200" dirty="0">
                <a:solidFill>
                  <a:schemeClr val="tx1"/>
                </a:solidFill>
                <a:effectLst/>
                <a:latin typeface="+mn-lt"/>
                <a:ea typeface="+mn-ea"/>
                <a:cs typeface="+mn-cs"/>
              </a:rPr>
              <a:t>. Framveksten av Skeiv/</a:t>
            </a:r>
            <a:r>
              <a:rPr lang="nb-NO" sz="1200" kern="1200" dirty="0" err="1">
                <a:solidFill>
                  <a:schemeClr val="tx1"/>
                </a:solidFill>
                <a:effectLst/>
                <a:latin typeface="+mn-lt"/>
                <a:ea typeface="+mn-ea"/>
                <a:cs typeface="+mn-cs"/>
              </a:rPr>
              <a:t>Queer</a:t>
            </a:r>
            <a:r>
              <a:rPr lang="nb-NO" sz="1200" kern="1200" dirty="0">
                <a:solidFill>
                  <a:schemeClr val="tx1"/>
                </a:solidFill>
                <a:effectLst/>
                <a:latin typeface="+mn-lt"/>
                <a:ea typeface="+mn-ea"/>
                <a:cs typeface="+mn-cs"/>
              </a:rPr>
              <a:t> ideologi i Norge har særlig blitt promotert av ulike kjønnsforskningsmiljøer ved norske universiteter og av diverse aktivister, ikke minst innen «FRI – Foreningen for kjønns- og seksualitetsmangfold».  Fram til 2016 het organisasjonen LLH: «Landsforeningen for lesbiske, homofile, bifile og transpersoner». Da byttet de navn til Foreningen FRI. </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Mye av det som skjer i Norge, er inspirert fra utlandet, ikke minst fra USA. De norske miljøene er blitt støttet av generøse millionbevilgninger fra det offentlige, og de har fått ukritisk drahjelp fra media og kultureliten. De siste årene har den radikale kjønnsideologien i stadig større grad påvirket politikere og lovgivning, journalister og populærkultur, barnehage og skole – og folk flest. </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Det finnes gode grunner til å hevde at Norge er midt oppe i et kjønns- og samlivsjordskjelv av historiske dimensjoner. Konsekvensene på lang sikt kan bli omfattende og dramatiske. </a:t>
            </a:r>
            <a:endParaRPr lang="nb-NO" sz="1200" i="0" kern="1200" dirty="0">
              <a:solidFill>
                <a:schemeClr val="tx1"/>
              </a:solidFill>
              <a:effectLst/>
              <a:latin typeface="+mn-lt"/>
              <a:ea typeface="+mn-ea"/>
              <a:cs typeface="+mn-cs"/>
            </a:endParaRPr>
          </a:p>
        </p:txBody>
      </p:sp>
      <p:sp>
        <p:nvSpPr>
          <p:cNvPr id="4" name="Plassholder for bunntekst 3"/>
          <p:cNvSpPr>
            <a:spLocks noGrp="1"/>
          </p:cNvSpPr>
          <p:nvPr>
            <p:ph type="ftr" sz="quarter" idx="10"/>
          </p:nvPr>
        </p:nvSpPr>
        <p:spPr/>
        <p:txBody>
          <a:bodyPr/>
          <a:lstStyle/>
          <a:p>
            <a:r>
              <a:rPr lang="nb-NO"/>
              <a:t>Seminar over Ekteskapserklæringen</a:t>
            </a:r>
          </a:p>
        </p:txBody>
      </p:sp>
      <p:sp>
        <p:nvSpPr>
          <p:cNvPr id="5" name="Plassholder for lysbildenummer 4"/>
          <p:cNvSpPr>
            <a:spLocks noGrp="1"/>
          </p:cNvSpPr>
          <p:nvPr>
            <p:ph type="sldNum" sz="quarter" idx="11"/>
          </p:nvPr>
        </p:nvSpPr>
        <p:spPr/>
        <p:txBody>
          <a:bodyPr/>
          <a:lstStyle/>
          <a:p>
            <a:fld id="{C8593401-7213-4FA8-8723-86291B2E8693}" type="slidenum">
              <a:rPr lang="nb-NO" smtClean="0"/>
              <a:t>5</a:t>
            </a:fld>
            <a:endParaRPr lang="nb-NO"/>
          </a:p>
        </p:txBody>
      </p:sp>
    </p:spTree>
    <p:extLst>
      <p:ext uri="{BB962C8B-B14F-4D97-AF65-F5344CB8AC3E}">
        <p14:creationId xmlns:p14="http://schemas.microsoft.com/office/powerpoint/2010/main" val="14052208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600" b="1" dirty="0"/>
              <a:t>TIPS OG MOMENTER TIL TALEREN</a:t>
            </a:r>
          </a:p>
          <a:p>
            <a:endParaRPr lang="nb-NO" sz="1600" b="1" dirty="0">
              <a:latin typeface="Arial" panose="020B0604020202020204" pitchFamily="34" charset="0"/>
              <a:cs typeface="Arial" panose="020B0604020202020204" pitchFamily="34" charset="0"/>
            </a:endParaRPr>
          </a:p>
          <a:p>
            <a:r>
              <a:rPr lang="nb-NO" sz="1200" b="1" kern="1200" dirty="0">
                <a:solidFill>
                  <a:schemeClr val="tx1"/>
                </a:solidFill>
                <a:effectLst/>
                <a:latin typeface="+mn-lt"/>
                <a:ea typeface="+mn-ea"/>
                <a:cs typeface="+mn-cs"/>
              </a:rPr>
              <a:t>1. Aksept</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I de første tiårene (fra rundt 1950) var målet at samfunnet og kulturen skulle godta homoseksuell atferd som lovlig, legitimt og etisk forsvarlig. En viktig milepæl ble passert i 1972, da Stortinget avskaffet loven som forbød homoseksuelle handlinger mellom menn. (Se lysbilde 7 og tilhørende ledernotater i Temamøte 1, med navn: «Noen sentrale årstall i norsk lovgivning».)  I 1977 ble homoseksualitet fjernet som medisinsk diagnose. I 1993 ble Partnerskapsloven for to personer av samme kjønn vedtatt.</a:t>
            </a:r>
          </a:p>
          <a:p>
            <a:r>
              <a:rPr lang="nb-NO" sz="1200" kern="1200" dirty="0">
                <a:solidFill>
                  <a:schemeClr val="tx1"/>
                </a:solidFill>
                <a:effectLst/>
                <a:latin typeface="+mn-lt"/>
                <a:ea typeface="+mn-ea"/>
                <a:cs typeface="+mn-cs"/>
              </a:rPr>
              <a:t> </a:t>
            </a:r>
          </a:p>
          <a:p>
            <a:r>
              <a:rPr lang="nb-NO" sz="1200" b="1" kern="1200" dirty="0">
                <a:solidFill>
                  <a:schemeClr val="tx1"/>
                </a:solidFill>
                <a:effectLst/>
                <a:latin typeface="+mn-lt"/>
                <a:ea typeface="+mn-ea"/>
                <a:cs typeface="+mn-cs"/>
              </a:rPr>
              <a:t>2. Likestilling</a:t>
            </a:r>
            <a:r>
              <a:rPr lang="nb-NO" sz="1200" kern="1200" dirty="0">
                <a:solidFill>
                  <a:schemeClr val="tx1"/>
                </a:solidFill>
                <a:effectLst/>
                <a:latin typeface="+mn-lt"/>
                <a:ea typeface="+mn-ea"/>
                <a:cs typeface="+mn-cs"/>
              </a:rPr>
              <a:t/>
            </a:r>
            <a:br>
              <a:rPr lang="nb-NO" sz="1200" kern="1200" dirty="0">
                <a:solidFill>
                  <a:schemeClr val="tx1"/>
                </a:solidFill>
                <a:effectLst/>
                <a:latin typeface="+mn-lt"/>
                <a:ea typeface="+mn-ea"/>
                <a:cs typeface="+mn-cs"/>
              </a:rPr>
            </a:br>
            <a:r>
              <a:rPr lang="nb-NO" sz="1200" kern="1200" dirty="0">
                <a:solidFill>
                  <a:schemeClr val="tx1"/>
                </a:solidFill>
                <a:effectLst/>
                <a:latin typeface="+mn-lt"/>
                <a:ea typeface="+mn-ea"/>
                <a:cs typeface="+mn-cs"/>
              </a:rPr>
              <a:t>I 1993 ble Partnerskapsloven vedtatt med én stemmes overvekt i Stortinget. Loven ga likekjønnede par de samme juridiske plikter og rettigheter som ektepar og var nesten identisk med ekteskapsloven. De to viktigste unntakene var at partnerskap ikke ga rett til adopsjon og at lovverket ikke la til rette for assistert befruktning for kvinnelige par. </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I 2008 ble likestillingen (mellom voksne) langt på vei fullført på samfunnsplanet, da Stortinget vedtok den kjønnsnøytrale ekteskapsloven. Da fikk likekjønnede par også rett til adopsjon på lik linje med mann og kvinne, og Stortinget vedtok at staten skal legge til rette for assistert befruktning for kvinnelige par som ønsker barn. Partnerskapsloven ble avskaffet. </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At en del barn mistet likestillingen med andre barn, men ble fratatt retten til sin egen far, ble det ikke tatt hensyn til. Barneperspektivet ble i stor grad ignorert i hele den politiske debatten. Det meste handlet om voksnes krav og ønsker.</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Likestillingen angående voksnes rett til å få barn med statens hjelp, gjelder foreløpig ikke for menn. Surrogati er fremdeles ulovlig i Norge. Noen partier på Stortinget ønsker imidlertid å innføre altruistisk surrogati, altså ikke-kommersiell surrogati. Et eksempel på dette er f.eks. at en søster eller venninne bærer fram barnet for en annen uten økonomisk vederlag.</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Likestillingen innen Den norske kirke ble fullført i 2017, da Kirkemøtet innførte vigsel, liturgi og lære for likekjønnet ekteskap.</a:t>
            </a:r>
          </a:p>
          <a:p>
            <a:r>
              <a:rPr lang="nb-NO" sz="1200" kern="1200" dirty="0">
                <a:solidFill>
                  <a:schemeClr val="tx1"/>
                </a:solidFill>
                <a:effectLst/>
                <a:latin typeface="+mn-lt"/>
                <a:ea typeface="+mn-ea"/>
                <a:cs typeface="+mn-cs"/>
              </a:rPr>
              <a:t> </a:t>
            </a:r>
          </a:p>
          <a:p>
            <a:r>
              <a:rPr lang="nb-NO" sz="1200" b="1" kern="1200" dirty="0">
                <a:solidFill>
                  <a:schemeClr val="tx1"/>
                </a:solidFill>
                <a:effectLst/>
                <a:latin typeface="+mn-lt"/>
                <a:ea typeface="+mn-ea"/>
                <a:cs typeface="+mn-cs"/>
              </a:rPr>
              <a:t>3. Dominans</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De siste årene har den kjønnsnøytrale ideologien blitt stadig mer dominerende i skole, kultur og samfunn. Statens ideologi og lovverk angående kjønn, familie og barn blir i stor grad tilpasset krav og ønsker fra seksuelle minoriteter. En bibelsk forståelse av ekteskap og familie blir motarbeidet og marginalisert på de fleste offentlige arenaer. </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Mange vil mene at vi er vitne til noe som nærmer seg «minoritetenes diktatur» på samlivsfronten, ikke minst på bakgrunn av at personer som definerer seg som lesbiske, homofile og bifile ifølge Statistisk Sentralbyrå utgjør under 2 prosent av befolkningen. (Se mer info om antallet i lederkommentarene under lysbildet «Litt info om homofile».)</a:t>
            </a:r>
          </a:p>
          <a:p>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 </a:t>
            </a:r>
          </a:p>
        </p:txBody>
      </p:sp>
      <p:sp>
        <p:nvSpPr>
          <p:cNvPr id="4" name="Plassholder for bunntekst 3"/>
          <p:cNvSpPr>
            <a:spLocks noGrp="1"/>
          </p:cNvSpPr>
          <p:nvPr>
            <p:ph type="ftr" sz="quarter" idx="10"/>
          </p:nvPr>
        </p:nvSpPr>
        <p:spPr/>
        <p:txBody>
          <a:bodyPr/>
          <a:lstStyle/>
          <a:p>
            <a:r>
              <a:rPr lang="nb-NO"/>
              <a:t>Seminar over Ekteskapserklæringen</a:t>
            </a:r>
          </a:p>
        </p:txBody>
      </p:sp>
      <p:sp>
        <p:nvSpPr>
          <p:cNvPr id="5" name="Plassholder for lysbildenummer 4"/>
          <p:cNvSpPr>
            <a:spLocks noGrp="1"/>
          </p:cNvSpPr>
          <p:nvPr>
            <p:ph type="sldNum" sz="quarter" idx="11"/>
          </p:nvPr>
        </p:nvSpPr>
        <p:spPr/>
        <p:txBody>
          <a:bodyPr/>
          <a:lstStyle/>
          <a:p>
            <a:fld id="{C8593401-7213-4FA8-8723-86291B2E8693}" type="slidenum">
              <a:rPr lang="nb-NO" smtClean="0"/>
              <a:t>6</a:t>
            </a:fld>
            <a:endParaRPr lang="nb-NO"/>
          </a:p>
        </p:txBody>
      </p:sp>
    </p:spTree>
    <p:extLst>
      <p:ext uri="{BB962C8B-B14F-4D97-AF65-F5344CB8AC3E}">
        <p14:creationId xmlns:p14="http://schemas.microsoft.com/office/powerpoint/2010/main" val="7176828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3236913" y="509588"/>
            <a:ext cx="3400425" cy="2549525"/>
          </a:xfrm>
        </p:spPr>
      </p:sp>
      <p:sp>
        <p:nvSpPr>
          <p:cNvPr id="3" name="Plassholder for notater 2"/>
          <p:cNvSpPr>
            <a:spLocks noGrp="1"/>
          </p:cNvSpPr>
          <p:nvPr>
            <p:ph type="body" idx="1"/>
          </p:nvPr>
        </p:nvSpPr>
        <p:spPr/>
        <p:txBody>
          <a:bodyPr/>
          <a:lstStyle/>
          <a:p>
            <a:r>
              <a:rPr lang="nb-NO" sz="1200" b="1" kern="1200" dirty="0">
                <a:solidFill>
                  <a:schemeClr val="tx1"/>
                </a:solidFill>
                <a:effectLst/>
                <a:latin typeface="+mn-lt"/>
                <a:ea typeface="+mn-ea"/>
                <a:cs typeface="+mn-cs"/>
              </a:rPr>
              <a:t>TIPS OG MOMENTER TIL TALEREN</a:t>
            </a:r>
          </a:p>
          <a:p>
            <a:endParaRPr lang="nb-NO" sz="1200" kern="1200" dirty="0">
              <a:solidFill>
                <a:schemeClr val="tx1"/>
              </a:solidFill>
              <a:effectLst/>
              <a:latin typeface="+mn-lt"/>
              <a:ea typeface="+mn-ea"/>
              <a:cs typeface="+mn-cs"/>
            </a:endParaRPr>
          </a:p>
          <a:p>
            <a:r>
              <a:rPr lang="nb-NO" sz="1200" b="1" i="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b="1" i="1" kern="1200" dirty="0">
                <a:solidFill>
                  <a:schemeClr val="tx1"/>
                </a:solidFill>
                <a:effectLst/>
                <a:latin typeface="+mn-lt"/>
                <a:ea typeface="+mn-ea"/>
                <a:cs typeface="+mn-cs"/>
              </a:rPr>
              <a:t>INNLEDNING før man viser det første punktet på lysbildet:</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Selv om den radikale kjønnsideologien handler om svært mye mer enn homofili, er det likevel homofili mange tenker på når man snakker om seksuelle minoriteter. </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Homofili har på mange måter vært en døråpner og en brekkstang for å få gjennomslag for den radikale kjønnsideologien som nå preger samlivstenkningen i Norge. Men i realiteten er homofili og homofil atferd bare en liten del av spørsmålene angående kjønn og seksualitet, fertilitetsmarkedet og barns rettigheter, surrogati og polyamorøse forhold. </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Mennesker med homofile/likekjønnede følelser er en svært uensartet gruppe. Å omtale «de homofile» som en gruppe av likesinnede personer, der alle står for det samme, er uholdbart. </a:t>
            </a:r>
            <a:br>
              <a:rPr lang="nb-NO" sz="1200" kern="1200" dirty="0">
                <a:solidFill>
                  <a:schemeClr val="tx1"/>
                </a:solidFill>
                <a:effectLst/>
                <a:latin typeface="+mn-lt"/>
                <a:ea typeface="+mn-ea"/>
                <a:cs typeface="+mn-cs"/>
              </a:rPr>
            </a:br>
            <a:r>
              <a:rPr lang="nb-NO" sz="1200" kern="1200" dirty="0">
                <a:solidFill>
                  <a:schemeClr val="tx1"/>
                </a:solidFill>
                <a:effectLst/>
                <a:latin typeface="+mn-lt"/>
                <a:ea typeface="+mn-ea"/>
                <a:cs typeface="+mn-cs"/>
              </a:rPr>
              <a:t/>
            </a:r>
            <a:br>
              <a:rPr lang="nb-NO" sz="1200" kern="1200" dirty="0">
                <a:solidFill>
                  <a:schemeClr val="tx1"/>
                </a:solidFill>
                <a:effectLst/>
                <a:latin typeface="+mn-lt"/>
                <a:ea typeface="+mn-ea"/>
                <a:cs typeface="+mn-cs"/>
              </a:rPr>
            </a:br>
            <a:r>
              <a:rPr lang="nb-NO" sz="1200" b="1" kern="1200" dirty="0">
                <a:solidFill>
                  <a:schemeClr val="tx1"/>
                </a:solidFill>
                <a:effectLst/>
                <a:latin typeface="+mn-lt"/>
                <a:ea typeface="+mn-ea"/>
                <a:cs typeface="+mn-cs"/>
              </a:rPr>
              <a:t>1. HVEM?</a:t>
            </a:r>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Mennesker med homofile følelser har svært forskjellig bakgrunn og livsstil, personlighet og livssyn, meninger og politisk overbevisning. </a:t>
            </a:r>
          </a:p>
          <a:p>
            <a:r>
              <a:rPr lang="nb-NO" sz="1200" kern="1200" dirty="0">
                <a:solidFill>
                  <a:schemeClr val="tx1"/>
                </a:solidFill>
                <a:effectLst/>
                <a:latin typeface="+mn-lt"/>
                <a:ea typeface="+mn-ea"/>
                <a:cs typeface="+mn-cs"/>
              </a:rPr>
              <a:t>* Det store flertallet av dem som definerer seg selv som homofile, er ikke medlemmer av Foreningen Fri. De fleste er ikke aktivister. </a:t>
            </a:r>
          </a:p>
          <a:p>
            <a:r>
              <a:rPr lang="nb-NO" sz="1200" kern="1200" dirty="0">
                <a:solidFill>
                  <a:schemeClr val="tx1"/>
                </a:solidFill>
                <a:effectLst/>
                <a:latin typeface="+mn-lt"/>
                <a:ea typeface="+mn-ea"/>
                <a:cs typeface="+mn-cs"/>
              </a:rPr>
              <a:t>* Blant kristne som har homofile følelser, er det mange som ønsker å leve i pakt med Bibelens seksualetikk. De velger derfor å leve som single. De fleste av dem har ikke noe ønske om å stå offentlig fram med sin tiltrekning til samme kjønn. </a:t>
            </a:r>
          </a:p>
          <a:p>
            <a:r>
              <a:rPr lang="nb-NO" sz="1200" b="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b="1" kern="1200" dirty="0">
                <a:solidFill>
                  <a:schemeClr val="tx1"/>
                </a:solidFill>
                <a:effectLst/>
                <a:latin typeface="+mn-lt"/>
                <a:ea typeface="+mn-ea"/>
                <a:cs typeface="+mn-cs"/>
              </a:rPr>
              <a:t>2. HVOR MANGE? </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Tallet 1,2 prosent var et av resultatene i den nasjonale levekårsundersøkelsen fra Statistisk Sentralbyrå (SSB) publisert i 2010. Liknende tall finner man også i store nasjonale undersøkelser i Sverige, Storbritannia og Canada. Etter 2010 finnes det ikke noen stor nasjonal undersøkelse i Norge med spørsmål om seksuell orientering. Dette tallet er derfor inntil videre det best dokumenterte. </a:t>
            </a:r>
          </a:p>
          <a:p>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Fagfolk har i mange år gjerne brukt tallet 1-3 prosent når de skal omtale andelen av befolkningen som definerer seg som homofile, lesbiske, bifile eller transseksuelle. Fordi det er vanskelig å finne fram til et eksakt tall som alle er enige i, og på grunn av usikre faktorer, opererer man med omtrentlige angivelser. </a:t>
            </a:r>
          </a:p>
          <a:p>
            <a:endParaRPr lang="nb-NO"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b-NO" sz="1200" kern="1200" dirty="0">
                <a:solidFill>
                  <a:schemeClr val="tx1"/>
                </a:solidFill>
                <a:effectLst/>
                <a:latin typeface="+mn-lt"/>
                <a:ea typeface="+mn-ea"/>
                <a:cs typeface="+mn-cs"/>
              </a:rPr>
              <a:t>Når det gjelder antall personer som har hatt homoseksuelle eller biseksuelle erfaringer, er tallet selvsagt høyere. Men mange av disse lever heterofilt og definerer seg ikke som personer med LHBT-identitet – altså lesbisk, homofil, bifil eller transperson.</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En artikkel fra Statistisk Sentralbyrå der undersøkelsen og antallet blir behandlet, kan leses her:</a:t>
            </a:r>
          </a:p>
          <a:p>
            <a:r>
              <a:rPr lang="nb-NO" sz="1200" i="1" u="sng" kern="1200" dirty="0">
                <a:solidFill>
                  <a:schemeClr val="tx1"/>
                </a:solidFill>
                <a:effectLst/>
                <a:latin typeface="+mn-lt"/>
                <a:ea typeface="+mn-ea"/>
                <a:cs typeface="+mn-cs"/>
                <a:hlinkClick r:id="rId3"/>
              </a:rPr>
              <a:t>https://www.ssb.no/sosiale-forhold-og-kriminalitet/artikler-og-publikasjoner/svekket-psykisk-helse-blant-homofile-og-lesbiske</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 </a:t>
            </a:r>
          </a:p>
          <a:p>
            <a:r>
              <a:rPr lang="nb-NO" sz="1200" b="1" kern="1200" dirty="0">
                <a:solidFill>
                  <a:schemeClr val="tx1"/>
                </a:solidFill>
                <a:effectLst/>
                <a:latin typeface="+mn-lt"/>
                <a:ea typeface="+mn-ea"/>
                <a:cs typeface="+mn-cs"/>
              </a:rPr>
              <a:t>EKTESKAP:</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I februar hvert år offentliggjør Statistisk Sentralbyrå (SSB) nye, oppdaterte tall for hvor mange som inngår ekteskap. Ved å søke på ordet «</a:t>
            </a:r>
            <a:r>
              <a:rPr lang="nb-NO" sz="1200" b="1" kern="1200" dirty="0">
                <a:solidFill>
                  <a:schemeClr val="tx1"/>
                </a:solidFill>
                <a:effectLst/>
                <a:latin typeface="+mn-lt"/>
                <a:ea typeface="+mn-ea"/>
                <a:cs typeface="+mn-cs"/>
              </a:rPr>
              <a:t>ekteskap</a:t>
            </a:r>
            <a:r>
              <a:rPr lang="nb-NO" sz="1200" kern="1200" dirty="0">
                <a:solidFill>
                  <a:schemeClr val="tx1"/>
                </a:solidFill>
                <a:effectLst/>
                <a:latin typeface="+mn-lt"/>
                <a:ea typeface="+mn-ea"/>
                <a:cs typeface="+mn-cs"/>
              </a:rPr>
              <a:t>» på </a:t>
            </a:r>
            <a:r>
              <a:rPr lang="nb-NO" sz="1200" b="1" kern="1200" dirty="0">
                <a:solidFill>
                  <a:schemeClr val="tx1"/>
                </a:solidFill>
                <a:effectLst/>
                <a:latin typeface="+mn-lt"/>
                <a:ea typeface="+mn-ea"/>
                <a:cs typeface="+mn-cs"/>
              </a:rPr>
              <a:t>www.ssb.no</a:t>
            </a:r>
            <a:r>
              <a:rPr lang="nb-NO" sz="1200" kern="1200" dirty="0">
                <a:solidFill>
                  <a:schemeClr val="tx1"/>
                </a:solidFill>
                <a:effectLst/>
                <a:latin typeface="+mn-lt"/>
                <a:ea typeface="+mn-ea"/>
                <a:cs typeface="+mn-cs"/>
              </a:rPr>
              <a:t> finner man de ferskeste tallene.</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Når det gjelder antallet likekjønnede ekteskap/partnerskap som går i oppløsning, finner man informasjon fra Statistisk Sentralbyrå om dette i følgende artikkel fra </a:t>
            </a:r>
            <a:r>
              <a:rPr lang="nb-NO" sz="1200" i="1" kern="1200" dirty="0">
                <a:solidFill>
                  <a:schemeClr val="tx1"/>
                </a:solidFill>
                <a:effectLst/>
                <a:latin typeface="+mn-lt"/>
                <a:ea typeface="+mn-ea"/>
                <a:cs typeface="+mn-cs"/>
              </a:rPr>
              <a:t>Tidsskrift for velferdsforskning</a:t>
            </a:r>
            <a:r>
              <a:rPr lang="nb-NO" sz="1200" kern="1200" dirty="0">
                <a:solidFill>
                  <a:schemeClr val="tx1"/>
                </a:solidFill>
                <a:effectLst/>
                <a:latin typeface="+mn-lt"/>
                <a:ea typeface="+mn-ea"/>
                <a:cs typeface="+mn-cs"/>
              </a:rPr>
              <a:t>, april 2016: </a:t>
            </a:r>
          </a:p>
          <a:p>
            <a:r>
              <a:rPr lang="nb-NO" sz="1200" u="sng" kern="1200" dirty="0">
                <a:solidFill>
                  <a:schemeClr val="tx1"/>
                </a:solidFill>
                <a:effectLst/>
                <a:latin typeface="+mn-lt"/>
                <a:ea typeface="+mn-ea"/>
                <a:cs typeface="+mn-cs"/>
                <a:hlinkClick r:id="rId4"/>
              </a:rPr>
              <a:t>https://www.idunn.no/tidsskrift_for_velferdsforskning/2016/04/fra_registrert_partnerskap_til_ny_ekteskapslov_-_ekteskap_</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Et sitat fra artikkelen: «Sammenliknet med ulikekjønnede gifte par, hadde likekjønnede mannspar 38 prosent høyere risiko for å skille seg […] For </a:t>
            </a:r>
            <a:r>
              <a:rPr lang="nb-NO" sz="1200" kern="1200" dirty="0" err="1">
                <a:solidFill>
                  <a:schemeClr val="tx1"/>
                </a:solidFill>
                <a:effectLst/>
                <a:latin typeface="+mn-lt"/>
                <a:ea typeface="+mn-ea"/>
                <a:cs typeface="+mn-cs"/>
              </a:rPr>
              <a:t>kvinneparene</a:t>
            </a:r>
            <a:r>
              <a:rPr lang="nb-NO" sz="1200" kern="1200" dirty="0">
                <a:solidFill>
                  <a:schemeClr val="tx1"/>
                </a:solidFill>
                <a:effectLst/>
                <a:latin typeface="+mn-lt"/>
                <a:ea typeface="+mn-ea"/>
                <a:cs typeface="+mn-cs"/>
              </a:rPr>
              <a:t> var skilsmisserisikoen mer enn dobbelt så høy som blant de ulikekjønnede gifte parene.»</a:t>
            </a:r>
            <a:br>
              <a:rPr lang="nb-NO" sz="1200" kern="1200" dirty="0">
                <a:solidFill>
                  <a:schemeClr val="tx1"/>
                </a:solidFill>
                <a:effectLst/>
                <a:latin typeface="+mn-lt"/>
                <a:ea typeface="+mn-ea"/>
                <a:cs typeface="+mn-cs"/>
              </a:rPr>
            </a:b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Nettstedet Faktisk.no gjorde en </a:t>
            </a:r>
            <a:r>
              <a:rPr lang="nb-NO" sz="1200" kern="1200" dirty="0" err="1">
                <a:solidFill>
                  <a:schemeClr val="tx1"/>
                </a:solidFill>
                <a:effectLst/>
                <a:latin typeface="+mn-lt"/>
                <a:ea typeface="+mn-ea"/>
                <a:cs typeface="+mn-cs"/>
              </a:rPr>
              <a:t>faktasjekk</a:t>
            </a:r>
            <a:r>
              <a:rPr lang="nb-NO" sz="1200" kern="1200" dirty="0">
                <a:solidFill>
                  <a:schemeClr val="tx1"/>
                </a:solidFill>
                <a:effectLst/>
                <a:latin typeface="+mn-lt"/>
                <a:ea typeface="+mn-ea"/>
                <a:cs typeface="+mn-cs"/>
              </a:rPr>
              <a:t> om tematikken i juli 2017 og publiserte en artikkel med tittelen: </a:t>
            </a:r>
            <a:r>
              <a:rPr lang="nb-NO" sz="1200" b="1" kern="1200" dirty="0">
                <a:solidFill>
                  <a:schemeClr val="tx1"/>
                </a:solidFill>
                <a:effectLst/>
                <a:latin typeface="+mn-lt"/>
                <a:ea typeface="+mn-ea"/>
                <a:cs typeface="+mn-cs"/>
              </a:rPr>
              <a:t>«</a:t>
            </a:r>
            <a:r>
              <a:rPr lang="nb-NO" sz="1200" b="1" u="sng" kern="1200" dirty="0">
                <a:solidFill>
                  <a:schemeClr val="tx1"/>
                </a:solidFill>
                <a:effectLst/>
                <a:latin typeface="+mn-lt"/>
                <a:ea typeface="+mn-ea"/>
                <a:cs typeface="+mn-cs"/>
                <a:hlinkClick r:id="rId5"/>
              </a:rPr>
              <a:t>Homofile skiller seg langt oftere enn heterofile</a:t>
            </a:r>
            <a:r>
              <a:rPr lang="nb-NO" sz="1200" b="1" kern="1200" dirty="0">
                <a:solidFill>
                  <a:schemeClr val="tx1"/>
                </a:solidFill>
                <a:effectLst/>
                <a:latin typeface="+mn-lt"/>
                <a:ea typeface="+mn-ea"/>
                <a:cs typeface="+mn-cs"/>
              </a:rPr>
              <a:t>»</a:t>
            </a:r>
            <a:r>
              <a:rPr lang="nb-NO" sz="1200" kern="1200" dirty="0">
                <a:solidFill>
                  <a:schemeClr val="tx1"/>
                </a:solidFill>
                <a:effectLst/>
                <a:latin typeface="+mn-lt"/>
                <a:ea typeface="+mn-ea"/>
                <a:cs typeface="+mn-cs"/>
              </a:rPr>
              <a:t> -</a:t>
            </a:r>
            <a:r>
              <a:rPr lang="nb-NO" sz="1200" u="sng" kern="1200" dirty="0">
                <a:solidFill>
                  <a:schemeClr val="tx1"/>
                </a:solidFill>
                <a:effectLst/>
                <a:latin typeface="+mn-lt"/>
                <a:ea typeface="+mn-ea"/>
                <a:cs typeface="+mn-cs"/>
                <a:hlinkClick r:id="rId5"/>
              </a:rPr>
              <a:t>https://www.faktisk.no/faktasjekker/6Z/homofile-ektepar-skiller-seg-oftere-enn-heterofile</a:t>
            </a:r>
            <a:endParaRPr lang="nb-NO" sz="1200" kern="1200" dirty="0">
              <a:solidFill>
                <a:schemeClr val="tx1"/>
              </a:solidFill>
              <a:effectLst/>
              <a:latin typeface="+mn-lt"/>
              <a:ea typeface="+mn-ea"/>
              <a:cs typeface="+mn-cs"/>
            </a:endParaRPr>
          </a:p>
        </p:txBody>
      </p:sp>
      <p:sp>
        <p:nvSpPr>
          <p:cNvPr id="4" name="Plassholder for lysbildenummer 3"/>
          <p:cNvSpPr>
            <a:spLocks noGrp="1"/>
          </p:cNvSpPr>
          <p:nvPr>
            <p:ph type="sldNum" sz="quarter" idx="10"/>
          </p:nvPr>
        </p:nvSpPr>
        <p:spPr/>
        <p:txBody>
          <a:bodyPr/>
          <a:lstStyle/>
          <a:p>
            <a:fld id="{C8593401-7213-4FA8-8723-86291B2E8693}" type="slidenum">
              <a:rPr lang="nb-NO" smtClean="0"/>
              <a:t>7</a:t>
            </a:fld>
            <a:endParaRPr lang="nb-NO"/>
          </a:p>
        </p:txBody>
      </p:sp>
      <p:sp>
        <p:nvSpPr>
          <p:cNvPr id="5" name="Plassholder for bunntekst 4"/>
          <p:cNvSpPr>
            <a:spLocks noGrp="1"/>
          </p:cNvSpPr>
          <p:nvPr>
            <p:ph type="ftr" sz="quarter" idx="11"/>
          </p:nvPr>
        </p:nvSpPr>
        <p:spPr/>
        <p:txBody>
          <a:bodyPr/>
          <a:lstStyle/>
          <a:p>
            <a:r>
              <a:rPr lang="nb-NO"/>
              <a:t>Seminar over Ekteskapserklæringen</a:t>
            </a:r>
          </a:p>
        </p:txBody>
      </p:sp>
    </p:spTree>
    <p:extLst>
      <p:ext uri="{BB962C8B-B14F-4D97-AF65-F5344CB8AC3E}">
        <p14:creationId xmlns:p14="http://schemas.microsoft.com/office/powerpoint/2010/main" val="26601032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b="1" kern="1200" dirty="0">
                <a:solidFill>
                  <a:schemeClr val="tx1"/>
                </a:solidFill>
                <a:effectLst/>
                <a:latin typeface="+mn-lt"/>
                <a:ea typeface="+mn-ea"/>
                <a:cs typeface="+mn-cs"/>
              </a:rPr>
              <a:t>TIPS OG MOMENTER TIL TALEREN</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 </a:t>
            </a:r>
          </a:p>
          <a:p>
            <a:r>
              <a:rPr lang="nb-NO" sz="1200" b="1" kern="1200" dirty="0">
                <a:solidFill>
                  <a:schemeClr val="tx1"/>
                </a:solidFill>
                <a:effectLst/>
                <a:latin typeface="+mn-lt"/>
                <a:ea typeface="+mn-ea"/>
                <a:cs typeface="+mn-cs"/>
              </a:rPr>
              <a:t>1.</a:t>
            </a:r>
            <a:r>
              <a:rPr lang="nb-NO" sz="1200" kern="1200" dirty="0">
                <a:solidFill>
                  <a:schemeClr val="tx1"/>
                </a:solidFill>
                <a:effectLst/>
                <a:latin typeface="+mn-lt"/>
                <a:ea typeface="+mn-ea"/>
                <a:cs typeface="+mn-cs"/>
              </a:rPr>
              <a:t> </a:t>
            </a:r>
            <a:r>
              <a:rPr lang="nb-NO" sz="1200" b="1" kern="1200" dirty="0">
                <a:solidFill>
                  <a:schemeClr val="tx1"/>
                </a:solidFill>
                <a:effectLst/>
                <a:latin typeface="+mn-lt"/>
                <a:ea typeface="+mn-ea"/>
                <a:cs typeface="+mn-cs"/>
              </a:rPr>
              <a:t>Senter for tverrfaglig kjønnsforskning ved Universitetet i Oslo.</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Kjønnsforskningsmiljøet har lagt det akademiske og filosofiske grunnlaget for mye av det som har skjedd i lovgivning og endrede holdninger i befolkningen. </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I over 20 år har kjønnsforskere fått store bevilgninger til tallrike prosjekter. </a:t>
            </a:r>
          </a:p>
          <a:p>
            <a:r>
              <a:rPr lang="nb-NO" sz="1200" kern="1200" dirty="0">
                <a:solidFill>
                  <a:schemeClr val="tx1"/>
                </a:solidFill>
                <a:effectLst/>
                <a:latin typeface="+mn-lt"/>
                <a:ea typeface="+mn-ea"/>
                <a:cs typeface="+mn-cs"/>
              </a:rPr>
              <a:t> </a:t>
            </a:r>
          </a:p>
          <a:p>
            <a:r>
              <a:rPr lang="nb-NO" sz="1200" b="1" kern="1200" dirty="0">
                <a:solidFill>
                  <a:schemeClr val="tx1"/>
                </a:solidFill>
                <a:effectLst/>
                <a:latin typeface="+mn-lt"/>
                <a:ea typeface="+mn-ea"/>
                <a:cs typeface="+mn-cs"/>
              </a:rPr>
              <a:t>* Se mer info </a:t>
            </a:r>
            <a:r>
              <a:rPr lang="nb-NO" sz="1200" kern="1200" dirty="0">
                <a:solidFill>
                  <a:schemeClr val="tx1"/>
                </a:solidFill>
                <a:effectLst/>
                <a:latin typeface="+mn-lt"/>
                <a:ea typeface="+mn-ea"/>
                <a:cs typeface="+mn-cs"/>
              </a:rPr>
              <a:t>om «Senter for tverrfaglig kjønnsforskning» ved Universitetet i Oslo» på nettstedet deres: </a:t>
            </a:r>
            <a:r>
              <a:rPr lang="nb-NO" sz="1200" u="sng" kern="1200" dirty="0">
                <a:solidFill>
                  <a:schemeClr val="tx1"/>
                </a:solidFill>
                <a:effectLst/>
                <a:latin typeface="+mn-lt"/>
                <a:ea typeface="+mn-ea"/>
                <a:cs typeface="+mn-cs"/>
                <a:hlinkClick r:id="rId3"/>
              </a:rPr>
              <a:t>http://www.stk.uio.no/</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 </a:t>
            </a:r>
          </a:p>
          <a:p>
            <a:r>
              <a:rPr lang="nb-NO" sz="1200" b="1" i="1" kern="1200" dirty="0">
                <a:solidFill>
                  <a:schemeClr val="tx1"/>
                </a:solidFill>
                <a:effectLst/>
                <a:latin typeface="+mn-lt"/>
                <a:ea typeface="+mn-ea"/>
                <a:cs typeface="+mn-cs"/>
              </a:rPr>
              <a:t>Til taleren:</a:t>
            </a:r>
            <a:r>
              <a:rPr lang="nb-NO" sz="1200" kern="1200" dirty="0">
                <a:solidFill>
                  <a:schemeClr val="tx1"/>
                </a:solidFill>
                <a:effectLst/>
                <a:latin typeface="+mn-lt"/>
                <a:ea typeface="+mn-ea"/>
                <a:cs typeface="+mn-cs"/>
              </a:rPr>
              <a:t> Også på andre norske universiteter finnes det avdelinger for kjønnsforskning. Se f.eks. en oversikt på dette nettstedet: </a:t>
            </a:r>
            <a:r>
              <a:rPr lang="nb-NO" sz="1200" u="sng" kern="1200" dirty="0">
                <a:solidFill>
                  <a:schemeClr val="tx1"/>
                </a:solidFill>
                <a:effectLst/>
                <a:latin typeface="+mn-lt"/>
                <a:ea typeface="+mn-ea"/>
                <a:cs typeface="+mn-cs"/>
                <a:hlinkClick r:id="rId4"/>
              </a:rPr>
              <a:t>http://kjonnsforskning.no/nb/om/fagmiljo/forskningsmiloer</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Mange er kritiske til kjønnsforskningen, til ideologien den målbærer og til det faglige grunnlaget den bygger på. En kjent svensk psykiater, David Eberhard, har f.eks. kommet med krass kritikk mot den radikale kjønnstenkningen i boka «Det </a:t>
            </a:r>
            <a:r>
              <a:rPr lang="nb-NO" sz="1200" kern="1200" dirty="0" err="1">
                <a:solidFill>
                  <a:schemeClr val="tx1"/>
                </a:solidFill>
                <a:effectLst/>
                <a:latin typeface="+mn-lt"/>
                <a:ea typeface="+mn-ea"/>
                <a:cs typeface="+mn-cs"/>
              </a:rPr>
              <a:t>stora</a:t>
            </a:r>
            <a:r>
              <a:rPr lang="nb-NO" sz="1200" kern="1200" dirty="0">
                <a:solidFill>
                  <a:schemeClr val="tx1"/>
                </a:solidFill>
                <a:effectLst/>
                <a:latin typeface="+mn-lt"/>
                <a:ea typeface="+mn-ea"/>
                <a:cs typeface="+mn-cs"/>
              </a:rPr>
              <a:t> </a:t>
            </a:r>
            <a:r>
              <a:rPr lang="nb-NO" sz="1200" kern="1200" dirty="0" err="1">
                <a:solidFill>
                  <a:schemeClr val="tx1"/>
                </a:solidFill>
                <a:effectLst/>
                <a:latin typeface="+mn-lt"/>
                <a:ea typeface="+mn-ea"/>
                <a:cs typeface="+mn-cs"/>
              </a:rPr>
              <a:t>könsexperimentet</a:t>
            </a:r>
            <a:r>
              <a:rPr lang="nb-NO" sz="1200" kern="1200" dirty="0">
                <a:solidFill>
                  <a:schemeClr val="tx1"/>
                </a:solidFill>
                <a:effectLst/>
                <a:latin typeface="+mn-lt"/>
                <a:ea typeface="+mn-ea"/>
                <a:cs typeface="+mn-cs"/>
              </a:rPr>
              <a:t>». Les et </a:t>
            </a:r>
            <a:r>
              <a:rPr lang="nb-NO" sz="1200" u="sng" kern="1200" dirty="0">
                <a:solidFill>
                  <a:schemeClr val="tx1"/>
                </a:solidFill>
                <a:effectLst/>
                <a:latin typeface="+mn-lt"/>
                <a:ea typeface="+mn-ea"/>
                <a:cs typeface="+mn-cs"/>
                <a:hlinkClick r:id="rId5"/>
              </a:rPr>
              <a:t>intervju</a:t>
            </a:r>
            <a:r>
              <a:rPr lang="nb-NO" sz="1200" kern="1200" dirty="0">
                <a:solidFill>
                  <a:schemeClr val="tx1"/>
                </a:solidFill>
                <a:effectLst/>
                <a:latin typeface="+mn-lt"/>
                <a:ea typeface="+mn-ea"/>
                <a:cs typeface="+mn-cs"/>
              </a:rPr>
              <a:t> med ham i den svenske avisen </a:t>
            </a:r>
            <a:r>
              <a:rPr lang="nb-NO" sz="1200" kern="1200" dirty="0" err="1">
                <a:solidFill>
                  <a:schemeClr val="tx1"/>
                </a:solidFill>
                <a:effectLst/>
                <a:latin typeface="+mn-lt"/>
                <a:ea typeface="+mn-ea"/>
                <a:cs typeface="+mn-cs"/>
              </a:rPr>
              <a:t>Världen</a:t>
            </a:r>
            <a:r>
              <a:rPr lang="nb-NO" sz="1200" kern="1200" dirty="0">
                <a:solidFill>
                  <a:schemeClr val="tx1"/>
                </a:solidFill>
                <a:effectLst/>
                <a:latin typeface="+mn-lt"/>
                <a:ea typeface="+mn-ea"/>
                <a:cs typeface="+mn-cs"/>
              </a:rPr>
              <a:t> i dag, høsten 2018.</a:t>
            </a:r>
          </a:p>
          <a:p>
            <a:r>
              <a:rPr lang="nb-NO" sz="1200" kern="1200" dirty="0">
                <a:solidFill>
                  <a:schemeClr val="tx1"/>
                </a:solidFill>
                <a:effectLst/>
                <a:latin typeface="+mn-lt"/>
                <a:ea typeface="+mn-ea"/>
                <a:cs typeface="+mn-cs"/>
              </a:rPr>
              <a:t> </a:t>
            </a:r>
          </a:p>
          <a:p>
            <a:r>
              <a:rPr lang="nb-NO" sz="1200" b="1" kern="1200" dirty="0">
                <a:solidFill>
                  <a:schemeClr val="tx1"/>
                </a:solidFill>
                <a:effectLst/>
                <a:latin typeface="+mn-lt"/>
                <a:ea typeface="+mn-ea"/>
                <a:cs typeface="+mn-cs"/>
              </a:rPr>
              <a:t>HJERNEVASK. </a:t>
            </a:r>
            <a:r>
              <a:rPr lang="nb-NO" sz="1200" kern="1200" dirty="0">
                <a:solidFill>
                  <a:schemeClr val="tx1"/>
                </a:solidFill>
                <a:effectLst/>
                <a:latin typeface="+mn-lt"/>
                <a:ea typeface="+mn-ea"/>
                <a:cs typeface="+mn-cs"/>
              </a:rPr>
              <a:t>I 2010 produserte Harald Eia en serie på 7 TV-programmer på NRK kalt «</a:t>
            </a:r>
            <a:r>
              <a:rPr lang="nb-NO" sz="1200" u="sng" kern="1200" dirty="0">
                <a:solidFill>
                  <a:schemeClr val="tx1"/>
                </a:solidFill>
                <a:effectLst/>
                <a:latin typeface="+mn-lt"/>
                <a:ea typeface="+mn-ea"/>
                <a:cs typeface="+mn-cs"/>
                <a:hlinkClick r:id="rId6"/>
              </a:rPr>
              <a:t>Hjernevask</a:t>
            </a:r>
            <a:r>
              <a:rPr lang="nb-NO" sz="1200" kern="1200" dirty="0">
                <a:solidFill>
                  <a:schemeClr val="tx1"/>
                </a:solidFill>
                <a:effectLst/>
                <a:latin typeface="+mn-lt"/>
                <a:ea typeface="+mn-ea"/>
                <a:cs typeface="+mn-cs"/>
              </a:rPr>
              <a:t>». Der ble blant annet kjønnsforskningen stilt mange kritiske spørsmål, og den ble delvis avkledd som useriøs. Her finner du noen </a:t>
            </a:r>
            <a:r>
              <a:rPr lang="nb-NO" sz="1200" u="sng" kern="1200" dirty="0">
                <a:solidFill>
                  <a:schemeClr val="tx1"/>
                </a:solidFill>
                <a:effectLst/>
                <a:latin typeface="+mn-lt"/>
                <a:ea typeface="+mn-ea"/>
                <a:cs typeface="+mn-cs"/>
                <a:hlinkClick r:id="rId7"/>
              </a:rPr>
              <a:t>interessante reaksjoner og vurderinger</a:t>
            </a:r>
            <a:r>
              <a:rPr lang="nb-NO" sz="1200" kern="1200" dirty="0">
                <a:solidFill>
                  <a:schemeClr val="tx1"/>
                </a:solidFill>
                <a:effectLst/>
                <a:latin typeface="+mn-lt"/>
                <a:ea typeface="+mn-ea"/>
                <a:cs typeface="+mn-cs"/>
              </a:rPr>
              <a:t> i etterkant av programmet om kjønnsforskningen. Tatt i betraktning hva som har skjedd på kjønnsfronten i Norge etter 2010, ser det ikke ut til at Eias avslørende programmer har hatt langsiktige virkninger av særlig betydning.</a:t>
            </a:r>
          </a:p>
          <a:p>
            <a:r>
              <a:rPr lang="nb-NO" sz="1200" kern="1200" dirty="0">
                <a:solidFill>
                  <a:schemeClr val="tx1"/>
                </a:solidFill>
                <a:effectLst/>
                <a:latin typeface="+mn-lt"/>
                <a:ea typeface="+mn-ea"/>
                <a:cs typeface="+mn-cs"/>
              </a:rPr>
              <a:t/>
            </a:r>
            <a:br>
              <a:rPr lang="nb-NO" sz="1200" kern="1200" dirty="0">
                <a:solidFill>
                  <a:schemeClr val="tx1"/>
                </a:solidFill>
                <a:effectLst/>
                <a:latin typeface="+mn-lt"/>
                <a:ea typeface="+mn-ea"/>
                <a:cs typeface="+mn-cs"/>
              </a:rPr>
            </a:br>
            <a:r>
              <a:rPr lang="nb-NO" sz="1200" b="1" kern="1200" dirty="0">
                <a:solidFill>
                  <a:schemeClr val="tx1"/>
                </a:solidFill>
                <a:effectLst/>
                <a:latin typeface="+mn-lt"/>
                <a:ea typeface="+mn-ea"/>
                <a:cs typeface="+mn-cs"/>
              </a:rPr>
              <a:t>2.</a:t>
            </a:r>
            <a:r>
              <a:rPr lang="nb-NO" sz="1200" kern="1200" dirty="0">
                <a:solidFill>
                  <a:schemeClr val="tx1"/>
                </a:solidFill>
                <a:effectLst/>
                <a:latin typeface="+mn-lt"/>
                <a:ea typeface="+mn-ea"/>
                <a:cs typeface="+mn-cs"/>
              </a:rPr>
              <a:t> </a:t>
            </a:r>
            <a:r>
              <a:rPr lang="nb-NO" sz="1200" b="1" kern="1200" dirty="0">
                <a:solidFill>
                  <a:schemeClr val="tx1"/>
                </a:solidFill>
                <a:effectLst/>
                <a:latin typeface="+mn-lt"/>
                <a:ea typeface="+mn-ea"/>
                <a:cs typeface="+mn-cs"/>
              </a:rPr>
              <a:t>FRI – foreningen for kjønns- og seksualitetsmangfold </a:t>
            </a:r>
            <a:r>
              <a:rPr lang="nb-NO" sz="1200" kern="1200" dirty="0">
                <a:solidFill>
                  <a:schemeClr val="tx1"/>
                </a:solidFill>
                <a:effectLst/>
                <a:latin typeface="+mn-lt"/>
                <a:ea typeface="+mn-ea"/>
                <a:cs typeface="+mn-cs"/>
              </a:rPr>
              <a:t>(tidligere LLH) - </a:t>
            </a:r>
            <a:r>
              <a:rPr lang="nb-NO" sz="1200" u="sng" kern="1200" dirty="0">
                <a:solidFill>
                  <a:schemeClr val="tx1"/>
                </a:solidFill>
                <a:effectLst/>
                <a:latin typeface="+mn-lt"/>
                <a:ea typeface="+mn-ea"/>
                <a:cs typeface="+mn-cs"/>
                <a:hlinkClick r:id="rId8"/>
              </a:rPr>
              <a:t>www.foreningenfri.no</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Denne private interesseorganisasjonen har vært en aktiv pådriver i utviklingen, ikke minst som en velorganisert lobbygruppe i forhold til politikere og media. Foreningen har gjennom flere år hatt </a:t>
            </a:r>
            <a:r>
              <a:rPr lang="nb-NO" sz="1200" kern="1200" dirty="0" err="1">
                <a:solidFill>
                  <a:schemeClr val="tx1"/>
                </a:solidFill>
                <a:effectLst/>
                <a:latin typeface="+mn-lt"/>
                <a:ea typeface="+mn-ea"/>
                <a:cs typeface="+mn-cs"/>
              </a:rPr>
              <a:t>ca</a:t>
            </a:r>
            <a:r>
              <a:rPr lang="nb-NO" sz="1200" kern="1200" dirty="0">
                <a:solidFill>
                  <a:schemeClr val="tx1"/>
                </a:solidFill>
                <a:effectLst/>
                <a:latin typeface="+mn-lt"/>
                <a:ea typeface="+mn-ea"/>
                <a:cs typeface="+mn-cs"/>
              </a:rPr>
              <a:t> 2.000 medlemmer, men etter at hvem som helst kan bli medlem – uansett seksuell orientering – har foreningen nå i overkant av 3.000 medlemmer. </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Tatt i betraktning organisasjonens relativt beskjedne størrelse nyter den en raus støtte fra det offentlige – både økonomisk, ideologisk og praktisk. Foreningen har kontakter og utøver en omfattende påvirkning langt inn i politiske miljøer og partier.</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Selv om Foreningen FRI formelt sett bare er en privat interesseorganisasjon, fungerer den nå i realiteten som regjeringens rådgiver og talerør, og også forlengede arm. Dette er tilfelle både i skoler og barnehager, innen helsevesenet, justismyndighetene og i arbeidslivet når det gjelder spørsmål om skeiv teori, seksuelle minoriteter, seksuell orientering, kjønnsidentitet og kjønnsuttrykk.</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På et annet lysbilde finnes det mer detaljert info om kurset «</a:t>
            </a:r>
            <a:r>
              <a:rPr lang="nb-NO" sz="1200" u="sng" kern="1200" dirty="0">
                <a:solidFill>
                  <a:schemeClr val="tx1"/>
                </a:solidFill>
                <a:effectLst/>
                <a:latin typeface="+mn-lt"/>
                <a:ea typeface="+mn-ea"/>
                <a:cs typeface="+mn-cs"/>
                <a:hlinkClick r:id="rId9"/>
              </a:rPr>
              <a:t>Rosa kompetanse</a:t>
            </a:r>
            <a:r>
              <a:rPr lang="nb-NO" sz="1200" kern="1200" dirty="0">
                <a:solidFill>
                  <a:schemeClr val="tx1"/>
                </a:solidFill>
                <a:effectLst/>
                <a:latin typeface="+mn-lt"/>
                <a:ea typeface="+mn-ea"/>
                <a:cs typeface="+mn-cs"/>
              </a:rPr>
              <a:t>» som Foreningen FRI gjennomfører over hele landet. Disse kursene blir finansiert av det offentlige via ulike direktorater. </a:t>
            </a:r>
            <a:r>
              <a:rPr lang="nb-NO" sz="1200" u="sng" kern="1200" dirty="0">
                <a:solidFill>
                  <a:schemeClr val="tx1"/>
                </a:solidFill>
                <a:effectLst/>
                <a:latin typeface="+mn-lt"/>
                <a:ea typeface="+mn-ea"/>
                <a:cs typeface="+mn-cs"/>
                <a:hlinkClick r:id="rId9"/>
              </a:rPr>
              <a:t>https://foreningenfri.no/rosa-kompetanse/</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 </a:t>
            </a:r>
          </a:p>
          <a:p>
            <a:endParaRPr lang="nb-NO" sz="1200" kern="1200" dirty="0">
              <a:solidFill>
                <a:schemeClr val="tx1"/>
              </a:solidFill>
              <a:effectLst/>
              <a:latin typeface="+mn-lt"/>
              <a:ea typeface="+mn-ea"/>
              <a:cs typeface="+mn-cs"/>
            </a:endParaRPr>
          </a:p>
        </p:txBody>
      </p:sp>
      <p:sp>
        <p:nvSpPr>
          <p:cNvPr id="4" name="Plassholder for bunntekst 3"/>
          <p:cNvSpPr>
            <a:spLocks noGrp="1"/>
          </p:cNvSpPr>
          <p:nvPr>
            <p:ph type="ftr" sz="quarter" idx="10"/>
          </p:nvPr>
        </p:nvSpPr>
        <p:spPr/>
        <p:txBody>
          <a:bodyPr/>
          <a:lstStyle/>
          <a:p>
            <a:r>
              <a:rPr lang="nb-NO"/>
              <a:t>Seminar over Ekteskapserklæringen</a:t>
            </a:r>
          </a:p>
        </p:txBody>
      </p:sp>
      <p:sp>
        <p:nvSpPr>
          <p:cNvPr id="5" name="Plassholder for lysbildenummer 4"/>
          <p:cNvSpPr>
            <a:spLocks noGrp="1"/>
          </p:cNvSpPr>
          <p:nvPr>
            <p:ph type="sldNum" sz="quarter" idx="11"/>
          </p:nvPr>
        </p:nvSpPr>
        <p:spPr/>
        <p:txBody>
          <a:bodyPr/>
          <a:lstStyle/>
          <a:p>
            <a:fld id="{C8593401-7213-4FA8-8723-86291B2E8693}" type="slidenum">
              <a:rPr lang="nb-NO" smtClean="0"/>
              <a:t>8</a:t>
            </a:fld>
            <a:endParaRPr lang="nb-NO"/>
          </a:p>
        </p:txBody>
      </p:sp>
    </p:spTree>
    <p:extLst>
      <p:ext uri="{BB962C8B-B14F-4D97-AF65-F5344CB8AC3E}">
        <p14:creationId xmlns:p14="http://schemas.microsoft.com/office/powerpoint/2010/main" val="655273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b="1" dirty="0"/>
              <a:t>TIPS OG MOMENTER TIL TALEREN</a:t>
            </a:r>
          </a:p>
          <a:p>
            <a:endParaRPr lang="nb-NO" dirty="0"/>
          </a:p>
          <a:p>
            <a:r>
              <a:rPr lang="nb-NO" dirty="0"/>
              <a:t>På et annet lysbilde presenteres to sentrale aktører og premissleverandører i den</a:t>
            </a:r>
            <a:r>
              <a:rPr lang="nb-NO" baseline="0" dirty="0"/>
              <a:t> norske kjønnsdebatten og for utviklingen de siste tiårene: «Senter for tverrfaglig kjønnsforskning» ved Universitetet i Oslo og Foreningen FRI. En tredje aktør, som de siste få årene har spilt en viktig rolle, er LHBT-senteret. Det er en fagavdeling i </a:t>
            </a:r>
            <a:r>
              <a:rPr lang="nb-NO" baseline="0" dirty="0" err="1"/>
              <a:t>Bufdir</a:t>
            </a:r>
            <a:r>
              <a:rPr lang="nb-NO" baseline="0" dirty="0"/>
              <a:t> (Barne-, ungdoms- og familiedirektoratet). Senteret har tre heltidsansatte og er blant annet en sentral aktør i forhold til politiske miljøer, det sivile samfunn og LHBT-miljøet.</a:t>
            </a:r>
          </a:p>
          <a:p>
            <a:endParaRPr lang="nb-NO" baseline="0" dirty="0"/>
          </a:p>
          <a:p>
            <a:r>
              <a:rPr lang="nb-NO" dirty="0"/>
              <a:t>Lenkene</a:t>
            </a:r>
            <a:r>
              <a:rPr lang="nb-NO" baseline="0" dirty="0"/>
              <a:t> nedenfor inneholder kortfattet og nyttig informasjon som taleren kan benytte i presentasjonen av LHBT-senterets profil, ideologi og aktiviteter. </a:t>
            </a:r>
          </a:p>
          <a:p>
            <a:endParaRPr lang="nb-NO"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nb-NO" dirty="0"/>
              <a:t>Vi</a:t>
            </a:r>
            <a:r>
              <a:rPr lang="nb-NO" baseline="0" dirty="0"/>
              <a:t> anbefaler å bruke litt tid på å gjøre seg kjent med innholdet i linkene nedenfor. </a:t>
            </a:r>
            <a:r>
              <a:rPr lang="nb-NO" sz="1200" kern="1200" dirty="0">
                <a:solidFill>
                  <a:schemeClr val="tx1"/>
                </a:solidFill>
                <a:effectLst/>
                <a:latin typeface="+mn-lt"/>
                <a:ea typeface="+mn-ea"/>
                <a:cs typeface="+mn-cs"/>
              </a:rPr>
              <a:t>Man vil oppdage at ideologien, målsettingen og budskapet langt på vei er sammenfallende med det Foreningen FRI står for.</a:t>
            </a:r>
          </a:p>
          <a:p>
            <a:endParaRPr lang="nb-NO" dirty="0"/>
          </a:p>
          <a:p>
            <a:r>
              <a:rPr lang="nb-NO" sz="1200" b="0" i="0" kern="1200" dirty="0">
                <a:solidFill>
                  <a:schemeClr val="tx1"/>
                </a:solidFill>
                <a:effectLst/>
                <a:latin typeface="+mn-lt"/>
                <a:ea typeface="+mn-ea"/>
                <a:cs typeface="+mn-cs"/>
              </a:rPr>
              <a:t>a) </a:t>
            </a:r>
            <a:r>
              <a:rPr lang="nb-NO" sz="1200" u="sng" kern="1200" dirty="0">
                <a:solidFill>
                  <a:schemeClr val="tx1"/>
                </a:solidFill>
                <a:effectLst/>
                <a:latin typeface="+mn-lt"/>
                <a:ea typeface="+mn-ea"/>
                <a:cs typeface="+mn-cs"/>
                <a:hlinkClick r:id="rId3"/>
              </a:rPr>
              <a:t>https://www.bufdir.no/lhbt/Om_oss/</a:t>
            </a:r>
            <a:r>
              <a:rPr lang="nb-NO" dirty="0"/>
              <a:t>  - «</a:t>
            </a:r>
            <a:r>
              <a:rPr lang="nb-NO" b="1" dirty="0"/>
              <a:t>Slik jobber </a:t>
            </a:r>
            <a:r>
              <a:rPr lang="nb-NO" b="1" dirty="0" err="1"/>
              <a:t>Bufdir</a:t>
            </a:r>
            <a:r>
              <a:rPr lang="nb-NO" b="1" dirty="0"/>
              <a:t> på </a:t>
            </a:r>
            <a:r>
              <a:rPr lang="nb-NO" b="1" dirty="0" err="1"/>
              <a:t>lhbtiq</a:t>
            </a:r>
            <a:r>
              <a:rPr lang="nb-NO" b="1" dirty="0"/>
              <a:t>-feltet</a:t>
            </a:r>
            <a:r>
              <a:rPr lang="nb-NO" dirty="0"/>
              <a:t>».</a:t>
            </a:r>
          </a:p>
          <a:p>
            <a:pPr marL="0" marR="0" indent="0" algn="l" defTabSz="914400" rtl="0" eaLnBrk="1" fontAlgn="auto" latinLnBrk="0" hangingPunct="1">
              <a:lnSpc>
                <a:spcPct val="100000"/>
              </a:lnSpc>
              <a:spcBef>
                <a:spcPts val="0"/>
              </a:spcBef>
              <a:spcAft>
                <a:spcPts val="0"/>
              </a:spcAft>
              <a:buClrTx/>
              <a:buSzTx/>
              <a:buFont typeface="Arial" charset="0"/>
              <a:buNone/>
              <a:tabLst/>
              <a:defRPr/>
            </a:pPr>
            <a:r>
              <a:rPr lang="nb-NO" dirty="0"/>
              <a:t>b) </a:t>
            </a:r>
            <a:r>
              <a:rPr lang="nb-NO" sz="1200" u="sng" kern="1200" dirty="0">
                <a:solidFill>
                  <a:schemeClr val="tx1"/>
                </a:solidFill>
                <a:effectLst/>
                <a:latin typeface="+mn-lt"/>
                <a:ea typeface="+mn-ea"/>
                <a:cs typeface="+mn-cs"/>
                <a:hlinkClick r:id="rId4"/>
              </a:rPr>
              <a:t>https://www.bufdir.no/lhbt/</a:t>
            </a:r>
            <a:r>
              <a:rPr lang="nb-NO" sz="1200" b="0" i="0" kern="1200" dirty="0">
                <a:solidFill>
                  <a:schemeClr val="tx1"/>
                </a:solidFill>
                <a:effectLst/>
                <a:latin typeface="+mn-lt"/>
                <a:ea typeface="+mn-ea"/>
                <a:cs typeface="+mn-cs"/>
              </a:rPr>
              <a:t> - «</a:t>
            </a:r>
            <a:r>
              <a:rPr lang="nb-NO" sz="1200" b="1" i="0" kern="1200" dirty="0">
                <a:solidFill>
                  <a:schemeClr val="tx1"/>
                </a:solidFill>
                <a:effectLst/>
                <a:latin typeface="+mn-lt"/>
                <a:ea typeface="+mn-ea"/>
                <a:cs typeface="+mn-cs"/>
              </a:rPr>
              <a:t>Seksuell orientering, kjønnsidentitet</a:t>
            </a:r>
            <a:r>
              <a:rPr lang="nb-NO" sz="1200" b="1" i="0" kern="1200" baseline="0" dirty="0">
                <a:solidFill>
                  <a:schemeClr val="tx1"/>
                </a:solidFill>
                <a:effectLst/>
                <a:latin typeface="+mn-lt"/>
                <a:ea typeface="+mn-ea"/>
                <a:cs typeface="+mn-cs"/>
              </a:rPr>
              <a:t> og </a:t>
            </a:r>
            <a:r>
              <a:rPr lang="nb-NO" sz="1200" b="1" i="0" kern="1200" dirty="0">
                <a:solidFill>
                  <a:schemeClr val="tx1"/>
                </a:solidFill>
                <a:effectLst/>
                <a:latin typeface="+mn-lt"/>
                <a:ea typeface="+mn-ea"/>
                <a:cs typeface="+mn-cs"/>
              </a:rPr>
              <a:t>kjønnsuttrykk</a:t>
            </a:r>
            <a:r>
              <a:rPr lang="nb-NO" sz="1200" b="0" i="0" kern="1200" dirty="0">
                <a:solidFill>
                  <a:schemeClr val="tx1"/>
                </a:solidFill>
                <a:effectLst/>
                <a:latin typeface="+mn-lt"/>
                <a:ea typeface="+mn-ea"/>
                <a:cs typeface="+mn-cs"/>
              </a:rPr>
              <a:t>». </a:t>
            </a:r>
            <a:br>
              <a:rPr lang="nb-NO" sz="1200" b="0" i="0" kern="1200" dirty="0">
                <a:solidFill>
                  <a:schemeClr val="tx1"/>
                </a:solidFill>
                <a:effectLst/>
                <a:latin typeface="+mn-lt"/>
                <a:ea typeface="+mn-ea"/>
                <a:cs typeface="+mn-cs"/>
              </a:rPr>
            </a:br>
            <a:r>
              <a:rPr lang="nb-NO" sz="1200" b="0" i="0" kern="1200" dirty="0">
                <a:solidFill>
                  <a:schemeClr val="tx1"/>
                </a:solidFill>
                <a:effectLst/>
                <a:latin typeface="+mn-lt"/>
                <a:ea typeface="+mn-ea"/>
                <a:cs typeface="+mn-cs"/>
              </a:rPr>
              <a:t>c</a:t>
            </a:r>
            <a:r>
              <a:rPr lang="nb-NO" dirty="0"/>
              <a:t>) </a:t>
            </a:r>
            <a:r>
              <a:rPr lang="nb-NO" sz="1200" u="sng" kern="1200" dirty="0">
                <a:solidFill>
                  <a:schemeClr val="tx1"/>
                </a:solidFill>
                <a:effectLst/>
                <a:latin typeface="+mn-lt"/>
                <a:ea typeface="+mn-ea"/>
                <a:cs typeface="+mn-cs"/>
                <a:hlinkClick r:id="rId5"/>
              </a:rPr>
              <a:t>https://www.bufdir.no/lhbt/Andre_aktorer/</a:t>
            </a:r>
            <a:r>
              <a:rPr lang="nb-NO" baseline="0" dirty="0"/>
              <a:t>  - «</a:t>
            </a:r>
            <a:r>
              <a:rPr lang="nb-NO" b="1" baseline="0" dirty="0"/>
              <a:t>Andre aktører</a:t>
            </a:r>
            <a:r>
              <a:rPr lang="nb-NO" baseline="0" dirty="0"/>
              <a:t>».</a:t>
            </a:r>
          </a:p>
          <a:p>
            <a:pPr marL="0" marR="0" indent="0" algn="l" defTabSz="914400" rtl="0" eaLnBrk="1" fontAlgn="auto" latinLnBrk="0" hangingPunct="1">
              <a:lnSpc>
                <a:spcPct val="100000"/>
              </a:lnSpc>
              <a:spcBef>
                <a:spcPts val="0"/>
              </a:spcBef>
              <a:spcAft>
                <a:spcPts val="0"/>
              </a:spcAft>
              <a:buClrTx/>
              <a:buSzTx/>
              <a:buFont typeface="Arial" charset="0"/>
              <a:buNone/>
              <a:tabLst/>
              <a:defRPr/>
            </a:pPr>
            <a:r>
              <a:rPr lang="nb-NO" baseline="0" dirty="0"/>
              <a:t>d) </a:t>
            </a:r>
            <a:r>
              <a:rPr lang="nb-NO" sz="1200" u="sng" kern="1200" dirty="0">
                <a:solidFill>
                  <a:schemeClr val="tx1"/>
                </a:solidFill>
                <a:effectLst/>
                <a:latin typeface="+mn-lt"/>
                <a:ea typeface="+mn-ea"/>
                <a:cs typeface="+mn-cs"/>
                <a:hlinkClick r:id="rId6"/>
              </a:rPr>
              <a:t>https://www.bufdir.no/Lhbt/Dokumentside/?docId=BUF00003541</a:t>
            </a:r>
            <a:r>
              <a:rPr lang="nb-NO" sz="1200" u="sng" kern="1200" dirty="0">
                <a:solidFill>
                  <a:schemeClr val="tx1"/>
                </a:solidFill>
                <a:effectLst/>
                <a:latin typeface="+mn-lt"/>
                <a:ea typeface="+mn-ea"/>
                <a:cs typeface="+mn-cs"/>
              </a:rPr>
              <a:t> </a:t>
            </a:r>
            <a:r>
              <a:rPr lang="nb-NO" dirty="0"/>
              <a:t> -</a:t>
            </a:r>
            <a:r>
              <a:rPr lang="nb-NO" b="1" dirty="0"/>
              <a:t> Regjeringens handlingsplan 2017-2020</a:t>
            </a:r>
            <a:r>
              <a:rPr lang="nb-NO" dirty="0"/>
              <a:t>.</a:t>
            </a:r>
            <a:br>
              <a:rPr lang="nb-NO" dirty="0"/>
            </a:br>
            <a:endParaRPr lang="nb-NO" dirty="0"/>
          </a:p>
          <a:p>
            <a:pPr marL="0" marR="0" indent="0" algn="l" defTabSz="914400" rtl="0" eaLnBrk="1" fontAlgn="auto" latinLnBrk="0" hangingPunct="1">
              <a:lnSpc>
                <a:spcPct val="100000"/>
              </a:lnSpc>
              <a:spcBef>
                <a:spcPts val="0"/>
              </a:spcBef>
              <a:spcAft>
                <a:spcPts val="0"/>
              </a:spcAft>
              <a:buClrTx/>
              <a:buSzTx/>
              <a:buFont typeface="Arial" charset="0"/>
              <a:buNone/>
              <a:tabLst/>
              <a:defRPr/>
            </a:pPr>
            <a:r>
              <a:rPr lang="nb-NO" dirty="0"/>
              <a:t>Adressen </a:t>
            </a:r>
            <a:r>
              <a:rPr lang="nb-NO" b="1" baseline="0" dirty="0"/>
              <a:t>www.lhbt.no </a:t>
            </a:r>
            <a:r>
              <a:rPr lang="nb-NO" baseline="0" dirty="0"/>
              <a:t>fører til samme side som adressen i den andre linken ovenfor.</a:t>
            </a:r>
          </a:p>
          <a:p>
            <a:pPr marL="0" marR="0" indent="0" algn="l" defTabSz="914400" rtl="0" eaLnBrk="1" fontAlgn="auto" latinLnBrk="0" hangingPunct="1">
              <a:lnSpc>
                <a:spcPct val="100000"/>
              </a:lnSpc>
              <a:spcBef>
                <a:spcPts val="0"/>
              </a:spcBef>
              <a:spcAft>
                <a:spcPts val="0"/>
              </a:spcAft>
              <a:buClrTx/>
              <a:buSzTx/>
              <a:buFont typeface="Arial" charset="0"/>
              <a:buNone/>
              <a:tabLst/>
              <a:defRPr/>
            </a:pPr>
            <a:endParaRPr lang="nb-NO" dirty="0"/>
          </a:p>
          <a:p>
            <a:r>
              <a:rPr lang="nb-NO" sz="1200" b="1" dirty="0">
                <a:latin typeface="Arial" panose="020B0604020202020204" pitchFamily="34" charset="0"/>
                <a:cs typeface="Arial" panose="020B0604020202020204" pitchFamily="34" charset="0"/>
              </a:rPr>
              <a:t>Et tankevekkende sitat fra nettstedet:</a:t>
            </a:r>
            <a:br>
              <a:rPr lang="nb-NO" sz="1200" b="1" dirty="0">
                <a:latin typeface="Arial" panose="020B0604020202020204" pitchFamily="34" charset="0"/>
                <a:cs typeface="Arial" panose="020B0604020202020204" pitchFamily="34" charset="0"/>
              </a:rPr>
            </a:br>
            <a:endParaRPr lang="nb-NO" sz="1200" b="1" dirty="0">
              <a:latin typeface="Arial" panose="020B0604020202020204" pitchFamily="34" charset="0"/>
              <a:cs typeface="Arial" panose="020B0604020202020204" pitchFamily="34" charset="0"/>
            </a:endParaRPr>
          </a:p>
          <a:p>
            <a:r>
              <a:rPr lang="nb-NO" sz="1200" dirty="0">
                <a:latin typeface="Arial" panose="020B0604020202020204" pitchFamily="34" charset="0"/>
                <a:cs typeface="Arial" panose="020B0604020202020204" pitchFamily="34" charset="0"/>
              </a:rPr>
              <a:t>«For å lykkes med godt </a:t>
            </a:r>
            <a:r>
              <a:rPr lang="nb-NO" sz="1200" dirty="0" err="1">
                <a:latin typeface="Arial" panose="020B0604020202020204" pitchFamily="34" charset="0"/>
                <a:cs typeface="Arial" panose="020B0604020202020204" pitchFamily="34" charset="0"/>
              </a:rPr>
              <a:t>lhbtiq</a:t>
            </a:r>
            <a:r>
              <a:rPr lang="nb-NO" sz="1200" dirty="0">
                <a:latin typeface="Arial" panose="020B0604020202020204" pitchFamily="34" charset="0"/>
                <a:cs typeface="Arial" panose="020B0604020202020204" pitchFamily="34" charset="0"/>
              </a:rPr>
              <a:t>-arbeid og -forskning er det viktig at to av samfunnets sterkeste normer utfordres: </a:t>
            </a:r>
            <a:r>
              <a:rPr lang="nb-NO" sz="1200" dirty="0" err="1">
                <a:latin typeface="Arial" panose="020B0604020202020204" pitchFamily="34" charset="0"/>
                <a:cs typeface="Arial" panose="020B0604020202020204" pitchFamily="34" charset="0"/>
              </a:rPr>
              <a:t>heteronormativitet</a:t>
            </a:r>
            <a:r>
              <a:rPr lang="nb-NO" sz="1200" baseline="0" dirty="0">
                <a:latin typeface="Arial" panose="020B0604020202020204" pitchFamily="34" charset="0"/>
                <a:cs typeface="Arial" panose="020B0604020202020204" pitchFamily="34" charset="0"/>
              </a:rPr>
              <a:t> og tokjønnsmodellen.»</a:t>
            </a:r>
            <a:br>
              <a:rPr lang="nb-NO" sz="1200" baseline="0" dirty="0">
                <a:latin typeface="Arial" panose="020B0604020202020204" pitchFamily="34" charset="0"/>
                <a:cs typeface="Arial" panose="020B0604020202020204" pitchFamily="34" charset="0"/>
              </a:rPr>
            </a:br>
            <a:endParaRPr lang="nb-NO" sz="1200" dirty="0">
              <a:latin typeface="Arial" panose="020B0604020202020204" pitchFamily="34" charset="0"/>
              <a:cs typeface="Arial" panose="020B0604020202020204" pitchFamily="34" charset="0"/>
            </a:endParaRPr>
          </a:p>
          <a:p>
            <a:r>
              <a:rPr lang="nb-NO" sz="1200" dirty="0">
                <a:latin typeface="Arial" panose="020B0604020202020204" pitchFamily="34" charset="0"/>
                <a:cs typeface="Arial" panose="020B0604020202020204" pitchFamily="34" charset="0"/>
              </a:rPr>
              <a:t>«</a:t>
            </a:r>
            <a:r>
              <a:rPr lang="nb-NO" sz="1200" dirty="0" err="1">
                <a:latin typeface="Arial" panose="020B0604020202020204" pitchFamily="34" charset="0"/>
                <a:cs typeface="Arial" panose="020B0604020202020204" pitchFamily="34" charset="0"/>
              </a:rPr>
              <a:t>Lhbtiq</a:t>
            </a:r>
            <a:r>
              <a:rPr lang="nb-NO" sz="1200" dirty="0">
                <a:latin typeface="Arial" panose="020B0604020202020204" pitchFamily="34" charset="0"/>
                <a:cs typeface="Arial" panose="020B0604020202020204" pitchFamily="34" charset="0"/>
              </a:rPr>
              <a:t>-feltet er nært knyttet sammen med diskriminering på bakgrunn av kjønn, funksjonsevne, etnisitet, religion og livssyn, og utgjør også en viktig brikke for å forstå samfunnet vi lever i.»</a:t>
            </a:r>
          </a:p>
          <a:p>
            <a:endParaRPr lang="nb-NO" sz="1200" dirty="0">
              <a:latin typeface="Arial" panose="020B0604020202020204" pitchFamily="34" charset="0"/>
              <a:cs typeface="Arial" panose="020B0604020202020204" pitchFamily="34" charset="0"/>
            </a:endParaRPr>
          </a:p>
        </p:txBody>
      </p:sp>
      <p:sp>
        <p:nvSpPr>
          <p:cNvPr id="4" name="Plassholder for bunntekst 3"/>
          <p:cNvSpPr>
            <a:spLocks noGrp="1"/>
          </p:cNvSpPr>
          <p:nvPr>
            <p:ph type="ftr" sz="quarter" idx="10"/>
          </p:nvPr>
        </p:nvSpPr>
        <p:spPr/>
        <p:txBody>
          <a:bodyPr/>
          <a:lstStyle/>
          <a:p>
            <a:r>
              <a:rPr lang="nb-NO"/>
              <a:t>Seminar over Ekteskapserklæringen</a:t>
            </a:r>
          </a:p>
        </p:txBody>
      </p:sp>
      <p:sp>
        <p:nvSpPr>
          <p:cNvPr id="5" name="Plassholder for lysbildenummer 4"/>
          <p:cNvSpPr>
            <a:spLocks noGrp="1"/>
          </p:cNvSpPr>
          <p:nvPr>
            <p:ph type="sldNum" sz="quarter" idx="11"/>
          </p:nvPr>
        </p:nvSpPr>
        <p:spPr/>
        <p:txBody>
          <a:bodyPr/>
          <a:lstStyle/>
          <a:p>
            <a:fld id="{C8593401-7213-4FA8-8723-86291B2E8693}" type="slidenum">
              <a:rPr lang="nb-NO" smtClean="0"/>
              <a:t>9</a:t>
            </a:fld>
            <a:endParaRPr lang="nb-NO"/>
          </a:p>
        </p:txBody>
      </p:sp>
    </p:spTree>
    <p:extLst>
      <p:ext uri="{BB962C8B-B14F-4D97-AF65-F5344CB8AC3E}">
        <p14:creationId xmlns:p14="http://schemas.microsoft.com/office/powerpoint/2010/main" val="38143207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nb-NO"/>
              <a:t>Klikk for å redigere tittelstil</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lang="en-US" dirty="0"/>
          </a:p>
        </p:txBody>
      </p:sp>
      <p:sp>
        <p:nvSpPr>
          <p:cNvPr id="7" name="Date Placeholder 6"/>
          <p:cNvSpPr>
            <a:spLocks noGrp="1"/>
          </p:cNvSpPr>
          <p:nvPr>
            <p:ph type="dt" sz="half" idx="10"/>
          </p:nvPr>
        </p:nvSpPr>
        <p:spPr/>
        <p:txBody>
          <a:bodyPr/>
          <a:lstStyle/>
          <a:p>
            <a:fld id="{9151522B-943B-48D1-B75F-BB8FE964F4B4}" type="datetimeFigureOut">
              <a:rPr lang="nb-NO" smtClean="0"/>
              <a:t>15.04.2019</a:t>
            </a:fld>
            <a:endParaRPr lang="nb-NO"/>
          </a:p>
        </p:txBody>
      </p:sp>
      <p:sp>
        <p:nvSpPr>
          <p:cNvPr id="8" name="Slide Number Placeholder 7"/>
          <p:cNvSpPr>
            <a:spLocks noGrp="1"/>
          </p:cNvSpPr>
          <p:nvPr>
            <p:ph type="sldNum" sz="quarter" idx="11"/>
          </p:nvPr>
        </p:nvSpPr>
        <p:spPr/>
        <p:txBody>
          <a:bodyPr/>
          <a:lstStyle/>
          <a:p>
            <a:fld id="{A5E7F069-71CF-4026-95C5-5A3D859F4E40}" type="slidenum">
              <a:rPr lang="nb-NO" smtClean="0"/>
              <a:t>‹#›</a:t>
            </a:fld>
            <a:endParaRPr lang="nb-NO"/>
          </a:p>
        </p:txBody>
      </p:sp>
      <p:sp>
        <p:nvSpPr>
          <p:cNvPr id="9" name="Footer Placeholder 8"/>
          <p:cNvSpPr>
            <a:spLocks noGrp="1"/>
          </p:cNvSpPr>
          <p:nvPr>
            <p:ph type="ftr" sz="quarter" idx="12"/>
          </p:nvPr>
        </p:nvSpPr>
        <p:spPr/>
        <p:txBody>
          <a:bodyPr/>
          <a:lstStyle/>
          <a:p>
            <a:endParaRPr lang="nb-N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Vertical Text Placeholder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Date Placeholder 3"/>
          <p:cNvSpPr>
            <a:spLocks noGrp="1"/>
          </p:cNvSpPr>
          <p:nvPr>
            <p:ph type="dt" sz="half" idx="10"/>
          </p:nvPr>
        </p:nvSpPr>
        <p:spPr/>
        <p:txBody>
          <a:bodyPr/>
          <a:lstStyle/>
          <a:p>
            <a:fld id="{9151522B-943B-48D1-B75F-BB8FE964F4B4}" type="datetimeFigureOut">
              <a:rPr lang="nb-NO" smtClean="0"/>
              <a:t>15.04.2019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5E7F069-71CF-4026-95C5-5A3D859F4E40}" type="slidenum">
              <a:rPr lang="nb-NO" smtClean="0"/>
              <a:t>‹#›</a:t>
            </a:fld>
            <a:endParaRPr lang="nb-N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nb-NO"/>
              <a:t>Klikk for å redigere tittelstil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Date Placeholder 3"/>
          <p:cNvSpPr>
            <a:spLocks noGrp="1"/>
          </p:cNvSpPr>
          <p:nvPr>
            <p:ph type="dt" sz="half" idx="10"/>
          </p:nvPr>
        </p:nvSpPr>
        <p:spPr/>
        <p:txBody>
          <a:bodyPr/>
          <a:lstStyle/>
          <a:p>
            <a:fld id="{9151522B-943B-48D1-B75F-BB8FE964F4B4}" type="datetimeFigureOut">
              <a:rPr lang="nb-NO" smtClean="0"/>
              <a:t>15.04.2019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5E7F069-71CF-4026-95C5-5A3D859F4E40}" type="slidenum">
              <a:rPr lang="nb-NO" smtClean="0"/>
              <a:t>‹#›</a:t>
            </a:fld>
            <a:endParaRPr lang="nb-N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9151522B-943B-48D1-B75F-BB8FE964F4B4}" type="datetimeFigureOut">
              <a:rPr lang="nb-NO" smtClean="0"/>
              <a:t>15.04.2019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5E7F069-71CF-4026-95C5-5A3D859F4E40}" type="slidenum">
              <a:rPr lang="nb-NO" smtClean="0"/>
              <a:t>‹#›</a:t>
            </a:fld>
            <a:endParaRPr lang="nb-N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nb-NO"/>
              <a:t>Klikk for å redigere tittelstil</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9151522B-943B-48D1-B75F-BB8FE964F4B4}" type="datetimeFigureOut">
              <a:rPr lang="nb-NO" smtClean="0"/>
              <a:t>15.04.2019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5E7F069-71CF-4026-95C5-5A3D859F4E40}" type="slidenum">
              <a:rPr lang="nb-NO" smtClean="0"/>
              <a:t>‹#›</a:t>
            </a:fld>
            <a:endParaRPr lang="nb-NO"/>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Date Placeholder 4"/>
          <p:cNvSpPr>
            <a:spLocks noGrp="1"/>
          </p:cNvSpPr>
          <p:nvPr>
            <p:ph type="dt" sz="half" idx="10"/>
          </p:nvPr>
        </p:nvSpPr>
        <p:spPr/>
        <p:txBody>
          <a:bodyPr/>
          <a:lstStyle/>
          <a:p>
            <a:fld id="{9151522B-943B-48D1-B75F-BB8FE964F4B4}" type="datetimeFigureOut">
              <a:rPr lang="nb-NO" smtClean="0"/>
              <a:t>15.04.2019</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A5E7F069-71CF-4026-95C5-5A3D859F4E40}" type="slidenum">
              <a:rPr lang="nb-NO" smtClean="0"/>
              <a:t>‹#›</a:t>
            </a:fld>
            <a:endParaRPr lang="nb-NO"/>
          </a:p>
        </p:txBody>
      </p:sp>
      <p:sp>
        <p:nvSpPr>
          <p:cNvPr id="9" name="Content Placeholder 8"/>
          <p:cNvSpPr>
            <a:spLocks noGrp="1"/>
          </p:cNvSpPr>
          <p:nvPr>
            <p:ph sz="quarter" idx="13"/>
          </p:nvPr>
        </p:nvSpPr>
        <p:spPr>
          <a:xfrm>
            <a:off x="365760" y="1600200"/>
            <a:ext cx="4041648" cy="4526280"/>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b-NO"/>
              <a:t>Klikk for å redigere tittelstil</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7" name="Date Placeholder 6"/>
          <p:cNvSpPr>
            <a:spLocks noGrp="1"/>
          </p:cNvSpPr>
          <p:nvPr>
            <p:ph type="dt" sz="half" idx="10"/>
          </p:nvPr>
        </p:nvSpPr>
        <p:spPr/>
        <p:txBody>
          <a:bodyPr/>
          <a:lstStyle/>
          <a:p>
            <a:fld id="{9151522B-943B-48D1-B75F-BB8FE964F4B4}" type="datetimeFigureOut">
              <a:rPr lang="nb-NO" smtClean="0"/>
              <a:t>15.04.2019</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A5E7F069-71CF-4026-95C5-5A3D859F4E40}" type="slidenum">
              <a:rPr lang="nb-NO" smtClean="0"/>
              <a:t>‹#›</a:t>
            </a:fld>
            <a:endParaRPr lang="nb-NO"/>
          </a:p>
        </p:txBody>
      </p:sp>
      <p:sp>
        <p:nvSpPr>
          <p:cNvPr id="11" name="Content Placeholder 10"/>
          <p:cNvSpPr>
            <a:spLocks noGrp="1"/>
          </p:cNvSpPr>
          <p:nvPr>
            <p:ph sz="quarter" idx="13"/>
          </p:nvPr>
        </p:nvSpPr>
        <p:spPr>
          <a:xfrm>
            <a:off x="457200" y="2212848"/>
            <a:ext cx="4041648" cy="3913632"/>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Date Placeholder 2"/>
          <p:cNvSpPr>
            <a:spLocks noGrp="1"/>
          </p:cNvSpPr>
          <p:nvPr>
            <p:ph type="dt" sz="half" idx="10"/>
          </p:nvPr>
        </p:nvSpPr>
        <p:spPr/>
        <p:txBody>
          <a:bodyPr/>
          <a:lstStyle/>
          <a:p>
            <a:fld id="{9151522B-943B-48D1-B75F-BB8FE964F4B4}" type="datetimeFigureOut">
              <a:rPr lang="nb-NO" smtClean="0"/>
              <a:t>15.04.2019</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A5E7F069-71CF-4026-95C5-5A3D859F4E40}" type="slidenum">
              <a:rPr lang="nb-NO" smtClean="0"/>
              <a:t>‹#›</a:t>
            </a:fld>
            <a:endParaRPr lang="nb-N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51522B-943B-48D1-B75F-BB8FE964F4B4}" type="datetimeFigureOut">
              <a:rPr lang="nb-NO" smtClean="0"/>
              <a:t>15.04.2019</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A5E7F069-71CF-4026-95C5-5A3D859F4E40}" type="slidenum">
              <a:rPr lang="nb-NO" smtClean="0"/>
              <a:t>‹#›</a:t>
            </a:fld>
            <a:endParaRPr lang="nb-N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nb-NO"/>
              <a:t>Klikk for å redigere tittelstil</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9151522B-943B-48D1-B75F-BB8FE964F4B4}" type="datetimeFigureOut">
              <a:rPr lang="nb-NO" smtClean="0"/>
              <a:t>15.04.2019</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A5E7F069-71CF-4026-95C5-5A3D859F4E40}" type="slidenum">
              <a:rPr lang="nb-NO" smtClean="0"/>
              <a:t>‹#›</a:t>
            </a:fld>
            <a:endParaRPr lang="nb-N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nb-NO"/>
              <a:t>Klikk for å redigere tittelstil</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ikonet for å legge til et bilde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9151522B-943B-48D1-B75F-BB8FE964F4B4}" type="datetimeFigureOut">
              <a:rPr lang="nb-NO" smtClean="0"/>
              <a:t>15.04.2019</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A5E7F069-71CF-4026-95C5-5A3D859F4E40}" type="slidenum">
              <a:rPr lang="nb-NO" smtClean="0"/>
              <a:t>‹#›</a:t>
            </a:fld>
            <a:endParaRPr lang="nb-N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nb-NO"/>
              <a:t>Klikk for å redigere tittelstil</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9151522B-943B-48D1-B75F-BB8FE964F4B4}" type="datetimeFigureOut">
              <a:rPr lang="nb-NO" smtClean="0"/>
              <a:t>15.04.2019</a:t>
            </a:fld>
            <a:endParaRPr lang="nb-NO"/>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nb-NO"/>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A5E7F069-71CF-4026-95C5-5A3D859F4E40}" type="slidenum">
              <a:rPr lang="nb-NO" smtClean="0"/>
              <a:t>‹#›</a:t>
            </a:fld>
            <a:endParaRPr lang="nb-NO"/>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hyperlink" Target="http://www.lhbt.n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447073" y="764704"/>
            <a:ext cx="8288089" cy="1656184"/>
          </a:xfrm>
        </p:spPr>
        <p:txBody>
          <a:bodyPr/>
          <a:lstStyle/>
          <a:p>
            <a:r>
              <a:rPr lang="nb-NO" sz="4800" dirty="0">
                <a:solidFill>
                  <a:srgbClr val="C00000"/>
                </a:solidFill>
                <a:effectLst/>
                <a:latin typeface="Berlin Sans FB Demi" panose="020E0802020502020306" pitchFamily="34" charset="0"/>
              </a:rPr>
              <a:t/>
            </a:r>
            <a:br>
              <a:rPr lang="nb-NO" sz="4800" dirty="0">
                <a:solidFill>
                  <a:srgbClr val="C00000"/>
                </a:solidFill>
                <a:effectLst/>
                <a:latin typeface="Berlin Sans FB Demi" panose="020E0802020502020306" pitchFamily="34" charset="0"/>
              </a:rPr>
            </a:br>
            <a:r>
              <a:rPr lang="nb-NO" sz="4800" dirty="0">
                <a:solidFill>
                  <a:srgbClr val="C00000"/>
                </a:solidFill>
                <a:effectLst/>
                <a:latin typeface="Berlin Sans FB Demi" panose="020E0802020502020306" pitchFamily="34" charset="0"/>
              </a:rPr>
              <a:t/>
            </a:r>
            <a:br>
              <a:rPr lang="nb-NO" sz="4800" dirty="0">
                <a:solidFill>
                  <a:srgbClr val="C00000"/>
                </a:solidFill>
                <a:effectLst/>
                <a:latin typeface="Berlin Sans FB Demi" panose="020E0802020502020306" pitchFamily="34" charset="0"/>
              </a:rPr>
            </a:br>
            <a:r>
              <a:rPr lang="nb-NO" sz="2000" dirty="0">
                <a:solidFill>
                  <a:srgbClr val="C00000"/>
                </a:solidFill>
                <a:effectLst/>
                <a:latin typeface="Berlin Sans FB Demi" panose="020E0802020502020306" pitchFamily="34" charset="0"/>
              </a:rPr>
              <a:t/>
            </a:r>
            <a:br>
              <a:rPr lang="nb-NO" sz="2000" dirty="0">
                <a:solidFill>
                  <a:srgbClr val="C00000"/>
                </a:solidFill>
                <a:effectLst/>
                <a:latin typeface="Berlin Sans FB Demi" panose="020E0802020502020306" pitchFamily="34" charset="0"/>
              </a:rPr>
            </a:br>
            <a:r>
              <a:rPr lang="nb-NO" sz="2000" dirty="0">
                <a:solidFill>
                  <a:srgbClr val="C00000"/>
                </a:solidFill>
                <a:effectLst/>
                <a:latin typeface="Berlin Sans FB Demi" panose="020E0802020502020306" pitchFamily="34" charset="0"/>
              </a:rPr>
              <a:t/>
            </a:r>
            <a:br>
              <a:rPr lang="nb-NO" sz="2000" dirty="0">
                <a:solidFill>
                  <a:srgbClr val="C00000"/>
                </a:solidFill>
                <a:effectLst/>
                <a:latin typeface="Berlin Sans FB Demi" panose="020E0802020502020306" pitchFamily="34" charset="0"/>
              </a:rPr>
            </a:br>
            <a:r>
              <a:rPr lang="nb-NO" sz="2000" dirty="0">
                <a:solidFill>
                  <a:srgbClr val="C00000"/>
                </a:solidFill>
                <a:effectLst/>
                <a:latin typeface="Berlin Sans FB Demi" panose="020E0802020502020306" pitchFamily="34" charset="0"/>
              </a:rPr>
              <a:t/>
            </a:r>
            <a:br>
              <a:rPr lang="nb-NO" sz="2000" dirty="0">
                <a:solidFill>
                  <a:srgbClr val="C00000"/>
                </a:solidFill>
                <a:effectLst/>
                <a:latin typeface="Berlin Sans FB Demi" panose="020E0802020502020306" pitchFamily="34" charset="0"/>
              </a:rPr>
            </a:br>
            <a:r>
              <a:rPr lang="nb-NO" sz="4400" dirty="0">
                <a:solidFill>
                  <a:srgbClr val="7030A0"/>
                </a:solidFill>
                <a:effectLst/>
                <a:latin typeface="Arial Black" panose="020B0A04020102020204" pitchFamily="34" charset="0"/>
              </a:rPr>
              <a:t>Den radikale kjønnsideologien</a:t>
            </a:r>
            <a:endParaRPr lang="nb-NO" sz="7200" dirty="0">
              <a:solidFill>
                <a:srgbClr val="7030A0"/>
              </a:solidFill>
              <a:effectLst/>
              <a:latin typeface="Arial Black" panose="020B0A04020102020204" pitchFamily="34" charset="0"/>
            </a:endParaRPr>
          </a:p>
        </p:txBody>
      </p:sp>
      <p:sp>
        <p:nvSpPr>
          <p:cNvPr id="4" name="AutoShape 2" descr="Bilderesultat for polyamor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b-NO"/>
          </a:p>
        </p:txBody>
      </p:sp>
      <p:pic>
        <p:nvPicPr>
          <p:cNvPr id="5" name="Bild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47864" y="2879873"/>
            <a:ext cx="2664296" cy="1845271"/>
          </a:xfrm>
          <a:prstGeom prst="rect">
            <a:avLst/>
          </a:prstGeom>
        </p:spPr>
      </p:pic>
      <p:sp>
        <p:nvSpPr>
          <p:cNvPr id="3" name="TekstSylinder 2"/>
          <p:cNvSpPr txBox="1"/>
          <p:nvPr/>
        </p:nvSpPr>
        <p:spPr>
          <a:xfrm>
            <a:off x="3275856" y="5157192"/>
            <a:ext cx="3024336" cy="646331"/>
          </a:xfrm>
          <a:prstGeom prst="rect">
            <a:avLst/>
          </a:prstGeom>
          <a:noFill/>
        </p:spPr>
        <p:txBody>
          <a:bodyPr wrap="square" rtlCol="0">
            <a:spAutoFit/>
          </a:bodyPr>
          <a:lstStyle/>
          <a:p>
            <a:r>
              <a:rPr lang="nb-NO" sz="3600" dirty="0">
                <a:latin typeface="Berlin Sans FB Demi" panose="020E0802020502020306" pitchFamily="34" charset="0"/>
              </a:rPr>
              <a:t>Temamøte 2</a:t>
            </a:r>
            <a:endParaRPr lang="nb-NO" sz="3600" dirty="0"/>
          </a:p>
        </p:txBody>
      </p:sp>
    </p:spTree>
    <p:extLst>
      <p:ext uri="{BB962C8B-B14F-4D97-AF65-F5344CB8AC3E}">
        <p14:creationId xmlns:p14="http://schemas.microsoft.com/office/powerpoint/2010/main" val="27955008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251520" y="980728"/>
            <a:ext cx="8640960" cy="792088"/>
          </a:xfrm>
          <a:extLst/>
        </p:spPr>
        <p:txBody>
          <a:bodyPr>
            <a:noAutofit/>
          </a:bodyPr>
          <a:lstStyle/>
          <a:p>
            <a:pPr algn="ctr">
              <a:defRPr/>
            </a:pPr>
            <a:r>
              <a:rPr lang="nb-NO" sz="4400" dirty="0">
                <a:solidFill>
                  <a:srgbClr val="7030A0"/>
                </a:solidFill>
                <a:latin typeface="Arial Black" panose="020B0A04020102020204" pitchFamily="34" charset="0"/>
              </a:rPr>
              <a:t>	Foreningen </a:t>
            </a:r>
            <a:r>
              <a:rPr lang="nb-NO" sz="4400" dirty="0" err="1">
                <a:solidFill>
                  <a:srgbClr val="7030A0"/>
                </a:solidFill>
                <a:latin typeface="Arial Black" panose="020B0A04020102020204" pitchFamily="34" charset="0"/>
              </a:rPr>
              <a:t>FRIs</a:t>
            </a:r>
            <a:r>
              <a:rPr lang="nb-NO" sz="4400" dirty="0">
                <a:solidFill>
                  <a:srgbClr val="7030A0"/>
                </a:solidFill>
                <a:latin typeface="Arial Black" panose="020B0A04020102020204" pitchFamily="34" charset="0"/>
              </a:rPr>
              <a:t>     </a:t>
            </a:r>
            <a:br>
              <a:rPr lang="nb-NO" sz="4400" dirty="0">
                <a:solidFill>
                  <a:srgbClr val="7030A0"/>
                </a:solidFill>
                <a:latin typeface="Arial Black" panose="020B0A04020102020204" pitchFamily="34" charset="0"/>
              </a:rPr>
            </a:br>
            <a:r>
              <a:rPr lang="nb-NO" sz="4400" dirty="0">
                <a:solidFill>
                  <a:srgbClr val="7030A0"/>
                </a:solidFill>
                <a:latin typeface="Arial Black" panose="020B0A04020102020204" pitchFamily="34" charset="0"/>
              </a:rPr>
              <a:t>   navnehistorikk</a:t>
            </a:r>
          </a:p>
        </p:txBody>
      </p:sp>
      <p:sp>
        <p:nvSpPr>
          <p:cNvPr id="3" name="Undertittel 2"/>
          <p:cNvSpPr>
            <a:spLocks noGrp="1"/>
          </p:cNvSpPr>
          <p:nvPr>
            <p:ph type="subTitle" idx="1"/>
          </p:nvPr>
        </p:nvSpPr>
        <p:spPr>
          <a:xfrm>
            <a:off x="684212" y="2029912"/>
            <a:ext cx="8064251" cy="4567440"/>
          </a:xfrm>
        </p:spPr>
        <p:txBody>
          <a:bodyPr>
            <a:noAutofit/>
          </a:bodyPr>
          <a:lstStyle/>
          <a:p>
            <a:pPr marR="0" algn="l"/>
            <a:r>
              <a:rPr lang="nb-NO" altLang="nb-NO" b="1" dirty="0">
                <a:solidFill>
                  <a:schemeClr val="tx1"/>
                </a:solidFill>
              </a:rPr>
              <a:t>1953</a:t>
            </a:r>
            <a:r>
              <a:rPr lang="nb-NO" altLang="nb-NO" dirty="0">
                <a:solidFill>
                  <a:schemeClr val="tx1"/>
                </a:solidFill>
              </a:rPr>
              <a:t>:  «Det </a:t>
            </a:r>
            <a:r>
              <a:rPr lang="nb-NO" altLang="nb-NO" dirty="0">
                <a:solidFill>
                  <a:schemeClr val="tx1"/>
                </a:solidFill>
                <a:latin typeface="Arial" panose="020B0604020202020204" pitchFamily="34" charset="0"/>
                <a:cs typeface="Arial" panose="020B0604020202020204" pitchFamily="34" charset="0"/>
              </a:rPr>
              <a:t>norske</a:t>
            </a:r>
            <a:r>
              <a:rPr lang="nb-NO" altLang="nb-NO" dirty="0">
                <a:solidFill>
                  <a:schemeClr val="tx1"/>
                </a:solidFill>
              </a:rPr>
              <a:t> Forbundet av 1948» ble stiftet.</a:t>
            </a:r>
            <a:br>
              <a:rPr lang="nb-NO" altLang="nb-NO" dirty="0">
                <a:solidFill>
                  <a:schemeClr val="tx1"/>
                </a:solidFill>
              </a:rPr>
            </a:br>
            <a:endParaRPr lang="nb-NO" altLang="nb-NO" sz="1200" dirty="0">
              <a:solidFill>
                <a:schemeClr val="tx1"/>
              </a:solidFill>
            </a:endParaRPr>
          </a:p>
          <a:p>
            <a:pPr marR="0" algn="l"/>
            <a:r>
              <a:rPr lang="nb-NO" altLang="nb-NO" b="1" dirty="0">
                <a:solidFill>
                  <a:schemeClr val="tx1"/>
                </a:solidFill>
              </a:rPr>
              <a:t>1992</a:t>
            </a:r>
            <a:r>
              <a:rPr lang="nb-NO" altLang="nb-NO" dirty="0">
                <a:solidFill>
                  <a:schemeClr val="tx1"/>
                </a:solidFill>
              </a:rPr>
              <a:t>:  Nyorganisert med nytt navn: «Landsforeningen for 	lesbisk og homofil frigjøring» (LLH)</a:t>
            </a:r>
            <a:br>
              <a:rPr lang="nb-NO" altLang="nb-NO" dirty="0">
                <a:solidFill>
                  <a:schemeClr val="tx1"/>
                </a:solidFill>
              </a:rPr>
            </a:br>
            <a:endParaRPr lang="nb-NO" altLang="nb-NO" sz="1200" dirty="0">
              <a:solidFill>
                <a:schemeClr val="tx1"/>
              </a:solidFill>
            </a:endParaRPr>
          </a:p>
          <a:p>
            <a:pPr marR="0" algn="l"/>
            <a:r>
              <a:rPr lang="nb-NO" altLang="nb-NO" b="1" dirty="0">
                <a:solidFill>
                  <a:schemeClr val="tx1"/>
                </a:solidFill>
              </a:rPr>
              <a:t>2008</a:t>
            </a:r>
            <a:r>
              <a:rPr lang="nb-NO" altLang="nb-NO" dirty="0">
                <a:solidFill>
                  <a:schemeClr val="tx1"/>
                </a:solidFill>
              </a:rPr>
              <a:t>: 	Skiftet navn til «Landsforeningen for lesbiske, 	homofile, bifile og </a:t>
            </a:r>
            <a:r>
              <a:rPr lang="nb-NO" altLang="nb-NO" dirty="0" err="1">
                <a:solidFill>
                  <a:schemeClr val="tx1"/>
                </a:solidFill>
              </a:rPr>
              <a:t>transpersoner</a:t>
            </a:r>
            <a:r>
              <a:rPr lang="nb-NO" altLang="nb-NO" dirty="0">
                <a:solidFill>
                  <a:schemeClr val="tx1"/>
                </a:solidFill>
              </a:rPr>
              <a:t>» (LLH)</a:t>
            </a:r>
            <a:br>
              <a:rPr lang="nb-NO" altLang="nb-NO" dirty="0">
                <a:solidFill>
                  <a:schemeClr val="tx1"/>
                </a:solidFill>
              </a:rPr>
            </a:br>
            <a:endParaRPr lang="nb-NO" altLang="nb-NO" sz="1200" dirty="0">
              <a:solidFill>
                <a:schemeClr val="tx1"/>
              </a:solidFill>
            </a:endParaRPr>
          </a:p>
          <a:p>
            <a:pPr marR="0" algn="l"/>
            <a:r>
              <a:rPr lang="nb-NO" altLang="nb-NO" b="1" dirty="0">
                <a:solidFill>
                  <a:schemeClr val="tx1"/>
                </a:solidFill>
              </a:rPr>
              <a:t>2016</a:t>
            </a:r>
            <a:r>
              <a:rPr lang="nb-NO" altLang="nb-NO" dirty="0">
                <a:solidFill>
                  <a:schemeClr val="tx1"/>
                </a:solidFill>
              </a:rPr>
              <a:t>: 	Skiftet navn til </a:t>
            </a:r>
            <a:r>
              <a:rPr lang="nb-NO" altLang="nb-NO" b="1" dirty="0">
                <a:solidFill>
                  <a:schemeClr val="tx1"/>
                </a:solidFill>
              </a:rPr>
              <a:t>«FRI – Foreningen for kjønns- </a:t>
            </a:r>
            <a:br>
              <a:rPr lang="nb-NO" altLang="nb-NO" b="1" dirty="0">
                <a:solidFill>
                  <a:schemeClr val="tx1"/>
                </a:solidFill>
              </a:rPr>
            </a:br>
            <a:r>
              <a:rPr lang="nb-NO" altLang="nb-NO" b="1" dirty="0">
                <a:solidFill>
                  <a:schemeClr val="tx1"/>
                </a:solidFill>
              </a:rPr>
              <a:t>	og seksualitetsmangfold»</a:t>
            </a:r>
          </a:p>
          <a:p>
            <a:pPr marR="0" algn="l"/>
            <a:endParaRPr lang="nb-NO" altLang="nb-NO" sz="1100" dirty="0">
              <a:solidFill>
                <a:schemeClr val="tx1"/>
              </a:solidFill>
            </a:endParaRPr>
          </a:p>
        </p:txBody>
      </p:sp>
      <p:pic>
        <p:nvPicPr>
          <p:cNvPr id="5" name="Bild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9552" y="430796"/>
            <a:ext cx="1486091" cy="1216438"/>
          </a:xfrm>
          <a:prstGeom prst="rect">
            <a:avLst/>
          </a:prstGeom>
        </p:spPr>
      </p:pic>
    </p:spTree>
    <p:extLst>
      <p:ext uri="{BB962C8B-B14F-4D97-AF65-F5344CB8AC3E}">
        <p14:creationId xmlns:p14="http://schemas.microsoft.com/office/powerpoint/2010/main" val="21996009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395536" y="476672"/>
            <a:ext cx="8424936" cy="1338828"/>
          </a:xfrm>
          <a:prstGeom prst="rect">
            <a:avLst/>
          </a:prstGeom>
        </p:spPr>
        <p:txBody>
          <a:bodyPr wrap="square">
            <a:spAutoFit/>
          </a:bodyPr>
          <a:lstStyle/>
          <a:p>
            <a:pPr algn="ctr"/>
            <a:r>
              <a:rPr lang="nb-NO" sz="4000" b="1" dirty="0">
                <a:solidFill>
                  <a:srgbClr val="7030A0"/>
                </a:solidFill>
                <a:latin typeface="Arial Black" panose="020B0A04020102020204" pitchFamily="34" charset="0"/>
              </a:rPr>
              <a:t>Momenter i Foreningen </a:t>
            </a:r>
            <a:r>
              <a:rPr lang="nb-NO" sz="4000" b="1" dirty="0" err="1">
                <a:solidFill>
                  <a:srgbClr val="7030A0"/>
                </a:solidFill>
                <a:latin typeface="Arial Black" panose="020B0A04020102020204" pitchFamily="34" charset="0"/>
              </a:rPr>
              <a:t>FRIs</a:t>
            </a:r>
            <a:r>
              <a:rPr lang="nb-NO" sz="4000" b="1" dirty="0">
                <a:solidFill>
                  <a:srgbClr val="7030A0"/>
                </a:solidFill>
                <a:latin typeface="Arial Black" panose="020B0A04020102020204" pitchFamily="34" charset="0"/>
              </a:rPr>
              <a:t> </a:t>
            </a:r>
          </a:p>
          <a:p>
            <a:pPr algn="ctr"/>
            <a:r>
              <a:rPr lang="nb-NO" sz="3600" b="1" dirty="0">
                <a:solidFill>
                  <a:srgbClr val="7030A0"/>
                </a:solidFill>
                <a:latin typeface="Arial Black" panose="020B0A04020102020204" pitchFamily="34" charset="0"/>
              </a:rPr>
              <a:t>Politiske plattform</a:t>
            </a:r>
            <a:r>
              <a:rPr lang="nb-NO" sz="1600" dirty="0">
                <a:solidFill>
                  <a:srgbClr val="7030A0"/>
                </a:solidFill>
                <a:latin typeface="Arial Black" panose="020B0A04020102020204" pitchFamily="34" charset="0"/>
              </a:rPr>
              <a:t/>
            </a:r>
            <a:br>
              <a:rPr lang="nb-NO" sz="1600" dirty="0">
                <a:solidFill>
                  <a:srgbClr val="7030A0"/>
                </a:solidFill>
                <a:latin typeface="Arial Black" panose="020B0A04020102020204" pitchFamily="34" charset="0"/>
              </a:rPr>
            </a:br>
            <a:endParaRPr lang="nb-NO" sz="500" dirty="0">
              <a:latin typeface="+mj-lt"/>
            </a:endParaRPr>
          </a:p>
        </p:txBody>
      </p:sp>
      <p:sp>
        <p:nvSpPr>
          <p:cNvPr id="3" name="TekstSylinder 2"/>
          <p:cNvSpPr txBox="1"/>
          <p:nvPr/>
        </p:nvSpPr>
        <p:spPr>
          <a:xfrm>
            <a:off x="683568" y="2052131"/>
            <a:ext cx="7992888" cy="4401205"/>
          </a:xfrm>
          <a:prstGeom prst="rect">
            <a:avLst/>
          </a:prstGeom>
          <a:noFill/>
        </p:spPr>
        <p:txBody>
          <a:bodyPr wrap="square" rtlCol="0">
            <a:spAutoFit/>
          </a:bodyPr>
          <a:lstStyle/>
          <a:p>
            <a:pPr marL="342900" indent="-342900">
              <a:buFont typeface="Wingdings"/>
              <a:buChar char="n"/>
            </a:pPr>
            <a:r>
              <a:rPr lang="nb-NO" sz="2400" dirty="0">
                <a:latin typeface="+mj-lt"/>
                <a:sym typeface="Wingdings"/>
              </a:rPr>
              <a:t>«</a:t>
            </a:r>
            <a:r>
              <a:rPr lang="nb-NO" sz="2400" dirty="0">
                <a:latin typeface="+mj-lt"/>
              </a:rPr>
              <a:t>Det finnes et mangfold av kjønn.»</a:t>
            </a:r>
            <a:br>
              <a:rPr lang="nb-NO" sz="2400" dirty="0">
                <a:latin typeface="+mj-lt"/>
              </a:rPr>
            </a:br>
            <a:endParaRPr lang="nb-NO" sz="1400" dirty="0">
              <a:latin typeface="+mj-lt"/>
            </a:endParaRPr>
          </a:p>
          <a:p>
            <a:pPr marL="342900" indent="-342900">
              <a:buFont typeface="Wingdings"/>
              <a:buChar char="n"/>
            </a:pPr>
            <a:r>
              <a:rPr lang="nb-NO" sz="2400" dirty="0">
                <a:sym typeface="Wingdings"/>
              </a:rPr>
              <a:t>«</a:t>
            </a:r>
            <a:r>
              <a:rPr lang="nb-NO" sz="2400" dirty="0">
                <a:latin typeface="+mj-lt"/>
              </a:rPr>
              <a:t>FRI mener at alle former for kjønn er </a:t>
            </a:r>
          </a:p>
          <a:p>
            <a:r>
              <a:rPr lang="nb-NO" sz="2400" dirty="0">
                <a:latin typeface="+mj-lt"/>
              </a:rPr>
              <a:t>likeverdige og skal være likestilte.»</a:t>
            </a:r>
          </a:p>
          <a:p>
            <a:endParaRPr lang="nb-NO" sz="1600" dirty="0">
              <a:latin typeface="+mj-lt"/>
            </a:endParaRPr>
          </a:p>
          <a:p>
            <a:r>
              <a:rPr lang="nb-NO" sz="2400" dirty="0">
                <a:sym typeface="Wingdings"/>
              </a:rPr>
              <a:t> «</a:t>
            </a:r>
            <a:r>
              <a:rPr lang="nb-NO" sz="2400" dirty="0">
                <a:latin typeface="+mj-lt"/>
              </a:rPr>
              <a:t>FRI mener at </a:t>
            </a:r>
            <a:r>
              <a:rPr lang="nb-NO" sz="2400" b="1" dirty="0">
                <a:latin typeface="+mj-lt"/>
              </a:rPr>
              <a:t>alle former for seksuelle relasjoner eller handlinger</a:t>
            </a:r>
            <a:r>
              <a:rPr lang="nb-NO" sz="2400" dirty="0">
                <a:latin typeface="+mj-lt"/>
              </a:rPr>
              <a:t> som er basert på respekt, likeverd og samtykke er positivt.» </a:t>
            </a:r>
            <a:r>
              <a:rPr lang="nb-NO" sz="2000" dirty="0">
                <a:latin typeface="+mj-lt"/>
              </a:rPr>
              <a:t>(Vår utheving)</a:t>
            </a:r>
            <a:endParaRPr lang="nb-NO" sz="2400" dirty="0">
              <a:latin typeface="+mj-lt"/>
            </a:endParaRPr>
          </a:p>
          <a:p>
            <a:endParaRPr lang="nb-NO" sz="1400" dirty="0">
              <a:latin typeface="+mj-lt"/>
            </a:endParaRPr>
          </a:p>
          <a:p>
            <a:r>
              <a:rPr lang="nb-NO" sz="2400" dirty="0">
                <a:latin typeface="+mj-lt"/>
                <a:sym typeface="Wingdings"/>
              </a:rPr>
              <a:t> «FRI mener at barn må </a:t>
            </a:r>
            <a:r>
              <a:rPr lang="nb-NO" sz="2400" dirty="0">
                <a:latin typeface="+mj-lt"/>
              </a:rPr>
              <a:t>gis god informasjon om kjønn og seksualitet fra tidlig alder og møtes med respekt for sin seksualitet, kjønnsidentitet, kjønnsuttrykk.»</a:t>
            </a:r>
            <a:r>
              <a:rPr lang="nb-NO" sz="2800" dirty="0">
                <a:latin typeface="+mj-lt"/>
              </a:rPr>
              <a:t/>
            </a:r>
            <a:br>
              <a:rPr lang="nb-NO" sz="2800" dirty="0">
                <a:latin typeface="+mj-lt"/>
              </a:rPr>
            </a:br>
            <a:endParaRPr lang="nb-NO" sz="2000" dirty="0">
              <a:latin typeface="+mj-lt"/>
            </a:endParaRPr>
          </a:p>
        </p:txBody>
      </p:sp>
      <p:pic>
        <p:nvPicPr>
          <p:cNvPr id="7" name="Bild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8208" y="2188499"/>
            <a:ext cx="1444191" cy="1182140"/>
          </a:xfrm>
          <a:prstGeom prst="rect">
            <a:avLst/>
          </a:prstGeom>
        </p:spPr>
      </p:pic>
    </p:spTree>
    <p:extLst>
      <p:ext uri="{BB962C8B-B14F-4D97-AF65-F5344CB8AC3E}">
        <p14:creationId xmlns:p14="http://schemas.microsoft.com/office/powerpoint/2010/main" val="1612585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467544" y="477448"/>
            <a:ext cx="8280920" cy="6479944"/>
          </a:xfrm>
        </p:spPr>
        <p:txBody>
          <a:bodyPr>
            <a:normAutofit/>
          </a:bodyPr>
          <a:lstStyle/>
          <a:p>
            <a:r>
              <a:rPr lang="nb-NO" altLang="nb-NO" sz="4000" dirty="0">
                <a:solidFill>
                  <a:srgbClr val="7030A0"/>
                </a:solidFill>
                <a:latin typeface="Arial Black" panose="020B0A04020102020204" pitchFamily="34" charset="0"/>
              </a:rPr>
              <a:t>«Verken antall eller kjønn» </a:t>
            </a:r>
            <a:r>
              <a:rPr lang="nb-NO" altLang="nb-NO" sz="3600" dirty="0">
                <a:solidFill>
                  <a:srgbClr val="7030A0"/>
                </a:solidFill>
                <a:latin typeface="Arial Black" panose="020B0A04020102020204" pitchFamily="34" charset="0"/>
              </a:rPr>
              <a:t/>
            </a:r>
            <a:br>
              <a:rPr lang="nb-NO" altLang="nb-NO" sz="3600" dirty="0">
                <a:solidFill>
                  <a:srgbClr val="7030A0"/>
                </a:solidFill>
                <a:latin typeface="Arial Black" panose="020B0A04020102020204" pitchFamily="34" charset="0"/>
              </a:rPr>
            </a:br>
            <a:r>
              <a:rPr lang="nb-NO" altLang="nb-NO" sz="2400" b="1" dirty="0">
                <a:solidFill>
                  <a:schemeClr val="tx1"/>
                </a:solidFill>
                <a:latin typeface="Arial" panose="020B0604020202020204" pitchFamily="34" charset="0"/>
                <a:cs typeface="Arial" panose="020B0604020202020204" pitchFamily="34" charset="0"/>
              </a:rPr>
              <a:t>Lederen av Foreningen Fri i et avisintervju:</a:t>
            </a:r>
            <a:br>
              <a:rPr lang="nb-NO" altLang="nb-NO" sz="2400" b="1" dirty="0">
                <a:solidFill>
                  <a:schemeClr val="tx1"/>
                </a:solidFill>
                <a:latin typeface="Arial" panose="020B0604020202020204" pitchFamily="34" charset="0"/>
                <a:cs typeface="Arial" panose="020B0604020202020204" pitchFamily="34" charset="0"/>
              </a:rPr>
            </a:br>
            <a:endParaRPr lang="nb-NO" altLang="nb-NO" sz="1400" b="1" dirty="0">
              <a:solidFill>
                <a:schemeClr val="tx1"/>
              </a:solidFill>
              <a:latin typeface="Arial" panose="020B0604020202020204" pitchFamily="34" charset="0"/>
              <a:cs typeface="Arial" panose="020B0604020202020204" pitchFamily="34" charset="0"/>
            </a:endParaRPr>
          </a:p>
          <a:p>
            <a:pPr algn="l"/>
            <a:r>
              <a:rPr lang="nb-NO" altLang="nb-NO" sz="2400" i="1" dirty="0">
                <a:solidFill>
                  <a:schemeClr val="tx1"/>
                </a:solidFill>
              </a:rPr>
              <a:t>«Alle samlivsformer har lik verdi, og vår vedtatte politikk </a:t>
            </a:r>
            <a:br>
              <a:rPr lang="nb-NO" altLang="nb-NO" sz="2400" i="1" dirty="0">
                <a:solidFill>
                  <a:schemeClr val="tx1"/>
                </a:solidFill>
              </a:rPr>
            </a:br>
            <a:r>
              <a:rPr lang="nb-NO" altLang="nb-NO" sz="2400" i="1" dirty="0">
                <a:solidFill>
                  <a:schemeClr val="tx1"/>
                </a:solidFill>
              </a:rPr>
              <a:t>er at det</a:t>
            </a:r>
            <a:r>
              <a:rPr lang="nb-NO" altLang="nb-NO" sz="2400" b="1" i="1" dirty="0">
                <a:solidFill>
                  <a:schemeClr val="tx1"/>
                </a:solidFill>
              </a:rPr>
              <a:t> verken er antall personer eller kjønn </a:t>
            </a:r>
            <a:r>
              <a:rPr lang="nb-NO" altLang="nb-NO" sz="2400" i="1" dirty="0">
                <a:solidFill>
                  <a:schemeClr val="tx1"/>
                </a:solidFill>
              </a:rPr>
              <a:t>som skal avgjøre hva slags verdi samlivsformen har.»</a:t>
            </a:r>
            <a:br>
              <a:rPr lang="nb-NO" altLang="nb-NO" sz="2400" i="1" dirty="0">
                <a:solidFill>
                  <a:schemeClr val="tx1"/>
                </a:solidFill>
              </a:rPr>
            </a:br>
            <a:endParaRPr lang="nb-NO" altLang="nb-NO" sz="1200" i="1" dirty="0">
              <a:solidFill>
                <a:schemeClr val="tx1"/>
              </a:solidFill>
            </a:endParaRPr>
          </a:p>
          <a:p>
            <a:pPr algn="l"/>
            <a:r>
              <a:rPr lang="nb-NO" altLang="nb-NO" sz="2400" i="1" dirty="0">
                <a:solidFill>
                  <a:schemeClr val="tx1"/>
                </a:solidFill>
              </a:rPr>
              <a:t>«Vi må </a:t>
            </a:r>
            <a:r>
              <a:rPr lang="nb-NO" altLang="nb-NO" sz="2400" b="1" i="1" dirty="0">
                <a:solidFill>
                  <a:schemeClr val="tx1"/>
                </a:solidFill>
              </a:rPr>
              <a:t>åpne opp de trange </a:t>
            </a:r>
            <a:br>
              <a:rPr lang="nb-NO" altLang="nb-NO" sz="2400" b="1" i="1" dirty="0">
                <a:solidFill>
                  <a:schemeClr val="tx1"/>
                </a:solidFill>
              </a:rPr>
            </a:br>
            <a:r>
              <a:rPr lang="nb-NO" altLang="nb-NO" sz="2400" b="1" i="1" dirty="0">
                <a:solidFill>
                  <a:schemeClr val="tx1"/>
                </a:solidFill>
              </a:rPr>
              <a:t>normene</a:t>
            </a:r>
            <a:r>
              <a:rPr lang="nb-NO" altLang="nb-NO" sz="2400" i="1" dirty="0">
                <a:solidFill>
                  <a:schemeClr val="tx1"/>
                </a:solidFill>
              </a:rPr>
              <a:t>, og det må være opp </a:t>
            </a:r>
            <a:br>
              <a:rPr lang="nb-NO" altLang="nb-NO" sz="2400" i="1" dirty="0">
                <a:solidFill>
                  <a:schemeClr val="tx1"/>
                </a:solidFill>
              </a:rPr>
            </a:br>
            <a:r>
              <a:rPr lang="nb-NO" altLang="nb-NO" sz="2400" i="1" dirty="0">
                <a:solidFill>
                  <a:schemeClr val="tx1"/>
                </a:solidFill>
              </a:rPr>
              <a:t>til hver enkelt hva de velger.»</a:t>
            </a:r>
          </a:p>
          <a:p>
            <a:pPr algn="l"/>
            <a:r>
              <a:rPr lang="nb-NO" altLang="nb-NO" sz="1100" dirty="0">
                <a:solidFill>
                  <a:schemeClr val="tx1"/>
                </a:solidFill>
              </a:rPr>
              <a:t/>
            </a:r>
            <a:br>
              <a:rPr lang="nb-NO" altLang="nb-NO" sz="1100" dirty="0">
                <a:solidFill>
                  <a:schemeClr val="tx1"/>
                </a:solidFill>
              </a:rPr>
            </a:br>
            <a:r>
              <a:rPr lang="nb-NO" altLang="nb-NO" sz="1800" dirty="0">
                <a:solidFill>
                  <a:schemeClr val="tx1"/>
                </a:solidFill>
              </a:rPr>
              <a:t>(</a:t>
            </a:r>
            <a:r>
              <a:rPr lang="nb-NO" altLang="nb-NO" sz="1800" b="1" dirty="0">
                <a:solidFill>
                  <a:schemeClr val="tx1"/>
                </a:solidFill>
              </a:rPr>
              <a:t>Uthevede</a:t>
            </a:r>
            <a:r>
              <a:rPr lang="nb-NO" altLang="nb-NO" sz="1800" dirty="0">
                <a:solidFill>
                  <a:schemeClr val="tx1"/>
                </a:solidFill>
              </a:rPr>
              <a:t> ord i sitatene finnes ikke </a:t>
            </a:r>
            <a:br>
              <a:rPr lang="nb-NO" altLang="nb-NO" sz="1800" dirty="0">
                <a:solidFill>
                  <a:schemeClr val="tx1"/>
                </a:solidFill>
              </a:rPr>
            </a:br>
            <a:r>
              <a:rPr lang="nb-NO" altLang="nb-NO" sz="1800" dirty="0">
                <a:solidFill>
                  <a:schemeClr val="tx1"/>
                </a:solidFill>
              </a:rPr>
              <a:t>i originalteksten.)</a:t>
            </a:r>
            <a:br>
              <a:rPr lang="nb-NO" altLang="nb-NO" sz="1800" dirty="0">
                <a:solidFill>
                  <a:schemeClr val="tx1"/>
                </a:solidFill>
              </a:rPr>
            </a:br>
            <a:endParaRPr lang="nb-NO" altLang="nb-NO" sz="1200" dirty="0">
              <a:solidFill>
                <a:schemeClr val="tx1"/>
              </a:solidFill>
            </a:endParaRPr>
          </a:p>
          <a:p>
            <a:pPr algn="l"/>
            <a:r>
              <a:rPr lang="nb-NO" altLang="nb-NO" sz="2400" b="1" dirty="0">
                <a:solidFill>
                  <a:schemeClr val="tx1"/>
                </a:solidFill>
                <a:sym typeface="Wingdings"/>
              </a:rPr>
              <a:t></a:t>
            </a:r>
            <a:r>
              <a:rPr lang="nb-NO" altLang="nb-NO" sz="2400" b="1" dirty="0">
                <a:solidFill>
                  <a:schemeClr val="tx1"/>
                </a:solidFill>
              </a:rPr>
              <a:t> Polyamorøse forhold: </a:t>
            </a:r>
            <a:r>
              <a:rPr lang="nb-NO" altLang="nb-NO" sz="2400" dirty="0">
                <a:solidFill>
                  <a:schemeClr val="tx1"/>
                </a:solidFill>
              </a:rPr>
              <a:t>«Samliv og seksuelle relasjoner mellom flere enn to personer.» Slike samlivsformer er en del av mangfoldet som Foreningen Fri støtter.</a:t>
            </a:r>
            <a:endParaRPr lang="nb-NO" altLang="nb-NO" sz="1200" dirty="0">
              <a:solidFill>
                <a:schemeClr val="tx1"/>
              </a:solidFill>
            </a:endParaRPr>
          </a:p>
        </p:txBody>
      </p:sp>
      <p:pic>
        <p:nvPicPr>
          <p:cNvPr id="2" name="Bild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04048" y="3210435"/>
            <a:ext cx="3240360" cy="1825167"/>
          </a:xfrm>
          <a:prstGeom prst="rect">
            <a:avLst/>
          </a:prstGeom>
        </p:spPr>
      </p:pic>
    </p:spTree>
    <p:extLst>
      <p:ext uri="{BB962C8B-B14F-4D97-AF65-F5344CB8AC3E}">
        <p14:creationId xmlns:p14="http://schemas.microsoft.com/office/powerpoint/2010/main" val="1848607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1763688" y="418019"/>
            <a:ext cx="7349776" cy="1015663"/>
          </a:xfrm>
          <a:prstGeom prst="rect">
            <a:avLst/>
          </a:prstGeom>
        </p:spPr>
        <p:txBody>
          <a:bodyPr wrap="square">
            <a:spAutoFit/>
          </a:bodyPr>
          <a:lstStyle/>
          <a:p>
            <a:r>
              <a:rPr lang="nb-NO" sz="2400" b="1" dirty="0">
                <a:solidFill>
                  <a:srgbClr val="7030A0"/>
                </a:solidFill>
                <a:latin typeface="Arial Black" panose="020B0A04020102020204" pitchFamily="34" charset="0"/>
              </a:rPr>
              <a:t>Utdrag av Foreningen </a:t>
            </a:r>
            <a:r>
              <a:rPr lang="nb-NO" sz="2400" b="1" dirty="0" err="1">
                <a:solidFill>
                  <a:srgbClr val="7030A0"/>
                </a:solidFill>
                <a:latin typeface="Arial Black" panose="020B0A04020102020204" pitchFamily="34" charset="0"/>
              </a:rPr>
              <a:t>FRIs</a:t>
            </a:r>
            <a:r>
              <a:rPr lang="nb-NO" sz="2400" b="1" dirty="0">
                <a:solidFill>
                  <a:srgbClr val="7030A0"/>
                </a:solidFill>
                <a:latin typeface="Arial Black" panose="020B0A04020102020204" pitchFamily="34" charset="0"/>
              </a:rPr>
              <a:t> </a:t>
            </a:r>
          </a:p>
          <a:p>
            <a:r>
              <a:rPr lang="nb-NO" sz="3600" b="1" dirty="0">
                <a:solidFill>
                  <a:srgbClr val="7030A0"/>
                </a:solidFill>
                <a:latin typeface="Arial Black" panose="020B0A04020102020204" pitchFamily="34" charset="0"/>
              </a:rPr>
              <a:t>«Familiepolitisk strategi»:</a:t>
            </a:r>
            <a:endParaRPr lang="nb-NO" sz="3600" dirty="0">
              <a:solidFill>
                <a:srgbClr val="7030A0"/>
              </a:solidFill>
              <a:latin typeface="Arial Black" panose="020B0A04020102020204" pitchFamily="34" charset="0"/>
            </a:endParaRPr>
          </a:p>
        </p:txBody>
      </p:sp>
      <p:sp>
        <p:nvSpPr>
          <p:cNvPr id="5" name="Rektangel 4"/>
          <p:cNvSpPr/>
          <p:nvPr/>
        </p:nvSpPr>
        <p:spPr>
          <a:xfrm>
            <a:off x="452276" y="1556792"/>
            <a:ext cx="8368196" cy="4985980"/>
          </a:xfrm>
          <a:prstGeom prst="rect">
            <a:avLst/>
          </a:prstGeom>
        </p:spPr>
        <p:txBody>
          <a:bodyPr wrap="square">
            <a:spAutoFit/>
          </a:bodyPr>
          <a:lstStyle/>
          <a:p>
            <a:pPr algn="ctr"/>
            <a:r>
              <a:rPr lang="nb-NO" sz="1200" b="1" dirty="0">
                <a:latin typeface="+mj-lt"/>
              </a:rPr>
              <a:t/>
            </a:r>
            <a:br>
              <a:rPr lang="nb-NO" sz="1200" b="1" dirty="0">
                <a:latin typeface="+mj-lt"/>
              </a:rPr>
            </a:br>
            <a:r>
              <a:rPr lang="nb-NO" sz="2800" b="1" dirty="0">
                <a:latin typeface="+mj-lt"/>
              </a:rPr>
              <a:t>«Verdimessig utgangspunkt for </a:t>
            </a:r>
            <a:r>
              <a:rPr lang="nb-NO" sz="2800" b="1" dirty="0" err="1">
                <a:latin typeface="+mj-lt"/>
              </a:rPr>
              <a:t>FRIs</a:t>
            </a:r>
            <a:r>
              <a:rPr lang="nb-NO" sz="2800" b="1" dirty="0">
                <a:latin typeface="+mj-lt"/>
              </a:rPr>
              <a:t> arbeid:</a:t>
            </a:r>
            <a:r>
              <a:rPr lang="nb-NO" sz="2800" dirty="0">
                <a:latin typeface="+mj-lt"/>
              </a:rPr>
              <a:t>»</a:t>
            </a:r>
          </a:p>
          <a:p>
            <a:r>
              <a:rPr lang="nb-NO" sz="1400" dirty="0">
                <a:latin typeface="+mj-lt"/>
              </a:rPr>
              <a:t/>
            </a:r>
            <a:br>
              <a:rPr lang="nb-NO" sz="1400" dirty="0">
                <a:latin typeface="+mj-lt"/>
              </a:rPr>
            </a:br>
            <a:r>
              <a:rPr lang="nb-NO" sz="2400" dirty="0">
                <a:latin typeface="+mj-lt"/>
              </a:rPr>
              <a:t>• «FRI legger til grunn at det er </a:t>
            </a:r>
            <a:r>
              <a:rPr lang="nb-NO" sz="2400" b="1" dirty="0">
                <a:latin typeface="+mj-lt"/>
              </a:rPr>
              <a:t>nærheten i relasjoner </a:t>
            </a:r>
            <a:r>
              <a:rPr lang="nb-NO" sz="2400" dirty="0">
                <a:latin typeface="+mj-lt"/>
              </a:rPr>
              <a:t>som først og fremst definerer en familie, </a:t>
            </a:r>
            <a:r>
              <a:rPr lang="nb-NO" sz="2400" b="1" dirty="0">
                <a:latin typeface="+mj-lt"/>
              </a:rPr>
              <a:t>ikke genetikk, blodsbånd</a:t>
            </a:r>
            <a:r>
              <a:rPr lang="nb-NO" sz="2400" dirty="0">
                <a:latin typeface="+mj-lt"/>
              </a:rPr>
              <a:t>, seksuell, </a:t>
            </a:r>
            <a:r>
              <a:rPr lang="nb-NO" sz="2400" dirty="0" err="1">
                <a:latin typeface="+mj-lt"/>
              </a:rPr>
              <a:t>polyamorøs</a:t>
            </a:r>
            <a:r>
              <a:rPr lang="nb-NO" sz="2400" dirty="0">
                <a:latin typeface="+mj-lt"/>
              </a:rPr>
              <a:t> eller romantisk relasjon, </a:t>
            </a:r>
            <a:r>
              <a:rPr lang="nb-NO" sz="2400" b="1" dirty="0">
                <a:latin typeface="+mj-lt"/>
              </a:rPr>
              <a:t>kjønn</a:t>
            </a:r>
            <a:r>
              <a:rPr lang="nb-NO" sz="2400" dirty="0">
                <a:latin typeface="+mj-lt"/>
              </a:rPr>
              <a:t> eller kjønnsuttrykk. Familiebegrepet er ikke statisk.»</a:t>
            </a:r>
            <a:br>
              <a:rPr lang="nb-NO" sz="2400" dirty="0">
                <a:latin typeface="+mj-lt"/>
              </a:rPr>
            </a:br>
            <a:endParaRPr lang="nb-NO" sz="2400" dirty="0">
              <a:latin typeface="+mj-lt"/>
            </a:endParaRPr>
          </a:p>
          <a:p>
            <a:r>
              <a:rPr lang="nb-NO" sz="2400" dirty="0">
                <a:latin typeface="+mj-lt"/>
              </a:rPr>
              <a:t>• «FRI skal arbeide for at familiebegrepet </a:t>
            </a:r>
            <a:r>
              <a:rPr lang="nb-NO" sz="2400" b="1" dirty="0">
                <a:latin typeface="+mj-lt"/>
              </a:rPr>
              <a:t>ikke defineres ut ifra religiøse eller kulturelle forestillinger</a:t>
            </a:r>
            <a:r>
              <a:rPr lang="nb-NO" sz="2400" dirty="0">
                <a:latin typeface="+mj-lt"/>
              </a:rPr>
              <a:t> om hva en familie er, eller ut ifra </a:t>
            </a:r>
            <a:r>
              <a:rPr lang="nb-NO" sz="2400" b="1" dirty="0">
                <a:latin typeface="+mj-lt"/>
              </a:rPr>
              <a:t>hetero-normative forståelser </a:t>
            </a:r>
            <a:r>
              <a:rPr lang="nb-NO" sz="2400" dirty="0">
                <a:latin typeface="+mj-lt"/>
              </a:rPr>
              <a:t>av familien og av </a:t>
            </a:r>
            <a:r>
              <a:rPr lang="nb-NO" sz="2400" b="1" dirty="0">
                <a:latin typeface="+mj-lt"/>
              </a:rPr>
              <a:t>foreldre</a:t>
            </a:r>
            <a:r>
              <a:rPr lang="nb-NO" sz="2400" dirty="0">
                <a:latin typeface="+mj-lt"/>
              </a:rPr>
              <a:t>.»</a:t>
            </a:r>
            <a:br>
              <a:rPr lang="nb-NO" sz="2400" dirty="0">
                <a:latin typeface="+mj-lt"/>
              </a:rPr>
            </a:br>
            <a:endParaRPr lang="nb-NO" sz="2400" dirty="0">
              <a:latin typeface="+mj-lt"/>
            </a:endParaRPr>
          </a:p>
          <a:p>
            <a:r>
              <a:rPr lang="nb-NO" sz="2000" i="1" dirty="0">
                <a:latin typeface="+mj-lt"/>
              </a:rPr>
              <a:t>(Uthevningene står ikke i originalen.)</a:t>
            </a:r>
            <a:endParaRPr lang="nb-NO" i="1" dirty="0">
              <a:latin typeface="+mj-lt"/>
            </a:endParaRPr>
          </a:p>
        </p:txBody>
      </p:sp>
      <p:pic>
        <p:nvPicPr>
          <p:cNvPr id="3" name="Bild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6386" y="545713"/>
            <a:ext cx="1059269" cy="867063"/>
          </a:xfrm>
          <a:prstGeom prst="rect">
            <a:avLst/>
          </a:prstGeom>
        </p:spPr>
      </p:pic>
    </p:spTree>
    <p:extLst>
      <p:ext uri="{BB962C8B-B14F-4D97-AF65-F5344CB8AC3E}">
        <p14:creationId xmlns:p14="http://schemas.microsoft.com/office/powerpoint/2010/main" val="3127714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00808" y="-1467544"/>
            <a:ext cx="16118991" cy="9066933"/>
          </a:xfrm>
          <a:prstGeom prst="rect">
            <a:avLst/>
          </a:prstGeom>
        </p:spPr>
      </p:pic>
      <p:sp>
        <p:nvSpPr>
          <p:cNvPr id="2" name="TekstSylinder 1"/>
          <p:cNvSpPr txBox="1"/>
          <p:nvPr/>
        </p:nvSpPr>
        <p:spPr>
          <a:xfrm rot="21405236">
            <a:off x="183623" y="3394866"/>
            <a:ext cx="3960440" cy="2800767"/>
          </a:xfrm>
          <a:prstGeom prst="rect">
            <a:avLst/>
          </a:prstGeom>
          <a:solidFill>
            <a:srgbClr val="FFFF00"/>
          </a:solidFill>
          <a:ln w="38100">
            <a:solidFill>
              <a:schemeClr val="tx1"/>
            </a:solidFill>
            <a:prstDash val="dash"/>
          </a:ln>
        </p:spPr>
        <p:txBody>
          <a:bodyPr wrap="square" rtlCol="0">
            <a:spAutoFit/>
          </a:bodyPr>
          <a:lstStyle/>
          <a:p>
            <a:r>
              <a:rPr lang="nb-NO" sz="2200" dirty="0">
                <a:latin typeface="Arial" panose="020B0604020202020204" pitchFamily="34" charset="0"/>
                <a:cs typeface="Arial" panose="020B0604020202020204" pitchFamily="34" charset="0"/>
              </a:rPr>
              <a:t>Gjennom kursene kalt </a:t>
            </a:r>
            <a:r>
              <a:rPr lang="nb-NO" sz="2200" b="1" dirty="0">
                <a:latin typeface="Arial" panose="020B0604020202020204" pitchFamily="34" charset="0"/>
                <a:cs typeface="Arial" panose="020B0604020202020204" pitchFamily="34" charset="0"/>
              </a:rPr>
              <a:t>«Rosa kompetanse» </a:t>
            </a:r>
            <a:r>
              <a:rPr lang="nb-NO" sz="2200" dirty="0">
                <a:latin typeface="Arial" panose="020B0604020202020204" pitchFamily="34" charset="0"/>
                <a:cs typeface="Arial" panose="020B0604020202020204" pitchFamily="34" charset="0"/>
              </a:rPr>
              <a:t>når Foreningen FRI inn med budskapet sitt om kjønns- og seksualitets-mangfold på mange ulike samfunnsarenaer – </a:t>
            </a:r>
            <a:r>
              <a:rPr lang="nb-NO" sz="2200" dirty="0" err="1">
                <a:latin typeface="Arial" panose="020B0604020202020204" pitchFamily="34" charset="0"/>
                <a:cs typeface="Arial" panose="020B0604020202020204" pitchFamily="34" charset="0"/>
              </a:rPr>
              <a:t>inkl</a:t>
            </a:r>
            <a:r>
              <a:rPr lang="nb-NO" sz="2200" dirty="0">
                <a:latin typeface="Arial" panose="020B0604020202020204" pitchFamily="34" charset="0"/>
                <a:cs typeface="Arial" panose="020B0604020202020204" pitchFamily="34" charset="0"/>
              </a:rPr>
              <a:t> skoler og barnehager. Alle kurs blir finansiert av staten.</a:t>
            </a:r>
          </a:p>
        </p:txBody>
      </p:sp>
    </p:spTree>
    <p:extLst>
      <p:ext uri="{BB962C8B-B14F-4D97-AF65-F5344CB8AC3E}">
        <p14:creationId xmlns:p14="http://schemas.microsoft.com/office/powerpoint/2010/main" val="28089267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Sylinder 1"/>
          <p:cNvSpPr txBox="1"/>
          <p:nvPr/>
        </p:nvSpPr>
        <p:spPr>
          <a:xfrm>
            <a:off x="467544" y="406405"/>
            <a:ext cx="8136904" cy="646331"/>
          </a:xfrm>
          <a:prstGeom prst="rect">
            <a:avLst/>
          </a:prstGeom>
          <a:noFill/>
        </p:spPr>
        <p:txBody>
          <a:bodyPr wrap="square" rtlCol="0">
            <a:spAutoFit/>
          </a:bodyPr>
          <a:lstStyle/>
          <a:p>
            <a:pPr algn="ctr"/>
            <a:r>
              <a:rPr lang="nb-NO" sz="3600" dirty="0">
                <a:solidFill>
                  <a:srgbClr val="7030A0"/>
                </a:solidFill>
                <a:latin typeface="Arial Black" panose="020B0A04020102020204" pitchFamily="34" charset="0"/>
              </a:rPr>
              <a:t>Skeive dager og </a:t>
            </a:r>
            <a:r>
              <a:rPr lang="nb-NO" sz="3600" dirty="0" err="1">
                <a:solidFill>
                  <a:srgbClr val="7030A0"/>
                </a:solidFill>
                <a:latin typeface="Arial Black" panose="020B0A04020102020204" pitchFamily="34" charset="0"/>
              </a:rPr>
              <a:t>Pride</a:t>
            </a:r>
            <a:r>
              <a:rPr lang="nb-NO" sz="3600" dirty="0">
                <a:solidFill>
                  <a:srgbClr val="7030A0"/>
                </a:solidFill>
                <a:latin typeface="Arial Black" panose="020B0A04020102020204" pitchFamily="34" charset="0"/>
              </a:rPr>
              <a:t>-parader</a:t>
            </a:r>
          </a:p>
        </p:txBody>
      </p:sp>
      <p:sp>
        <p:nvSpPr>
          <p:cNvPr id="3" name="AutoShape 2" descr="Bilderesultat for pride osl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b-NO"/>
          </a:p>
        </p:txBody>
      </p:sp>
      <p:pic>
        <p:nvPicPr>
          <p:cNvPr id="5" name="Bild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52121" y="1423264"/>
            <a:ext cx="2232248" cy="1674186"/>
          </a:xfrm>
          <a:prstGeom prst="rect">
            <a:avLst/>
          </a:prstGeom>
        </p:spPr>
      </p:pic>
      <p:sp>
        <p:nvSpPr>
          <p:cNvPr id="9" name="TekstSylinder 8"/>
          <p:cNvSpPr txBox="1"/>
          <p:nvPr/>
        </p:nvSpPr>
        <p:spPr>
          <a:xfrm>
            <a:off x="467544" y="1273984"/>
            <a:ext cx="4680519" cy="1938992"/>
          </a:xfrm>
          <a:prstGeom prst="rect">
            <a:avLst/>
          </a:prstGeom>
          <a:noFill/>
        </p:spPr>
        <p:txBody>
          <a:bodyPr wrap="square" rtlCol="0">
            <a:spAutoFit/>
          </a:bodyPr>
          <a:lstStyle/>
          <a:p>
            <a:r>
              <a:rPr lang="nb-NO" sz="2400" dirty="0">
                <a:latin typeface="Arial"/>
                <a:cs typeface="Arial"/>
              </a:rPr>
              <a:t>● </a:t>
            </a:r>
            <a:r>
              <a:rPr lang="nb-NO" sz="2400" b="1" dirty="0">
                <a:latin typeface="Arial"/>
                <a:cs typeface="Arial"/>
              </a:rPr>
              <a:t>ARRANGØR.</a:t>
            </a:r>
            <a:r>
              <a:rPr lang="nb-NO" sz="2400" dirty="0">
                <a:latin typeface="Arial"/>
                <a:cs typeface="Arial"/>
              </a:rPr>
              <a:t> </a:t>
            </a:r>
            <a:r>
              <a:rPr lang="nb-NO" sz="2400" dirty="0">
                <a:latin typeface="Arial" panose="020B0604020202020204" pitchFamily="34" charset="0"/>
                <a:cs typeface="Arial" panose="020B0604020202020204" pitchFamily="34" charset="0"/>
              </a:rPr>
              <a:t>Foreningen FRI er arrangør eller medarrangør av de fleste «Skeive Dager» og </a:t>
            </a:r>
            <a:r>
              <a:rPr lang="nb-NO" sz="2400" dirty="0" err="1">
                <a:latin typeface="Arial" panose="020B0604020202020204" pitchFamily="34" charset="0"/>
                <a:cs typeface="Arial" panose="020B0604020202020204" pitchFamily="34" charset="0"/>
              </a:rPr>
              <a:t>Pride</a:t>
            </a:r>
            <a:r>
              <a:rPr lang="nb-NO" sz="2400" dirty="0">
                <a:latin typeface="Arial" panose="020B0604020202020204" pitchFamily="34" charset="0"/>
                <a:cs typeface="Arial" panose="020B0604020202020204" pitchFamily="34" charset="0"/>
              </a:rPr>
              <a:t>-parader på forskjellige steder i Norge.</a:t>
            </a:r>
            <a:endParaRPr lang="nb-NO" dirty="0">
              <a:latin typeface="Arial" panose="020B0604020202020204" pitchFamily="34" charset="0"/>
              <a:cs typeface="Arial" panose="020B0604020202020204" pitchFamily="34" charset="0"/>
            </a:endParaRPr>
          </a:p>
        </p:txBody>
      </p:sp>
      <p:sp>
        <p:nvSpPr>
          <p:cNvPr id="6" name="TekstSylinder 5"/>
          <p:cNvSpPr txBox="1"/>
          <p:nvPr/>
        </p:nvSpPr>
        <p:spPr>
          <a:xfrm>
            <a:off x="467545" y="3327226"/>
            <a:ext cx="8568951" cy="3270126"/>
          </a:xfrm>
          <a:prstGeom prst="rect">
            <a:avLst/>
          </a:prstGeom>
          <a:noFill/>
        </p:spPr>
        <p:txBody>
          <a:bodyPr wrap="square" rtlCol="0">
            <a:spAutoFit/>
          </a:bodyPr>
          <a:lstStyle/>
          <a:p>
            <a:r>
              <a:rPr lang="nb-NO" sz="2400" dirty="0">
                <a:latin typeface="Arial"/>
                <a:cs typeface="Arial"/>
              </a:rPr>
              <a:t>●</a:t>
            </a:r>
            <a:r>
              <a:rPr lang="nb-NO" sz="2400" dirty="0">
                <a:latin typeface="Arial" panose="020B0604020202020204" pitchFamily="34" charset="0"/>
                <a:cs typeface="Arial" panose="020B0604020202020204" pitchFamily="34" charset="0"/>
              </a:rPr>
              <a:t> </a:t>
            </a:r>
            <a:r>
              <a:rPr lang="nb-NO" sz="2400" b="1" dirty="0">
                <a:latin typeface="Arial" panose="020B0604020202020204" pitchFamily="34" charset="0"/>
                <a:cs typeface="Arial" panose="020B0604020202020204" pitchFamily="34" charset="0"/>
              </a:rPr>
              <a:t>PROFIL. </a:t>
            </a:r>
            <a:r>
              <a:rPr lang="nb-NO" sz="2400" dirty="0">
                <a:latin typeface="Arial" panose="020B0604020202020204" pitchFamily="34" charset="0"/>
                <a:cs typeface="Arial" panose="020B0604020202020204" pitchFamily="34" charset="0"/>
              </a:rPr>
              <a:t>Arrangementene presenteres som støtte til homofile, og som en feiring av kjærlighet og mangfold. </a:t>
            </a:r>
          </a:p>
          <a:p>
            <a:endParaRPr lang="nb-NO" sz="1400" dirty="0">
              <a:latin typeface="Arial" panose="020B0604020202020204" pitchFamily="34" charset="0"/>
              <a:cs typeface="Arial" panose="020B0604020202020204" pitchFamily="34" charset="0"/>
            </a:endParaRPr>
          </a:p>
          <a:p>
            <a:r>
              <a:rPr lang="nb-NO" sz="2400" dirty="0">
                <a:latin typeface="Arial"/>
                <a:cs typeface="Arial"/>
              </a:rPr>
              <a:t>●</a:t>
            </a:r>
            <a:r>
              <a:rPr lang="nb-NO" sz="2400" b="1" dirty="0">
                <a:latin typeface="Arial"/>
                <a:cs typeface="Arial"/>
              </a:rPr>
              <a:t> LEGITIMERING</a:t>
            </a:r>
            <a:r>
              <a:rPr lang="nb-NO" sz="2400" dirty="0">
                <a:latin typeface="Arial"/>
                <a:cs typeface="Arial"/>
              </a:rPr>
              <a:t>. I praksis fungerer a</a:t>
            </a:r>
            <a:r>
              <a:rPr lang="nb-NO" sz="2400" dirty="0">
                <a:latin typeface="Arial" panose="020B0604020202020204" pitchFamily="34" charset="0"/>
                <a:cs typeface="Arial" panose="020B0604020202020204" pitchFamily="34" charset="0"/>
              </a:rPr>
              <a:t>rrangementene i stor grad som en anerkjennelse og legitimering av den radikale kjønnsideologien som Foreningen FRI står for. </a:t>
            </a:r>
          </a:p>
          <a:p>
            <a:r>
              <a:rPr lang="nb-NO" sz="1400" b="1" i="1" dirty="0">
                <a:latin typeface="Arial" panose="020B0604020202020204" pitchFamily="34" charset="0"/>
                <a:cs typeface="Arial" panose="020B0604020202020204" pitchFamily="34" charset="0"/>
              </a:rPr>
              <a:t/>
            </a:r>
            <a:br>
              <a:rPr lang="nb-NO" sz="1400" b="1" i="1" dirty="0">
                <a:latin typeface="Arial" panose="020B0604020202020204" pitchFamily="34" charset="0"/>
                <a:cs typeface="Arial" panose="020B0604020202020204" pitchFamily="34" charset="0"/>
              </a:rPr>
            </a:br>
            <a:r>
              <a:rPr lang="nb-NO" sz="2400" dirty="0">
                <a:latin typeface="Arial"/>
                <a:cs typeface="Arial"/>
              </a:rPr>
              <a:t>● </a:t>
            </a:r>
            <a:r>
              <a:rPr lang="nb-NO" sz="2400" b="1" dirty="0">
                <a:latin typeface="Arial" panose="020B0604020202020204" pitchFamily="34" charset="0"/>
                <a:cs typeface="Arial" panose="020B0604020202020204" pitchFamily="34" charset="0"/>
              </a:rPr>
              <a:t>REGNBUE-FLAGGE</a:t>
            </a:r>
            <a:r>
              <a:rPr lang="nb-NO" sz="2400" b="1" spc="300" dirty="0">
                <a:latin typeface="Arial" panose="020B0604020202020204" pitchFamily="34" charset="0"/>
                <a:cs typeface="Arial" panose="020B0604020202020204" pitchFamily="34" charset="0"/>
              </a:rPr>
              <a:t>T.</a:t>
            </a:r>
            <a:r>
              <a:rPr lang="nb-NO" sz="2400" dirty="0">
                <a:latin typeface="Arial" panose="020B0604020202020204" pitchFamily="34" charset="0"/>
                <a:cs typeface="Arial" panose="020B0604020202020204" pitchFamily="34" charset="0"/>
              </a:rPr>
              <a:t> Symbol for </a:t>
            </a:r>
            <a:r>
              <a:rPr lang="nb-NO" sz="2400" i="1" dirty="0">
                <a:latin typeface="Arial" panose="020B0604020202020204" pitchFamily="34" charset="0"/>
                <a:cs typeface="Arial" panose="020B0604020202020204" pitchFamily="34" charset="0"/>
              </a:rPr>
              <a:t>seksuelt</a:t>
            </a:r>
            <a:r>
              <a:rPr lang="nb-NO" sz="2400" dirty="0">
                <a:latin typeface="Arial" panose="020B0604020202020204" pitchFamily="34" charset="0"/>
                <a:cs typeface="Arial" panose="020B0604020202020204" pitchFamily="34" charset="0"/>
              </a:rPr>
              <a:t> mangfold, ikke mangfold i generell forstand. Det har det gjort siden 1978.</a:t>
            </a:r>
          </a:p>
          <a:p>
            <a:endParaRPr lang="nb-NO" sz="10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37515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Sylinder 1"/>
          <p:cNvSpPr txBox="1"/>
          <p:nvPr/>
        </p:nvSpPr>
        <p:spPr>
          <a:xfrm>
            <a:off x="539552" y="116632"/>
            <a:ext cx="8064896" cy="1077218"/>
          </a:xfrm>
          <a:prstGeom prst="rect">
            <a:avLst/>
          </a:prstGeom>
          <a:noFill/>
        </p:spPr>
        <p:txBody>
          <a:bodyPr wrap="square" rtlCol="0">
            <a:spAutoFit/>
          </a:bodyPr>
          <a:lstStyle/>
          <a:p>
            <a:pPr algn="ctr"/>
            <a:r>
              <a:rPr lang="nb-NO" sz="4000" dirty="0">
                <a:solidFill>
                  <a:srgbClr val="7030A0"/>
                </a:solidFill>
                <a:latin typeface="Arial Black" panose="020B0A04020102020204" pitchFamily="34" charset="0"/>
              </a:rPr>
              <a:t>Hvordan forholde seg </a:t>
            </a:r>
            <a:br>
              <a:rPr lang="nb-NO" sz="4000" dirty="0">
                <a:solidFill>
                  <a:srgbClr val="7030A0"/>
                </a:solidFill>
                <a:latin typeface="Arial Black" panose="020B0A04020102020204" pitchFamily="34" charset="0"/>
              </a:rPr>
            </a:br>
            <a:r>
              <a:rPr lang="nb-NO" sz="2400" dirty="0">
                <a:solidFill>
                  <a:srgbClr val="7030A0"/>
                </a:solidFill>
                <a:latin typeface="Arial Black" panose="020B0A04020102020204" pitchFamily="34" charset="0"/>
              </a:rPr>
              <a:t>til den radikale kjønnsideologien?</a:t>
            </a:r>
          </a:p>
        </p:txBody>
      </p:sp>
      <p:sp>
        <p:nvSpPr>
          <p:cNvPr id="7" name="TekstSylinder 6"/>
          <p:cNvSpPr txBox="1"/>
          <p:nvPr/>
        </p:nvSpPr>
        <p:spPr>
          <a:xfrm>
            <a:off x="179512" y="1196752"/>
            <a:ext cx="8784976" cy="5555367"/>
          </a:xfrm>
          <a:prstGeom prst="rect">
            <a:avLst/>
          </a:prstGeom>
          <a:noFill/>
        </p:spPr>
        <p:txBody>
          <a:bodyPr wrap="square" rtlCol="0">
            <a:spAutoFit/>
          </a:bodyPr>
          <a:lstStyle/>
          <a:p>
            <a:pPr marL="285750" indent="-285750">
              <a:buFont typeface="Arial" charset="0"/>
              <a:buChar char="•"/>
            </a:pPr>
            <a:r>
              <a:rPr lang="nb-NO" sz="2100" b="1" dirty="0">
                <a:latin typeface="Arial" panose="020B0604020202020204" pitchFamily="34" charset="0"/>
                <a:cs typeface="Arial" panose="020B0604020202020204" pitchFamily="34" charset="0"/>
              </a:rPr>
              <a:t>SKEIV IDEOLOGI ER UHOLDBAR. </a:t>
            </a:r>
            <a:r>
              <a:rPr lang="nb-NO" sz="2100" dirty="0">
                <a:latin typeface="Arial" panose="020B0604020202020204" pitchFamily="34" charset="0"/>
                <a:cs typeface="Arial" panose="020B0604020202020204" pitchFamily="34" charset="0"/>
              </a:rPr>
              <a:t>Vi må avvise den uholdbare troen på at seksualitet, fruktbarhet og foreldreskap ikke hører sammen, og at kjønn er en sosial konstruksjon uten biologisk basis. Samtidig må vi møte enkeltmennesker med kristen nestekjærlighet.</a:t>
            </a:r>
            <a:br>
              <a:rPr lang="nb-NO" sz="2100" dirty="0">
                <a:latin typeface="Arial" panose="020B0604020202020204" pitchFamily="34" charset="0"/>
                <a:cs typeface="Arial" panose="020B0604020202020204" pitchFamily="34" charset="0"/>
              </a:rPr>
            </a:br>
            <a:endParaRPr lang="nb-NO" sz="1000" dirty="0">
              <a:latin typeface="Arial" panose="020B0604020202020204" pitchFamily="34" charset="0"/>
              <a:cs typeface="Arial" panose="020B0604020202020204" pitchFamily="34" charset="0"/>
            </a:endParaRPr>
          </a:p>
          <a:p>
            <a:pPr marL="285750" indent="-285750">
              <a:buFont typeface="Arial" charset="0"/>
              <a:buChar char="•"/>
            </a:pPr>
            <a:r>
              <a:rPr lang="nb-NO" sz="2100" b="1" dirty="0">
                <a:latin typeface="Arial" panose="020B0604020202020204" pitchFamily="34" charset="0"/>
                <a:cs typeface="Arial" panose="020B0604020202020204" pitchFamily="34" charset="0"/>
              </a:rPr>
              <a:t>GUDS DESIGN.</a:t>
            </a:r>
            <a:r>
              <a:rPr lang="nb-NO" sz="2100" dirty="0">
                <a:latin typeface="Arial" panose="020B0604020202020204" pitchFamily="34" charset="0"/>
                <a:cs typeface="Arial" panose="020B0604020202020204" pitchFamily="34" charset="0"/>
              </a:rPr>
              <a:t> Vi må ta på alvor at Skaperens design </a:t>
            </a:r>
            <a:br>
              <a:rPr lang="nb-NO" sz="2100" dirty="0">
                <a:latin typeface="Arial" panose="020B0604020202020204" pitchFamily="34" charset="0"/>
                <a:cs typeface="Arial" panose="020B0604020202020204" pitchFamily="34" charset="0"/>
              </a:rPr>
            </a:br>
            <a:r>
              <a:rPr lang="nb-NO" sz="2100" dirty="0">
                <a:latin typeface="Arial" panose="020B0604020202020204" pitchFamily="34" charset="0"/>
                <a:cs typeface="Arial" panose="020B0604020202020204" pitchFamily="34" charset="0"/>
              </a:rPr>
              <a:t>for familie, ekteskap og barn er den mest barnevennlige </a:t>
            </a:r>
            <a:br>
              <a:rPr lang="nb-NO" sz="2100" dirty="0">
                <a:latin typeface="Arial" panose="020B0604020202020204" pitchFamily="34" charset="0"/>
                <a:cs typeface="Arial" panose="020B0604020202020204" pitchFamily="34" charset="0"/>
              </a:rPr>
            </a:br>
            <a:r>
              <a:rPr lang="nb-NO" sz="2100" dirty="0">
                <a:latin typeface="Arial" panose="020B0604020202020204" pitchFamily="34" charset="0"/>
                <a:cs typeface="Arial" panose="020B0604020202020204" pitchFamily="34" charset="0"/>
              </a:rPr>
              <a:t>og bærekraftige modellen, basert på biologiske realiteter. </a:t>
            </a:r>
            <a:br>
              <a:rPr lang="nb-NO" sz="2100" dirty="0">
                <a:latin typeface="Arial" panose="020B0604020202020204" pitchFamily="34" charset="0"/>
                <a:cs typeface="Arial" panose="020B0604020202020204" pitchFamily="34" charset="0"/>
              </a:rPr>
            </a:br>
            <a:endParaRPr lang="nb-NO" sz="1000" dirty="0">
              <a:latin typeface="Arial" panose="020B0604020202020204" pitchFamily="34" charset="0"/>
              <a:cs typeface="Arial" panose="020B0604020202020204" pitchFamily="34" charset="0"/>
            </a:endParaRPr>
          </a:p>
          <a:p>
            <a:pPr marL="285750" indent="-285750">
              <a:buFont typeface="Arial" charset="0"/>
              <a:buChar char="•"/>
            </a:pPr>
            <a:r>
              <a:rPr lang="nb-NO" sz="2100" b="1" dirty="0">
                <a:latin typeface="Arial" panose="020B0604020202020204" pitchFamily="34" charset="0"/>
                <a:cs typeface="Arial" panose="020B0604020202020204" pitchFamily="34" charset="0"/>
              </a:rPr>
              <a:t>BARN OG UNGE. </a:t>
            </a:r>
            <a:r>
              <a:rPr lang="nb-NO" sz="2100" dirty="0">
                <a:latin typeface="Arial" panose="020B0604020202020204" pitchFamily="34" charset="0"/>
                <a:cs typeface="Arial" panose="020B0604020202020204" pitchFamily="34" charset="0"/>
              </a:rPr>
              <a:t>Vi må lære våre barn og unge hva som er den bibelske forståelsen av kjønn og seksualitet, ekteskap og familie.</a:t>
            </a:r>
            <a:br>
              <a:rPr lang="nb-NO" sz="2100" dirty="0">
                <a:latin typeface="Arial" panose="020B0604020202020204" pitchFamily="34" charset="0"/>
                <a:cs typeface="Arial" panose="020B0604020202020204" pitchFamily="34" charset="0"/>
              </a:rPr>
            </a:br>
            <a:endParaRPr lang="nb-NO" sz="1000" dirty="0">
              <a:latin typeface="Arial" panose="020B0604020202020204" pitchFamily="34" charset="0"/>
              <a:cs typeface="Arial" panose="020B0604020202020204" pitchFamily="34" charset="0"/>
            </a:endParaRPr>
          </a:p>
          <a:p>
            <a:pPr marL="285750" indent="-285750">
              <a:buFont typeface="Arial" charset="0"/>
              <a:buChar char="•"/>
            </a:pPr>
            <a:r>
              <a:rPr lang="nb-NO" sz="2100" b="1" dirty="0">
                <a:latin typeface="Arial" panose="020B0604020202020204" pitchFamily="34" charset="0"/>
                <a:cs typeface="Arial" panose="020B0604020202020204" pitchFamily="34" charset="0"/>
              </a:rPr>
              <a:t>BØNN.</a:t>
            </a:r>
            <a:r>
              <a:rPr lang="nb-NO" sz="2100" dirty="0">
                <a:latin typeface="Arial" panose="020B0604020202020204" pitchFamily="34" charset="0"/>
                <a:cs typeface="Arial" panose="020B0604020202020204" pitchFamily="34" charset="0"/>
              </a:rPr>
              <a:t> Vi må hjelpe hverandre til å møte den radikale kjønns-ideologien i bønn – «tro mot sannheten i kjærlighet» (Ef 4,15). Vi er kalt til å avsløre tankesystemer, verdier, filosofier og moralnormer som kolliderer med Guds vilje, og samtidig elske våre medmennesker.</a:t>
            </a:r>
            <a:br>
              <a:rPr lang="nb-NO" sz="2100" dirty="0">
                <a:latin typeface="Arial" panose="020B0604020202020204" pitchFamily="34" charset="0"/>
                <a:cs typeface="Arial" panose="020B0604020202020204" pitchFamily="34" charset="0"/>
              </a:rPr>
            </a:br>
            <a:r>
              <a:rPr lang="nb-NO" sz="1000" dirty="0">
                <a:latin typeface="Arial" panose="020B0604020202020204" pitchFamily="34" charset="0"/>
                <a:cs typeface="Arial" panose="020B0604020202020204" pitchFamily="34" charset="0"/>
              </a:rPr>
              <a:t> </a:t>
            </a:r>
          </a:p>
          <a:p>
            <a:pPr marL="285750" indent="-285750">
              <a:buFont typeface="Arial" charset="0"/>
              <a:buChar char="•"/>
            </a:pPr>
            <a:r>
              <a:rPr lang="nb-NO" sz="2100" b="1" dirty="0">
                <a:latin typeface="Arial" panose="020B0604020202020204" pitchFamily="34" charset="0"/>
                <a:cs typeface="Arial" panose="020B0604020202020204" pitchFamily="34" charset="0"/>
              </a:rPr>
              <a:t>TROENS PRIS. </a:t>
            </a:r>
            <a:r>
              <a:rPr lang="nb-NO" sz="2100" dirty="0">
                <a:latin typeface="Arial" panose="020B0604020202020204" pitchFamily="34" charset="0"/>
                <a:cs typeface="Arial" panose="020B0604020202020204" pitchFamily="34" charset="0"/>
              </a:rPr>
              <a:t>Vi må venne oss til at troen på Jesus som Herre og Mester kan ha en pris, i tråd med det Jesus lærte sine etterfølgere.</a:t>
            </a:r>
            <a:endParaRPr lang="nb-NO" sz="2100" dirty="0"/>
          </a:p>
        </p:txBody>
      </p:sp>
      <p:pic>
        <p:nvPicPr>
          <p:cNvPr id="3" name="Bild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80312" y="2660914"/>
            <a:ext cx="1584176" cy="1056118"/>
          </a:xfrm>
          <a:prstGeom prst="rect">
            <a:avLst/>
          </a:prstGeom>
        </p:spPr>
      </p:pic>
    </p:spTree>
    <p:extLst>
      <p:ext uri="{BB962C8B-B14F-4D97-AF65-F5344CB8AC3E}">
        <p14:creationId xmlns:p14="http://schemas.microsoft.com/office/powerpoint/2010/main" val="543122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020965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Sylinder 1"/>
          <p:cNvSpPr txBox="1"/>
          <p:nvPr/>
        </p:nvSpPr>
        <p:spPr>
          <a:xfrm>
            <a:off x="539552" y="188640"/>
            <a:ext cx="8208912" cy="6694140"/>
          </a:xfrm>
          <a:prstGeom prst="rect">
            <a:avLst/>
          </a:prstGeom>
          <a:noFill/>
        </p:spPr>
        <p:txBody>
          <a:bodyPr wrap="square" rtlCol="0">
            <a:spAutoFit/>
          </a:bodyPr>
          <a:lstStyle/>
          <a:p>
            <a:pPr algn="ctr"/>
            <a:r>
              <a:rPr lang="nb-NO" b="1" i="1" dirty="0">
                <a:solidFill>
                  <a:srgbClr val="C00000"/>
                </a:solidFill>
                <a:latin typeface="+mj-lt"/>
              </a:rPr>
              <a:t>Til taleren:</a:t>
            </a:r>
          </a:p>
          <a:p>
            <a:pPr algn="ctr"/>
            <a:r>
              <a:rPr lang="nb-NO" sz="3200" b="1" dirty="0">
                <a:solidFill>
                  <a:srgbClr val="7030A0"/>
                </a:solidFill>
                <a:latin typeface="Arial Black" panose="020B0A04020102020204" pitchFamily="34" charset="0"/>
              </a:rPr>
              <a:t>Fem gode råd</a:t>
            </a:r>
          </a:p>
          <a:p>
            <a:pPr algn="ctr"/>
            <a:endParaRPr lang="nb-NO" sz="1050" dirty="0"/>
          </a:p>
          <a:p>
            <a:r>
              <a:rPr lang="nb-NO" sz="1600" b="1" dirty="0">
                <a:latin typeface="+mj-lt"/>
              </a:rPr>
              <a:t>1. NOTATFELTET under hvert lysbilde. </a:t>
            </a:r>
            <a:r>
              <a:rPr lang="nb-NO" sz="1600" dirty="0">
                <a:latin typeface="+mj-lt"/>
              </a:rPr>
              <a:t>I notatfeltet under alle PowerPoint-lysbildene finnes det tips og ekstra momenter til taleren. Les disse nøye og velg ut de elementene du ønsker å inkludere i undervisningen</a:t>
            </a:r>
            <a:r>
              <a:rPr lang="nb-NO" sz="1600" dirty="0">
                <a:latin typeface="Arial" panose="020B0604020202020204" pitchFamily="34" charset="0"/>
                <a:cs typeface="Arial" panose="020B0604020202020204" pitchFamily="34" charset="0"/>
              </a:rPr>
              <a:t>. Du kan gjøre notatfeltet større ved å dra i øvre kant av notatfeltet mens du venstreklikker på musa. </a:t>
            </a:r>
            <a:br>
              <a:rPr lang="nb-NO" sz="1600" dirty="0">
                <a:latin typeface="Arial" panose="020B0604020202020204" pitchFamily="34" charset="0"/>
                <a:cs typeface="Arial" panose="020B0604020202020204" pitchFamily="34" charset="0"/>
              </a:rPr>
            </a:br>
            <a:r>
              <a:rPr lang="nb-NO" sz="1050" dirty="0">
                <a:latin typeface="Arial" panose="020B0604020202020204" pitchFamily="34" charset="0"/>
                <a:cs typeface="Arial" panose="020B0604020202020204" pitchFamily="34" charset="0"/>
              </a:rPr>
              <a:t/>
            </a:r>
            <a:br>
              <a:rPr lang="nb-NO" sz="1050" dirty="0">
                <a:latin typeface="Arial" panose="020B0604020202020204" pitchFamily="34" charset="0"/>
                <a:cs typeface="Arial" panose="020B0604020202020204" pitchFamily="34" charset="0"/>
              </a:rPr>
            </a:br>
            <a:r>
              <a:rPr lang="nb-NO" sz="1600" b="1" dirty="0">
                <a:latin typeface="Arial" panose="020B0604020202020204" pitchFamily="34" charset="0"/>
                <a:cs typeface="Arial" panose="020B0604020202020204" pitchFamily="34" charset="0"/>
              </a:rPr>
              <a:t>2. UTSKRIFT av notatfeltet.</a:t>
            </a:r>
            <a:r>
              <a:rPr lang="nb-NO" sz="1600" dirty="0">
                <a:latin typeface="Arial" panose="020B0604020202020204" pitchFamily="34" charset="0"/>
                <a:cs typeface="Arial" panose="020B0604020202020204" pitchFamily="34" charset="0"/>
              </a:rPr>
              <a:t>  </a:t>
            </a:r>
            <a:r>
              <a:rPr lang="nb-NO" sz="1600" dirty="0">
                <a:latin typeface="+mj-lt"/>
              </a:rPr>
              <a:t>Du kan </a:t>
            </a:r>
            <a:r>
              <a:rPr lang="nb-NO" sz="1600" dirty="0" err="1">
                <a:latin typeface="+mj-lt"/>
              </a:rPr>
              <a:t>printe</a:t>
            </a:r>
            <a:r>
              <a:rPr lang="nb-NO" sz="1600" dirty="0">
                <a:latin typeface="+mj-lt"/>
              </a:rPr>
              <a:t> ut teksten i notatfeltene ved å velge </a:t>
            </a:r>
            <a:r>
              <a:rPr lang="nb-NO" sz="1600" i="1" dirty="0">
                <a:latin typeface="+mj-lt"/>
              </a:rPr>
              <a:t>Notatsider </a:t>
            </a:r>
            <a:r>
              <a:rPr lang="nb-NO" sz="1600" dirty="0">
                <a:latin typeface="+mj-lt"/>
              </a:rPr>
              <a:t>når du har klikket på </a:t>
            </a:r>
            <a:r>
              <a:rPr lang="nb-NO" sz="1600" i="1" dirty="0">
                <a:latin typeface="+mj-lt"/>
              </a:rPr>
              <a:t>Skriv ut</a:t>
            </a:r>
            <a:r>
              <a:rPr lang="nb-NO" sz="1600" dirty="0">
                <a:latin typeface="+mj-lt"/>
              </a:rPr>
              <a:t>. Der kan du også velge hvilke notatsider du vil skrive ut, og om du vil ha liggende eller stående papirretning.</a:t>
            </a:r>
            <a:br>
              <a:rPr lang="nb-NO" sz="1600" dirty="0">
                <a:latin typeface="+mj-lt"/>
              </a:rPr>
            </a:br>
            <a:endParaRPr lang="nb-NO" sz="1100" dirty="0">
              <a:latin typeface="+mj-lt"/>
            </a:endParaRPr>
          </a:p>
          <a:p>
            <a:r>
              <a:rPr lang="nb-NO" sz="1600" b="1" dirty="0">
                <a:latin typeface="Arial" panose="020B0604020202020204" pitchFamily="34" charset="0"/>
                <a:cs typeface="Arial" panose="020B0604020202020204" pitchFamily="34" charset="0"/>
              </a:rPr>
              <a:t>3.</a:t>
            </a:r>
            <a:r>
              <a:rPr lang="nb-NO" sz="1600" dirty="0">
                <a:latin typeface="Arial" panose="020B0604020202020204" pitchFamily="34" charset="0"/>
                <a:cs typeface="Arial" panose="020B0604020202020204" pitchFamily="34" charset="0"/>
              </a:rPr>
              <a:t> </a:t>
            </a:r>
            <a:r>
              <a:rPr lang="nb-NO" sz="1600" b="1" dirty="0">
                <a:latin typeface="Arial" panose="020B0604020202020204" pitchFamily="34" charset="0"/>
                <a:cs typeface="Arial" panose="020B0604020202020204" pitchFamily="34" charset="0"/>
              </a:rPr>
              <a:t>LES TEKSTEN på veggen med én gang. </a:t>
            </a:r>
            <a:r>
              <a:rPr lang="nb-NO" sz="1600" dirty="0">
                <a:latin typeface="Arial" panose="020B0604020202020204" pitchFamily="34" charset="0"/>
                <a:cs typeface="Arial" panose="020B0604020202020204" pitchFamily="34" charset="0"/>
              </a:rPr>
              <a:t>Når du i undervisningen klikker deg framover i PowerPoint-presentasjonen, bør du alltid lese ny tekst høyt </a:t>
            </a:r>
            <a:r>
              <a:rPr lang="nb-NO" sz="1600" b="1" u="sng" dirty="0">
                <a:latin typeface="Arial" panose="020B0604020202020204" pitchFamily="34" charset="0"/>
                <a:cs typeface="Arial" panose="020B0604020202020204" pitchFamily="34" charset="0"/>
              </a:rPr>
              <a:t>straks</a:t>
            </a:r>
            <a:r>
              <a:rPr lang="nb-NO" sz="1600" b="1" dirty="0">
                <a:latin typeface="Arial" panose="020B0604020202020204" pitchFamily="34" charset="0"/>
                <a:cs typeface="Arial" panose="020B0604020202020204" pitchFamily="34" charset="0"/>
              </a:rPr>
              <a:t> </a:t>
            </a:r>
            <a:r>
              <a:rPr lang="nb-NO" sz="1600" dirty="0">
                <a:latin typeface="Arial" panose="020B0604020202020204" pitchFamily="34" charset="0"/>
                <a:cs typeface="Arial" panose="020B0604020202020204" pitchFamily="34" charset="0"/>
              </a:rPr>
              <a:t>den blir vist på veggen/lerretet. Hvis du ikke gjør det, vil folk sitte og lese teksten på veggen/lerretet mens du snakker om noe annet. Dette er uheldig for konsentrasjonen og utbyttet. </a:t>
            </a:r>
          </a:p>
          <a:p>
            <a:endParaRPr lang="nb-NO" sz="1100" dirty="0">
              <a:latin typeface="Arial" panose="020B0604020202020204" pitchFamily="34" charset="0"/>
              <a:cs typeface="Arial" panose="020B0604020202020204" pitchFamily="34" charset="0"/>
            </a:endParaRPr>
          </a:p>
          <a:p>
            <a:r>
              <a:rPr lang="nb-NO" sz="1600" b="1" dirty="0">
                <a:latin typeface="Arial" panose="020B0604020202020204" pitchFamily="34" charset="0"/>
                <a:cs typeface="Arial" panose="020B0604020202020204" pitchFamily="34" charset="0"/>
              </a:rPr>
              <a:t>4. HOPP FRAM OG TILBAKE blant lysbildene. </a:t>
            </a:r>
            <a:r>
              <a:rPr lang="nb-NO" sz="1600" dirty="0">
                <a:latin typeface="Arial" panose="020B0604020202020204" pitchFamily="34" charset="0"/>
                <a:cs typeface="Arial" panose="020B0604020202020204" pitchFamily="34" charset="0"/>
              </a:rPr>
              <a:t>Du kan enkelt hoppe til et lysbilde hvor som helst i presentasjonen ved å skrive inn det tallet på tastaturet som angir plasseringen av bildet, og deretter klikke på Enter-tasten. Hvis du f.eks. vil hoppe til lysbilde </a:t>
            </a:r>
            <a:r>
              <a:rPr lang="nb-NO" sz="1600" dirty="0" err="1">
                <a:latin typeface="Arial" panose="020B0604020202020204" pitchFamily="34" charset="0"/>
                <a:cs typeface="Arial" panose="020B0604020202020204" pitchFamily="34" charset="0"/>
              </a:rPr>
              <a:t>nr</a:t>
            </a:r>
            <a:r>
              <a:rPr lang="nb-NO" sz="1600" dirty="0">
                <a:latin typeface="Arial" panose="020B0604020202020204" pitchFamily="34" charset="0"/>
                <a:cs typeface="Arial" panose="020B0604020202020204" pitchFamily="34" charset="0"/>
              </a:rPr>
              <a:t> 8 i presentasjonen din, klikker du 8 på tastaturet og deretter på Enter.</a:t>
            </a:r>
          </a:p>
          <a:p>
            <a:endParaRPr lang="nb-NO" sz="1050" dirty="0">
              <a:latin typeface="Arial" panose="020B0604020202020204" pitchFamily="34" charset="0"/>
              <a:cs typeface="Arial" panose="020B0604020202020204" pitchFamily="34" charset="0"/>
            </a:endParaRPr>
          </a:p>
          <a:p>
            <a:r>
              <a:rPr lang="nb-NO" sz="1600" b="1" dirty="0">
                <a:latin typeface="Arial" panose="020B0604020202020204" pitchFamily="34" charset="0"/>
                <a:cs typeface="Arial" panose="020B0604020202020204" pitchFamily="34" charset="0"/>
              </a:rPr>
              <a:t>5.</a:t>
            </a:r>
            <a:r>
              <a:rPr lang="nb-NO" sz="1600" dirty="0">
                <a:latin typeface="Arial" panose="020B0604020202020204" pitchFamily="34" charset="0"/>
                <a:cs typeface="Arial" panose="020B0604020202020204" pitchFamily="34" charset="0"/>
              </a:rPr>
              <a:t> </a:t>
            </a:r>
            <a:r>
              <a:rPr lang="nb-NO" sz="1600" b="1" dirty="0">
                <a:latin typeface="Arial" panose="020B0604020202020204" pitchFamily="34" charset="0"/>
                <a:cs typeface="Arial" panose="020B0604020202020204" pitchFamily="34" charset="0"/>
              </a:rPr>
              <a:t>SLÅ AV BILDET på veggen. </a:t>
            </a:r>
            <a:r>
              <a:rPr lang="nb-NO" sz="1600" dirty="0">
                <a:latin typeface="Arial" panose="020B0604020202020204" pitchFamily="34" charset="0"/>
                <a:cs typeface="Arial" panose="020B0604020202020204" pitchFamily="34" charset="0"/>
              </a:rPr>
              <a:t>Når du vil si noe som ikke handler om det som står på PowerPoint-bildet på veggen, kan du velge å slå av bildefremvisningen. Trykk B-tasten på tastaturet for å få svart skjerm, eller L-tasten for å få hvit skjerm. Trykk på samme tast for å komme tilbake til lysbildet. Hvis du bruker en fjernkontroll, har de som regel en knapp med samme funksjon.</a:t>
            </a:r>
          </a:p>
        </p:txBody>
      </p:sp>
    </p:spTree>
    <p:extLst>
      <p:ext uri="{BB962C8B-B14F-4D97-AF65-F5344CB8AC3E}">
        <p14:creationId xmlns:p14="http://schemas.microsoft.com/office/powerpoint/2010/main" val="2521022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Sylinder 1"/>
          <p:cNvSpPr txBox="1"/>
          <p:nvPr/>
        </p:nvSpPr>
        <p:spPr>
          <a:xfrm>
            <a:off x="539552" y="44624"/>
            <a:ext cx="8496944" cy="7271221"/>
          </a:xfrm>
          <a:prstGeom prst="rect">
            <a:avLst/>
          </a:prstGeom>
          <a:noFill/>
        </p:spPr>
        <p:txBody>
          <a:bodyPr wrap="square" rtlCol="0">
            <a:spAutoFit/>
          </a:bodyPr>
          <a:lstStyle/>
          <a:p>
            <a:pPr algn="ctr"/>
            <a:endParaRPr lang="nb-NO" b="1" i="1" dirty="0">
              <a:solidFill>
                <a:srgbClr val="C00000"/>
              </a:solidFill>
              <a:latin typeface="+mj-lt"/>
            </a:endParaRPr>
          </a:p>
          <a:p>
            <a:pPr algn="ctr"/>
            <a:r>
              <a:rPr lang="nb-NO" sz="4000" b="1" dirty="0">
                <a:solidFill>
                  <a:srgbClr val="7030A0"/>
                </a:solidFill>
                <a:latin typeface="Arial Black" panose="020B0A04020102020204" pitchFamily="34" charset="0"/>
              </a:rPr>
              <a:t>En liten ordliste</a:t>
            </a:r>
          </a:p>
          <a:p>
            <a:pPr algn="ctr"/>
            <a:r>
              <a:rPr lang="nb-NO" sz="2400" b="1" i="1" dirty="0">
                <a:latin typeface="+mj-lt"/>
              </a:rPr>
              <a:t>Noen vanlige ord og begreper i samlivsdebatten</a:t>
            </a:r>
          </a:p>
          <a:p>
            <a:pPr algn="ctr"/>
            <a:endParaRPr lang="nb-NO" sz="2400" dirty="0">
              <a:latin typeface="+mj-lt"/>
            </a:endParaRPr>
          </a:p>
          <a:p>
            <a:r>
              <a:rPr lang="nb-NO" sz="2200" b="1" dirty="0">
                <a:latin typeface="Arial" panose="020B0604020202020204" pitchFamily="34" charset="0"/>
                <a:cs typeface="Arial" panose="020B0604020202020204" pitchFamily="34" charset="0"/>
              </a:rPr>
              <a:t>1. Seksuell orientering/legning </a:t>
            </a:r>
            <a:r>
              <a:rPr lang="nb-NO" sz="2200" dirty="0">
                <a:latin typeface="Arial" panose="020B0604020202020204" pitchFamily="34" charset="0"/>
                <a:cs typeface="Arial" panose="020B0604020202020204" pitchFamily="34" charset="0"/>
              </a:rPr>
              <a:t>handler om </a:t>
            </a:r>
            <a:br>
              <a:rPr lang="nb-NO" sz="2200" dirty="0">
                <a:latin typeface="Arial" panose="020B0604020202020204" pitchFamily="34" charset="0"/>
                <a:cs typeface="Arial" panose="020B0604020202020204" pitchFamily="34" charset="0"/>
              </a:rPr>
            </a:br>
            <a:r>
              <a:rPr lang="nb-NO" sz="2200" dirty="0">
                <a:latin typeface="Arial" panose="020B0604020202020204" pitchFamily="34" charset="0"/>
                <a:cs typeface="Arial" panose="020B0604020202020204" pitchFamily="34" charset="0"/>
              </a:rPr>
              <a:t>hvem vi blir seksuelt tiltrukket av og forelsket i.</a:t>
            </a:r>
            <a:r>
              <a:rPr lang="nb-NO" sz="1600" dirty="0">
                <a:latin typeface="Arial" panose="020B0604020202020204" pitchFamily="34" charset="0"/>
                <a:cs typeface="Arial" panose="020B0604020202020204" pitchFamily="34" charset="0"/>
              </a:rPr>
              <a:t> </a:t>
            </a:r>
            <a:endParaRPr lang="nb-NO" sz="1100" dirty="0">
              <a:latin typeface="Arial" panose="020B0604020202020204" pitchFamily="34" charset="0"/>
              <a:cs typeface="Arial" panose="020B0604020202020204" pitchFamily="34" charset="0"/>
            </a:endParaRPr>
          </a:p>
          <a:p>
            <a:endParaRPr lang="nb-NO" sz="1600" b="1" dirty="0">
              <a:latin typeface="Arial" panose="020B0604020202020204" pitchFamily="34" charset="0"/>
              <a:cs typeface="Arial" panose="020B0604020202020204" pitchFamily="34" charset="0"/>
            </a:endParaRPr>
          </a:p>
          <a:p>
            <a:r>
              <a:rPr lang="nb-NO" sz="2200" b="1" dirty="0">
                <a:latin typeface="Arial" panose="020B0604020202020204" pitchFamily="34" charset="0"/>
                <a:cs typeface="Arial" panose="020B0604020202020204" pitchFamily="34" charset="0"/>
              </a:rPr>
              <a:t>2. Kjønnsidentitet: </a:t>
            </a:r>
            <a:r>
              <a:rPr lang="nb-NO" sz="2200" dirty="0">
                <a:latin typeface="Arial" panose="020B0604020202020204" pitchFamily="34" charset="0"/>
                <a:cs typeface="Arial" panose="020B0604020202020204" pitchFamily="34" charset="0"/>
              </a:rPr>
              <a:t>En persons selvopplevde </a:t>
            </a:r>
            <a:br>
              <a:rPr lang="nb-NO" sz="2200" dirty="0">
                <a:latin typeface="Arial" panose="020B0604020202020204" pitchFamily="34" charset="0"/>
                <a:cs typeface="Arial" panose="020B0604020202020204" pitchFamily="34" charset="0"/>
              </a:rPr>
            </a:br>
            <a:r>
              <a:rPr lang="nb-NO" sz="2200" dirty="0">
                <a:latin typeface="Arial" panose="020B0604020202020204" pitchFamily="34" charset="0"/>
                <a:cs typeface="Arial" panose="020B0604020202020204" pitchFamily="34" charset="0"/>
              </a:rPr>
              <a:t>kjønn, det vil si hva vedkommende føler seg som.</a:t>
            </a:r>
          </a:p>
          <a:p>
            <a:r>
              <a:rPr lang="nb-NO" sz="1600" b="1" dirty="0">
                <a:latin typeface="Arial" panose="020B0604020202020204" pitchFamily="34" charset="0"/>
                <a:cs typeface="Arial" panose="020B0604020202020204" pitchFamily="34" charset="0"/>
              </a:rPr>
              <a:t/>
            </a:r>
            <a:br>
              <a:rPr lang="nb-NO" sz="1600" b="1" dirty="0">
                <a:latin typeface="Arial" panose="020B0604020202020204" pitchFamily="34" charset="0"/>
                <a:cs typeface="Arial" panose="020B0604020202020204" pitchFamily="34" charset="0"/>
              </a:rPr>
            </a:br>
            <a:r>
              <a:rPr lang="nb-NO" sz="2200" b="1" dirty="0">
                <a:latin typeface="Arial" panose="020B0604020202020204" pitchFamily="34" charset="0"/>
                <a:cs typeface="Arial" panose="020B0604020202020204" pitchFamily="34" charset="0"/>
              </a:rPr>
              <a:t>3. Kjønnsuttrykk: </a:t>
            </a:r>
            <a:r>
              <a:rPr lang="nb-NO" sz="2200" dirty="0">
                <a:latin typeface="Arial" panose="020B0604020202020204" pitchFamily="34" charset="0"/>
                <a:cs typeface="Arial" panose="020B0604020202020204" pitchFamily="34" charset="0"/>
              </a:rPr>
              <a:t>Måten man uttrykker sitt kjønn på gjennom </a:t>
            </a:r>
          </a:p>
          <a:p>
            <a:r>
              <a:rPr lang="nb-NO" sz="2200" dirty="0">
                <a:latin typeface="Arial" panose="020B0604020202020204" pitchFamily="34" charset="0"/>
                <a:cs typeface="Arial" panose="020B0604020202020204" pitchFamily="34" charset="0"/>
              </a:rPr>
              <a:t>f.eks. klær, kroppsspråk, frisyre, stemme og sosial atferd.</a:t>
            </a:r>
          </a:p>
          <a:p>
            <a:endParaRPr lang="nb-NO" sz="1600" b="1" dirty="0">
              <a:latin typeface="Arial" panose="020B0604020202020204" pitchFamily="34" charset="0"/>
              <a:cs typeface="Arial" panose="020B0604020202020204" pitchFamily="34" charset="0"/>
            </a:endParaRPr>
          </a:p>
          <a:p>
            <a:r>
              <a:rPr lang="nb-NO" sz="2200" b="1" dirty="0">
                <a:latin typeface="Arial" panose="020B0604020202020204" pitchFamily="34" charset="0"/>
                <a:cs typeface="Arial" panose="020B0604020202020204" pitchFamily="34" charset="0"/>
              </a:rPr>
              <a:t>4. </a:t>
            </a:r>
            <a:r>
              <a:rPr lang="nb-NO" sz="2200" b="1" dirty="0" err="1">
                <a:latin typeface="Arial" panose="020B0604020202020204" pitchFamily="34" charset="0"/>
                <a:cs typeface="Arial" panose="020B0604020202020204" pitchFamily="34" charset="0"/>
              </a:rPr>
              <a:t>Transperson</a:t>
            </a:r>
            <a:r>
              <a:rPr lang="nb-NO" sz="2200" b="1" dirty="0">
                <a:latin typeface="Arial" panose="020B0604020202020204" pitchFamily="34" charset="0"/>
                <a:cs typeface="Arial" panose="020B0604020202020204" pitchFamily="34" charset="0"/>
              </a:rPr>
              <a:t>: </a:t>
            </a:r>
            <a:r>
              <a:rPr lang="nb-NO" sz="2200" dirty="0">
                <a:latin typeface="Arial" panose="020B0604020202020204" pitchFamily="34" charset="0"/>
                <a:cs typeface="Arial" panose="020B0604020202020204" pitchFamily="34" charset="0"/>
              </a:rPr>
              <a:t>En person som helt eller delvis ikke </a:t>
            </a:r>
          </a:p>
          <a:p>
            <a:r>
              <a:rPr lang="nb-NO" sz="2200" dirty="0">
                <a:latin typeface="Arial" panose="020B0604020202020204" pitchFamily="34" charset="0"/>
                <a:cs typeface="Arial" panose="020B0604020202020204" pitchFamily="34" charset="0"/>
              </a:rPr>
              <a:t>identifiserer seg med det biologiske kjønnet en er født med.</a:t>
            </a:r>
          </a:p>
          <a:p>
            <a:r>
              <a:rPr lang="nb-NO" sz="2200" dirty="0">
                <a:latin typeface="Arial" panose="020B0604020202020204" pitchFamily="34" charset="0"/>
                <a:cs typeface="Arial" panose="020B0604020202020204" pitchFamily="34" charset="0"/>
              </a:rPr>
              <a:t>- Noen får en medisinsk diagnose som bekrefter dette, f.eks. «kjønnsdysfori» eller «kjønnsinkongruens», og disse blir gjerne omtalt som </a:t>
            </a:r>
            <a:r>
              <a:rPr lang="nb-NO" sz="2200" b="1" dirty="0">
                <a:latin typeface="Arial" panose="020B0604020202020204" pitchFamily="34" charset="0"/>
                <a:cs typeface="Arial" panose="020B0604020202020204" pitchFamily="34" charset="0"/>
              </a:rPr>
              <a:t>transseksuelle</a:t>
            </a:r>
            <a:r>
              <a:rPr lang="nb-NO" sz="2200" dirty="0">
                <a:latin typeface="Arial" panose="020B0604020202020204" pitchFamily="34" charset="0"/>
                <a:cs typeface="Arial" panose="020B0604020202020204" pitchFamily="34" charset="0"/>
              </a:rPr>
              <a:t>. Noen av dem får kjønnsbekreftende/ kjønnskorrigerende hormonbehandling og eventuelt kirurgi. </a:t>
            </a:r>
          </a:p>
          <a:p>
            <a:endParaRPr lang="nb-NO" sz="2200" dirty="0">
              <a:latin typeface="Arial" panose="020B0604020202020204" pitchFamily="34" charset="0"/>
              <a:cs typeface="Arial" panose="020B0604020202020204" pitchFamily="34" charset="0"/>
            </a:endParaRPr>
          </a:p>
          <a:p>
            <a:endParaRPr lang="nb-NO" sz="1050" dirty="0">
              <a:latin typeface="Arial" panose="020B0604020202020204" pitchFamily="34" charset="0"/>
              <a:cs typeface="Arial" panose="020B0604020202020204" pitchFamily="34" charset="0"/>
            </a:endParaRPr>
          </a:p>
          <a:p>
            <a:endParaRPr lang="nb-NO" sz="1600" dirty="0">
              <a:latin typeface="Arial" panose="020B0604020202020204" pitchFamily="34" charset="0"/>
              <a:cs typeface="Arial" panose="020B0604020202020204" pitchFamily="34" charset="0"/>
            </a:endParaRPr>
          </a:p>
        </p:txBody>
      </p:sp>
      <p:pic>
        <p:nvPicPr>
          <p:cNvPr id="3" name="Bild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20272" y="1786426"/>
            <a:ext cx="1505248" cy="1498558"/>
          </a:xfrm>
          <a:prstGeom prst="rect">
            <a:avLst/>
          </a:prstGeom>
        </p:spPr>
      </p:pic>
    </p:spTree>
    <p:extLst>
      <p:ext uri="{BB962C8B-B14F-4D97-AF65-F5344CB8AC3E}">
        <p14:creationId xmlns:p14="http://schemas.microsoft.com/office/powerpoint/2010/main" val="1336689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10" end="1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539552" y="188640"/>
            <a:ext cx="8424936" cy="6601807"/>
          </a:xfrm>
          <a:prstGeom prst="rect">
            <a:avLst/>
          </a:prstGeom>
        </p:spPr>
        <p:txBody>
          <a:bodyPr wrap="square">
            <a:spAutoFit/>
          </a:bodyPr>
          <a:lstStyle/>
          <a:p>
            <a:r>
              <a:rPr lang="nb-NO" sz="2800" b="1" dirty="0">
                <a:solidFill>
                  <a:srgbClr val="7030A0"/>
                </a:solidFill>
                <a:latin typeface="Arial Black" panose="020B0A04020102020204" pitchFamily="34" charset="0"/>
              </a:rPr>
              <a:t>Den radikale</a:t>
            </a:r>
            <a:br>
              <a:rPr lang="nb-NO" sz="2800" b="1" dirty="0">
                <a:solidFill>
                  <a:srgbClr val="7030A0"/>
                </a:solidFill>
                <a:latin typeface="Arial Black" panose="020B0A04020102020204" pitchFamily="34" charset="0"/>
              </a:rPr>
            </a:br>
            <a:r>
              <a:rPr lang="nb-NO" sz="4400" b="1" dirty="0">
                <a:solidFill>
                  <a:srgbClr val="7030A0"/>
                </a:solidFill>
                <a:latin typeface="Arial Black" panose="020B0A04020102020204" pitchFamily="34" charset="0"/>
              </a:rPr>
              <a:t>kjønnsideologien</a:t>
            </a:r>
            <a:endParaRPr lang="nb-NO" sz="4000" b="1" dirty="0">
              <a:solidFill>
                <a:srgbClr val="7030A0"/>
              </a:solidFill>
              <a:latin typeface="Arial Black" panose="020B0A04020102020204" pitchFamily="34" charset="0"/>
            </a:endParaRPr>
          </a:p>
          <a:p>
            <a:r>
              <a:rPr lang="nb-NO" sz="1100" b="1" dirty="0">
                <a:solidFill>
                  <a:srgbClr val="C00000"/>
                </a:solidFill>
                <a:latin typeface="Berlin Sans FB Demi" panose="020E0802020502020306" pitchFamily="34" charset="0"/>
              </a:rPr>
              <a:t/>
            </a:r>
            <a:br>
              <a:rPr lang="nb-NO" sz="1100" b="1" dirty="0">
                <a:solidFill>
                  <a:srgbClr val="C00000"/>
                </a:solidFill>
                <a:latin typeface="Berlin Sans FB Demi" panose="020E0802020502020306" pitchFamily="34" charset="0"/>
              </a:rPr>
            </a:br>
            <a:r>
              <a:rPr lang="nb-NO" sz="2200" b="1" dirty="0">
                <a:latin typeface="+mj-lt"/>
              </a:rPr>
              <a:t>1) ALT ER NATURLIG OG NORMALT</a:t>
            </a:r>
            <a:r>
              <a:rPr lang="nb-NO" sz="2100" b="1" dirty="0">
                <a:latin typeface="+mj-lt"/>
              </a:rPr>
              <a:t>.  </a:t>
            </a:r>
            <a:r>
              <a:rPr lang="nb-NO" sz="2100" dirty="0">
                <a:latin typeface="+mj-lt"/>
              </a:rPr>
              <a:t>I den nye tenkningen om kjønn og samliv er alle kjønnsuttrykk, alle kjønnsidentiteter og alle seksuelle orienteringer helt sidestilte:  </a:t>
            </a:r>
            <a:br>
              <a:rPr lang="nb-NO" sz="2100" dirty="0">
                <a:latin typeface="+mj-lt"/>
              </a:rPr>
            </a:br>
            <a:endParaRPr lang="nb-NO" sz="100" dirty="0">
              <a:latin typeface="+mj-lt"/>
            </a:endParaRPr>
          </a:p>
          <a:p>
            <a:r>
              <a:rPr lang="nb-NO" sz="500" b="1" dirty="0">
                <a:solidFill>
                  <a:srgbClr val="C00000"/>
                </a:solidFill>
                <a:latin typeface="+mj-lt"/>
              </a:rPr>
              <a:t>	</a:t>
            </a:r>
            <a:r>
              <a:rPr lang="nb-NO" sz="2400" b="1" dirty="0">
                <a:solidFill>
                  <a:srgbClr val="C00000"/>
                </a:solidFill>
                <a:latin typeface="+mj-lt"/>
              </a:rPr>
              <a:t>Hetero, homo, bi, </a:t>
            </a:r>
            <a:r>
              <a:rPr lang="nb-NO" sz="2400" b="1" dirty="0" err="1">
                <a:solidFill>
                  <a:srgbClr val="C00000"/>
                </a:solidFill>
                <a:latin typeface="+mj-lt"/>
              </a:rPr>
              <a:t>poly</a:t>
            </a:r>
            <a:r>
              <a:rPr lang="nb-NO" sz="2400" b="1" dirty="0">
                <a:solidFill>
                  <a:srgbClr val="C00000"/>
                </a:solidFill>
                <a:latin typeface="+mj-lt"/>
              </a:rPr>
              <a:t>, </a:t>
            </a:r>
            <a:r>
              <a:rPr lang="nb-NO" sz="2400" b="1" dirty="0" err="1">
                <a:solidFill>
                  <a:srgbClr val="C00000"/>
                </a:solidFill>
                <a:latin typeface="+mj-lt"/>
              </a:rPr>
              <a:t>pan</a:t>
            </a:r>
            <a:r>
              <a:rPr lang="nb-NO" sz="2400" b="1" dirty="0">
                <a:solidFill>
                  <a:srgbClr val="C00000"/>
                </a:solidFill>
                <a:latin typeface="+mj-lt"/>
              </a:rPr>
              <a:t>, trans, osv., osv.</a:t>
            </a:r>
            <a:r>
              <a:rPr lang="nb-NO" sz="2400" dirty="0">
                <a:solidFill>
                  <a:srgbClr val="C00000"/>
                </a:solidFill>
                <a:latin typeface="+mj-lt"/>
              </a:rPr>
              <a:t> </a:t>
            </a:r>
            <a:br>
              <a:rPr lang="nb-NO" sz="2400" dirty="0">
                <a:solidFill>
                  <a:srgbClr val="C00000"/>
                </a:solidFill>
                <a:latin typeface="+mj-lt"/>
              </a:rPr>
            </a:br>
            <a:r>
              <a:rPr lang="nb-NO" sz="2100" dirty="0">
                <a:latin typeface="+mj-lt"/>
              </a:rPr>
              <a:t>– alt vurderes som like naturlig, normalt og etisk høyverdig for barn og ungdom, for voksne og for samfunnet. </a:t>
            </a:r>
            <a:br>
              <a:rPr lang="nb-NO" sz="2100" dirty="0">
                <a:latin typeface="+mj-lt"/>
              </a:rPr>
            </a:br>
            <a:endParaRPr lang="nb-NO" sz="1000" dirty="0">
              <a:latin typeface="+mj-lt"/>
            </a:endParaRPr>
          </a:p>
          <a:p>
            <a:r>
              <a:rPr lang="nb-NO" sz="2200" b="1" dirty="0">
                <a:latin typeface="Arial" panose="020B0604020202020204" pitchFamily="34" charset="0"/>
                <a:cs typeface="Arial" panose="020B0604020202020204" pitchFamily="34" charset="0"/>
              </a:rPr>
              <a:t>2)</a:t>
            </a:r>
            <a:r>
              <a:rPr lang="nb-NO" sz="2200" dirty="0"/>
              <a:t> </a:t>
            </a:r>
            <a:r>
              <a:rPr lang="nb-NO" sz="2200" b="1" dirty="0">
                <a:latin typeface="+mj-lt"/>
              </a:rPr>
              <a:t>KJØNN ER FLEKSIBELT. </a:t>
            </a:r>
            <a:r>
              <a:rPr lang="nb-NO" sz="2100" dirty="0">
                <a:latin typeface="+mj-lt"/>
              </a:rPr>
              <a:t>Betydningen av kjønn, betydningen av mann og kvinne, og av far og mor er opphevet. Kjønnsidentitet er ikke fastlagt, men kan endres. Det finnes mange kjønn.</a:t>
            </a:r>
          </a:p>
          <a:p>
            <a:endParaRPr lang="nb-NO" sz="1050" b="1" dirty="0">
              <a:latin typeface="+mj-lt"/>
            </a:endParaRPr>
          </a:p>
          <a:p>
            <a:r>
              <a:rPr lang="nb-NO" sz="2200" b="1" dirty="0">
                <a:latin typeface="+mj-lt"/>
              </a:rPr>
              <a:t>3) IDEALET. </a:t>
            </a:r>
            <a:r>
              <a:rPr lang="nb-NO" sz="2100" dirty="0">
                <a:latin typeface="+mj-lt"/>
              </a:rPr>
              <a:t>All seksualitet, alle typer samliv og alle seksuelle handlinger som er frivillige mellom likeverdige personer, vurderes positivt. Idealet er et grenseløst mangfold.</a:t>
            </a:r>
          </a:p>
          <a:p>
            <a:endParaRPr lang="nb-NO" sz="1050" b="1" dirty="0">
              <a:latin typeface="+mj-lt"/>
              <a:cs typeface="Arial" panose="020B0604020202020204" pitchFamily="34" charset="0"/>
            </a:endParaRPr>
          </a:p>
          <a:p>
            <a:r>
              <a:rPr lang="nb-NO" sz="2200" b="1" dirty="0">
                <a:latin typeface="Arial" panose="020B0604020202020204" pitchFamily="34" charset="0"/>
                <a:cs typeface="Arial" panose="020B0604020202020204" pitchFamily="34" charset="0"/>
              </a:rPr>
              <a:t>4) VOKSENPERSPEKTIV. </a:t>
            </a:r>
            <a:r>
              <a:rPr lang="nb-NO" sz="2100" dirty="0">
                <a:latin typeface="+mj-lt"/>
              </a:rPr>
              <a:t>Fokus ligger på voksnes ønsker, krav </a:t>
            </a:r>
            <a:br>
              <a:rPr lang="nb-NO" sz="2100" dirty="0">
                <a:latin typeface="+mj-lt"/>
              </a:rPr>
            </a:br>
            <a:r>
              <a:rPr lang="nb-NO" sz="2100" dirty="0">
                <a:latin typeface="+mj-lt"/>
              </a:rPr>
              <a:t>og behov. Barns rettigheter snakkes det lite om.</a:t>
            </a:r>
          </a:p>
          <a:p>
            <a:endParaRPr lang="nb-NO" sz="600" dirty="0">
              <a:latin typeface="+mj-lt"/>
            </a:endParaRPr>
          </a:p>
        </p:txBody>
      </p:sp>
      <p:pic>
        <p:nvPicPr>
          <p:cNvPr id="3" name="Picture 4" descr="Bilderesultat for polyamor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216" y="-8334"/>
            <a:ext cx="2664296" cy="14969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7839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Sylinder 1"/>
          <p:cNvSpPr txBox="1"/>
          <p:nvPr/>
        </p:nvSpPr>
        <p:spPr>
          <a:xfrm>
            <a:off x="467544" y="379685"/>
            <a:ext cx="8208912" cy="6370975"/>
          </a:xfrm>
          <a:prstGeom prst="rect">
            <a:avLst/>
          </a:prstGeom>
          <a:noFill/>
        </p:spPr>
        <p:txBody>
          <a:bodyPr wrap="square" rtlCol="0">
            <a:spAutoFit/>
          </a:bodyPr>
          <a:lstStyle/>
          <a:p>
            <a:pPr algn="ctr"/>
            <a:r>
              <a:rPr lang="nb-NO" sz="2400" b="1" dirty="0">
                <a:solidFill>
                  <a:schemeClr val="tx1">
                    <a:lumMod val="95000"/>
                    <a:lumOff val="5000"/>
                  </a:schemeClr>
                </a:solidFill>
                <a:latin typeface="Arial Black" panose="020B0A04020102020204" pitchFamily="34" charset="0"/>
              </a:rPr>
              <a:t>Et eksempel på den nye kjønnstenkningen:</a:t>
            </a:r>
          </a:p>
          <a:p>
            <a:pPr algn="ctr"/>
            <a:r>
              <a:rPr lang="nb-NO" sz="4000" dirty="0">
                <a:solidFill>
                  <a:srgbClr val="7030A0"/>
                </a:solidFill>
                <a:latin typeface="Arial Black" panose="020B0A04020102020204" pitchFamily="34" charset="0"/>
              </a:rPr>
              <a:t>Endring av juridisk kjønn </a:t>
            </a:r>
            <a:br>
              <a:rPr lang="nb-NO" sz="4000" dirty="0">
                <a:solidFill>
                  <a:srgbClr val="7030A0"/>
                </a:solidFill>
                <a:latin typeface="Arial Black" panose="020B0A04020102020204" pitchFamily="34" charset="0"/>
              </a:rPr>
            </a:br>
            <a:endParaRPr lang="nb-NO" sz="2000" b="1" dirty="0">
              <a:solidFill>
                <a:srgbClr val="7030A0"/>
              </a:solidFill>
              <a:latin typeface="Arial Black" panose="020B0A04020102020204" pitchFamily="34" charset="0"/>
            </a:endParaRPr>
          </a:p>
          <a:p>
            <a:r>
              <a:rPr lang="nb-NO" sz="2400" b="1" dirty="0">
                <a:latin typeface="Arial" panose="020B0604020202020204" pitchFamily="34" charset="0"/>
                <a:cs typeface="Arial" panose="020B0604020202020204" pitchFamily="34" charset="0"/>
              </a:rPr>
              <a:t>1. </a:t>
            </a:r>
            <a:r>
              <a:rPr lang="nb-NO" sz="2400" dirty="0">
                <a:latin typeface="Arial" panose="020B0604020202020204" pitchFamily="34" charset="0"/>
                <a:cs typeface="Arial" panose="020B0604020202020204" pitchFamily="34" charset="0"/>
              </a:rPr>
              <a:t>Juni 2016: «Lov om endring av juridisk kjønn». </a:t>
            </a:r>
            <a:br>
              <a:rPr lang="nb-NO" sz="2400" dirty="0">
                <a:latin typeface="Arial" panose="020B0604020202020204" pitchFamily="34" charset="0"/>
                <a:cs typeface="Arial" panose="020B0604020202020204" pitchFamily="34" charset="0"/>
              </a:rPr>
            </a:br>
            <a:r>
              <a:rPr lang="nb-NO" sz="2400" dirty="0">
                <a:latin typeface="Arial" panose="020B0604020202020204" pitchFamily="34" charset="0"/>
                <a:cs typeface="Arial" panose="020B0604020202020204" pitchFamily="34" charset="0"/>
              </a:rPr>
              <a:t>Gjelder alle. Egenmelding. Så ofte man vil fra 16 år. </a:t>
            </a:r>
          </a:p>
          <a:p>
            <a:pPr marL="342900" indent="-342900">
              <a:buAutoNum type="arabicPeriod"/>
            </a:pPr>
            <a:endParaRPr lang="nb-NO" sz="1400" dirty="0">
              <a:latin typeface="Arial" panose="020B0604020202020204" pitchFamily="34" charset="0"/>
              <a:cs typeface="Arial" panose="020B0604020202020204" pitchFamily="34" charset="0"/>
            </a:endParaRPr>
          </a:p>
          <a:p>
            <a:r>
              <a:rPr lang="nb-NO" sz="2400" b="1" dirty="0">
                <a:latin typeface="Arial" panose="020B0604020202020204" pitchFamily="34" charset="0"/>
                <a:cs typeface="Arial" panose="020B0604020202020204" pitchFamily="34" charset="0"/>
              </a:rPr>
              <a:t>2.</a:t>
            </a:r>
            <a:r>
              <a:rPr lang="nb-NO" sz="2400" dirty="0">
                <a:latin typeface="Arial" panose="020B0604020202020204" pitchFamily="34" charset="0"/>
                <a:cs typeface="Arial" panose="020B0604020202020204" pitchFamily="34" charset="0"/>
              </a:rPr>
              <a:t> Ingen rådgivning, ingen medisinsk diagnose, ingen behandling eller kjønnsoperasjon for å skifte kjønn. </a:t>
            </a:r>
            <a:br>
              <a:rPr lang="nb-NO" sz="2400" dirty="0">
                <a:latin typeface="Arial" panose="020B0604020202020204" pitchFamily="34" charset="0"/>
                <a:cs typeface="Arial" panose="020B0604020202020204" pitchFamily="34" charset="0"/>
              </a:rPr>
            </a:br>
            <a:endParaRPr lang="nb-NO" sz="1400" dirty="0">
              <a:latin typeface="Arial" panose="020B0604020202020204" pitchFamily="34" charset="0"/>
              <a:cs typeface="Arial" panose="020B0604020202020204" pitchFamily="34" charset="0"/>
            </a:endParaRPr>
          </a:p>
          <a:p>
            <a:r>
              <a:rPr lang="nb-NO" sz="2400" b="1" dirty="0">
                <a:latin typeface="Arial" panose="020B0604020202020204" pitchFamily="34" charset="0"/>
                <a:cs typeface="Arial" panose="020B0604020202020204" pitchFamily="34" charset="0"/>
              </a:rPr>
              <a:t>3.</a:t>
            </a:r>
            <a:r>
              <a:rPr lang="nb-NO" sz="2400" dirty="0">
                <a:latin typeface="Arial" panose="020B0604020202020204" pitchFamily="34" charset="0"/>
                <a:cs typeface="Arial" panose="020B0604020202020204" pitchFamily="34" charset="0"/>
              </a:rPr>
              <a:t> Barn ned til 6 år kan skifte juridisk </a:t>
            </a:r>
            <a:br>
              <a:rPr lang="nb-NO" sz="2400" dirty="0">
                <a:latin typeface="Arial" panose="020B0604020202020204" pitchFamily="34" charset="0"/>
                <a:cs typeface="Arial" panose="020B0604020202020204" pitchFamily="34" charset="0"/>
              </a:rPr>
            </a:br>
            <a:r>
              <a:rPr lang="nb-NO" sz="2400" dirty="0">
                <a:latin typeface="Arial" panose="020B0604020202020204" pitchFamily="34" charset="0"/>
                <a:cs typeface="Arial" panose="020B0604020202020204" pitchFamily="34" charset="0"/>
              </a:rPr>
              <a:t>kjønn, dersom begge foreldre er enige.</a:t>
            </a:r>
            <a:br>
              <a:rPr lang="nb-NO" sz="2400" dirty="0">
                <a:latin typeface="Arial" panose="020B0604020202020204" pitchFamily="34" charset="0"/>
                <a:cs typeface="Arial" panose="020B0604020202020204" pitchFamily="34" charset="0"/>
              </a:rPr>
            </a:br>
            <a:endParaRPr lang="nb-NO" sz="1400" dirty="0">
              <a:latin typeface="Arial" panose="020B0604020202020204" pitchFamily="34" charset="0"/>
              <a:cs typeface="Arial" panose="020B0604020202020204" pitchFamily="34" charset="0"/>
            </a:endParaRPr>
          </a:p>
          <a:p>
            <a:r>
              <a:rPr lang="nb-NO" sz="2400" b="1" dirty="0">
                <a:latin typeface="Arial" panose="020B0604020202020204" pitchFamily="34" charset="0"/>
                <a:cs typeface="Arial" panose="020B0604020202020204" pitchFamily="34" charset="0"/>
              </a:rPr>
              <a:t>4.</a:t>
            </a:r>
            <a:r>
              <a:rPr lang="nb-NO" sz="2400" dirty="0">
                <a:latin typeface="Arial" panose="020B0604020202020204" pitchFamily="34" charset="0"/>
                <a:cs typeface="Arial" panose="020B0604020202020204" pitchFamily="34" charset="0"/>
              </a:rPr>
              <a:t> Like rettigheter og plikter som alle </a:t>
            </a:r>
            <a:br>
              <a:rPr lang="nb-NO" sz="2400" dirty="0">
                <a:latin typeface="Arial" panose="020B0604020202020204" pitchFamily="34" charset="0"/>
                <a:cs typeface="Arial" panose="020B0604020202020204" pitchFamily="34" charset="0"/>
              </a:rPr>
            </a:br>
            <a:r>
              <a:rPr lang="nb-NO" sz="2400" dirty="0">
                <a:latin typeface="Arial" panose="020B0604020202020204" pitchFamily="34" charset="0"/>
                <a:cs typeface="Arial" panose="020B0604020202020204" pitchFamily="34" charset="0"/>
              </a:rPr>
              <a:t>andre med samme juridiske kjønn. </a:t>
            </a:r>
            <a:br>
              <a:rPr lang="nb-NO" sz="2400" dirty="0">
                <a:latin typeface="Arial" panose="020B0604020202020204" pitchFamily="34" charset="0"/>
                <a:cs typeface="Arial" panose="020B0604020202020204" pitchFamily="34" charset="0"/>
              </a:rPr>
            </a:br>
            <a:r>
              <a:rPr lang="nb-NO" sz="2400" dirty="0">
                <a:latin typeface="Arial" panose="020B0604020202020204" pitchFamily="34" charset="0"/>
                <a:cs typeface="Arial" panose="020B0604020202020204" pitchFamily="34" charset="0"/>
              </a:rPr>
              <a:t>Kvinne med mannskropp, mann med </a:t>
            </a:r>
            <a:br>
              <a:rPr lang="nb-NO" sz="2400" dirty="0">
                <a:latin typeface="Arial" panose="020B0604020202020204" pitchFamily="34" charset="0"/>
                <a:cs typeface="Arial" panose="020B0604020202020204" pitchFamily="34" charset="0"/>
              </a:rPr>
            </a:br>
            <a:r>
              <a:rPr lang="nb-NO" sz="2400" dirty="0">
                <a:latin typeface="Arial" panose="020B0604020202020204" pitchFamily="34" charset="0"/>
                <a:cs typeface="Arial" panose="020B0604020202020204" pitchFamily="34" charset="0"/>
              </a:rPr>
              <a:t>kvinnekropp. Juridisk mann kan føde </a:t>
            </a:r>
            <a:br>
              <a:rPr lang="nb-NO" sz="2400" dirty="0">
                <a:latin typeface="Arial" panose="020B0604020202020204" pitchFamily="34" charset="0"/>
                <a:cs typeface="Arial" panose="020B0604020202020204" pitchFamily="34" charset="0"/>
              </a:rPr>
            </a:br>
            <a:r>
              <a:rPr lang="nb-NO" sz="2400" dirty="0">
                <a:latin typeface="Arial" panose="020B0604020202020204" pitchFamily="34" charset="0"/>
                <a:cs typeface="Arial" panose="020B0604020202020204" pitchFamily="34" charset="0"/>
              </a:rPr>
              <a:t>barn. </a:t>
            </a:r>
            <a:br>
              <a:rPr lang="nb-NO" sz="2400" dirty="0">
                <a:latin typeface="Arial" panose="020B0604020202020204" pitchFamily="34" charset="0"/>
                <a:cs typeface="Arial" panose="020B0604020202020204" pitchFamily="34" charset="0"/>
              </a:rPr>
            </a:br>
            <a:endParaRPr lang="nb-NO" sz="1400" dirty="0">
              <a:latin typeface="Arial" panose="020B0604020202020204" pitchFamily="34" charset="0"/>
              <a:cs typeface="Arial" panose="020B0604020202020204" pitchFamily="34" charset="0"/>
            </a:endParaRPr>
          </a:p>
        </p:txBody>
      </p:sp>
      <p:pic>
        <p:nvPicPr>
          <p:cNvPr id="5" name="Bild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40152" y="3645024"/>
            <a:ext cx="2906436" cy="2304256"/>
          </a:xfrm>
          <a:prstGeom prst="rect">
            <a:avLst/>
          </a:prstGeom>
        </p:spPr>
      </p:pic>
    </p:spTree>
    <p:extLst>
      <p:ext uri="{BB962C8B-B14F-4D97-AF65-F5344CB8AC3E}">
        <p14:creationId xmlns:p14="http://schemas.microsoft.com/office/powerpoint/2010/main" val="1413954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i.livescience.com/images/i/000/053/393/original/gender-symbols.jpg?137028085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3645024"/>
            <a:ext cx="1080120" cy="1080120"/>
          </a:xfrm>
          <a:prstGeom prst="rect">
            <a:avLst/>
          </a:prstGeom>
          <a:noFill/>
          <a:extLst>
            <a:ext uri="{909E8E84-426E-40DD-AFC4-6F175D3DCCD1}">
              <a14:hiddenFill xmlns:a14="http://schemas.microsoft.com/office/drawing/2010/main">
                <a:solidFill>
                  <a:srgbClr val="FFFFFF"/>
                </a:solidFill>
              </a14:hiddenFill>
            </a:ext>
          </a:extLst>
        </p:spPr>
      </p:pic>
      <p:sp>
        <p:nvSpPr>
          <p:cNvPr id="4" name="TekstSylinder 3"/>
          <p:cNvSpPr txBox="1"/>
          <p:nvPr/>
        </p:nvSpPr>
        <p:spPr>
          <a:xfrm>
            <a:off x="323528" y="188640"/>
            <a:ext cx="8496944" cy="769441"/>
          </a:xfrm>
          <a:prstGeom prst="rect">
            <a:avLst/>
          </a:prstGeom>
          <a:noFill/>
        </p:spPr>
        <p:txBody>
          <a:bodyPr wrap="square" rtlCol="0">
            <a:spAutoFit/>
          </a:bodyPr>
          <a:lstStyle/>
          <a:p>
            <a:pPr algn="ctr"/>
            <a:r>
              <a:rPr lang="nb-NO" sz="4400" dirty="0">
                <a:solidFill>
                  <a:srgbClr val="7030A0"/>
                </a:solidFill>
                <a:latin typeface="Arial Black" panose="020B0A04020102020204" pitchFamily="34" charset="0"/>
              </a:rPr>
              <a:t>Bakgrunn og drivkrefter</a:t>
            </a:r>
            <a:endParaRPr lang="nb-NO" sz="4000" dirty="0">
              <a:solidFill>
                <a:srgbClr val="7030A0"/>
              </a:solidFill>
              <a:latin typeface="Arial Black" panose="020B0A04020102020204" pitchFamily="34" charset="0"/>
            </a:endParaRPr>
          </a:p>
        </p:txBody>
      </p:sp>
      <p:sp>
        <p:nvSpPr>
          <p:cNvPr id="5" name="TekstSylinder 4"/>
          <p:cNvSpPr txBox="1"/>
          <p:nvPr/>
        </p:nvSpPr>
        <p:spPr>
          <a:xfrm>
            <a:off x="323528" y="908720"/>
            <a:ext cx="8820472" cy="6247864"/>
          </a:xfrm>
          <a:prstGeom prst="rect">
            <a:avLst/>
          </a:prstGeom>
          <a:noFill/>
        </p:spPr>
        <p:txBody>
          <a:bodyPr wrap="square" rtlCol="0">
            <a:spAutoFit/>
          </a:bodyPr>
          <a:lstStyle/>
          <a:p>
            <a:r>
              <a:rPr lang="nb-NO" sz="2000" b="1" dirty="0">
                <a:latin typeface="+mj-lt"/>
              </a:rPr>
              <a:t>1. BAKGRUNN</a:t>
            </a:r>
          </a:p>
          <a:p>
            <a:r>
              <a:rPr lang="nb-NO" sz="2000" dirty="0">
                <a:sym typeface="Wingdings"/>
              </a:rPr>
              <a:t> </a:t>
            </a:r>
            <a:r>
              <a:rPr lang="nb-NO" sz="2000" b="1" dirty="0">
                <a:latin typeface="+mj-lt"/>
              </a:rPr>
              <a:t>Gnostisismen</a:t>
            </a:r>
            <a:r>
              <a:rPr lang="nb-NO" sz="2000" dirty="0">
                <a:latin typeface="+mj-lt"/>
              </a:rPr>
              <a:t>. Åndens frigjøring fra kroppens begrensninger.</a:t>
            </a:r>
          </a:p>
          <a:p>
            <a:r>
              <a:rPr lang="nb-NO" sz="2000" dirty="0">
                <a:sym typeface="Wingdings"/>
              </a:rPr>
              <a:t> </a:t>
            </a:r>
            <a:r>
              <a:rPr lang="nb-NO" sz="2000" b="1" dirty="0">
                <a:latin typeface="+mj-lt"/>
              </a:rPr>
              <a:t>Opplysningstiden</a:t>
            </a:r>
            <a:r>
              <a:rPr lang="nb-NO" sz="2000" dirty="0">
                <a:latin typeface="+mj-lt"/>
              </a:rPr>
              <a:t> på 1700-tallet: Frigjøring fra naturens begrensninger </a:t>
            </a:r>
          </a:p>
          <a:p>
            <a:r>
              <a:rPr lang="nb-NO" sz="2000" dirty="0">
                <a:latin typeface="+mj-lt"/>
              </a:rPr>
              <a:t>på ulike livsområder. Det uavhengige, frie og selvstendige mennesket.</a:t>
            </a:r>
          </a:p>
          <a:p>
            <a:r>
              <a:rPr lang="nb-NO" sz="2000" dirty="0">
                <a:sym typeface="Wingdings"/>
              </a:rPr>
              <a:t> </a:t>
            </a:r>
            <a:r>
              <a:rPr lang="nb-NO" sz="2000" b="1" dirty="0">
                <a:latin typeface="+mj-lt"/>
              </a:rPr>
              <a:t>Eksistensialismen</a:t>
            </a:r>
            <a:r>
              <a:rPr lang="nb-NO" sz="2000" dirty="0">
                <a:latin typeface="+mj-lt"/>
              </a:rPr>
              <a:t>: Betydningen av det personlige valg. </a:t>
            </a:r>
            <a:r>
              <a:rPr lang="nb-NO" sz="1400" dirty="0">
                <a:latin typeface="+mj-lt"/>
              </a:rPr>
              <a:t>Heidegger, Beauvoir …</a:t>
            </a:r>
            <a:endParaRPr lang="nb-NO" sz="2000" dirty="0">
              <a:latin typeface="+mj-lt"/>
            </a:endParaRPr>
          </a:p>
          <a:p>
            <a:r>
              <a:rPr lang="nb-NO" sz="2000" dirty="0">
                <a:sym typeface="Wingdings"/>
              </a:rPr>
              <a:t> </a:t>
            </a:r>
            <a:r>
              <a:rPr lang="nb-NO" sz="2000" dirty="0">
                <a:latin typeface="+mj-lt"/>
              </a:rPr>
              <a:t>Én konsekvens: Kjønn og seksualitet løsrives fra biologi og den fysiske virkelighet. Frihet til å velge/definere sin egen identitet uavhengig av biologi.</a:t>
            </a:r>
          </a:p>
          <a:p>
            <a:r>
              <a:rPr lang="nb-NO" sz="2000" dirty="0">
                <a:sym typeface="Wingdings"/>
              </a:rPr>
              <a:t></a:t>
            </a:r>
            <a:r>
              <a:rPr lang="nb-NO" sz="2000" dirty="0">
                <a:latin typeface="+mj-lt"/>
              </a:rPr>
              <a:t> «Den seksuelle</a:t>
            </a:r>
            <a:r>
              <a:rPr lang="nb-NO" dirty="0">
                <a:latin typeface="+mj-lt"/>
              </a:rPr>
              <a:t> </a:t>
            </a:r>
            <a:r>
              <a:rPr lang="nb-NO" sz="2000" dirty="0">
                <a:latin typeface="+mj-lt"/>
              </a:rPr>
              <a:t>revolusjon» på ‘60-tallet. Etisk relativisme. «Alt er relativt.»</a:t>
            </a:r>
          </a:p>
          <a:p>
            <a:endParaRPr lang="nb-NO" sz="1050" dirty="0">
              <a:latin typeface="+mj-lt"/>
            </a:endParaRPr>
          </a:p>
          <a:p>
            <a:r>
              <a:rPr lang="nb-NO" sz="2000" b="1" dirty="0">
                <a:latin typeface="+mj-lt"/>
              </a:rPr>
              <a:t>2. QUEER / SKEIV IDEOLOGI </a:t>
            </a:r>
          </a:p>
          <a:p>
            <a:r>
              <a:rPr lang="nb-NO" sz="2000" dirty="0">
                <a:sym typeface="Wingdings"/>
              </a:rPr>
              <a:t> </a:t>
            </a:r>
            <a:r>
              <a:rPr lang="nb-NO" sz="2000" dirty="0">
                <a:latin typeface="+mj-lt"/>
              </a:rPr>
              <a:t>Omfattende og radikal kjønnsideologi.</a:t>
            </a:r>
          </a:p>
          <a:p>
            <a:r>
              <a:rPr lang="nb-NO" sz="2000" dirty="0">
                <a:sym typeface="Wingdings"/>
              </a:rPr>
              <a:t> </a:t>
            </a:r>
            <a:r>
              <a:rPr lang="nb-NO" sz="2000" dirty="0">
                <a:latin typeface="+mj-lt"/>
              </a:rPr>
              <a:t>Tradisjonelle oppfatninger om kjønn og seksualitet blir forkastet.</a:t>
            </a:r>
          </a:p>
          <a:p>
            <a:r>
              <a:rPr lang="nb-NO" sz="2000" dirty="0">
                <a:sym typeface="Wingdings"/>
              </a:rPr>
              <a:t></a:t>
            </a:r>
            <a:r>
              <a:rPr lang="nb-NO" sz="2000" b="1" dirty="0">
                <a:latin typeface="+mj-lt"/>
                <a:cs typeface="Arial" panose="020B0604020202020204" pitchFamily="34" charset="0"/>
              </a:rPr>
              <a:t> Dekonstruksjon </a:t>
            </a:r>
            <a:r>
              <a:rPr lang="nb-NO" sz="2000" dirty="0">
                <a:latin typeface="+mj-lt"/>
                <a:cs typeface="Arial" panose="020B0604020202020204" pitchFamily="34" charset="0"/>
              </a:rPr>
              <a:t>og</a:t>
            </a:r>
            <a:r>
              <a:rPr lang="nb-NO" sz="2000" b="1" dirty="0">
                <a:latin typeface="+mj-lt"/>
                <a:cs typeface="Arial" panose="020B0604020202020204" pitchFamily="34" charset="0"/>
              </a:rPr>
              <a:t> normkritikk. </a:t>
            </a:r>
            <a:r>
              <a:rPr lang="nb-NO" sz="2000" dirty="0">
                <a:latin typeface="+mj-lt"/>
                <a:cs typeface="Arial" panose="020B0604020202020204" pitchFamily="34" charset="0"/>
              </a:rPr>
              <a:t>Man plukker fra hverandre </a:t>
            </a:r>
            <a:br>
              <a:rPr lang="nb-NO" sz="2000" dirty="0">
                <a:latin typeface="+mj-lt"/>
                <a:cs typeface="Arial" panose="020B0604020202020204" pitchFamily="34" charset="0"/>
              </a:rPr>
            </a:br>
            <a:r>
              <a:rPr lang="nb-NO" sz="2000" dirty="0">
                <a:latin typeface="+mj-lt"/>
                <a:cs typeface="Arial" panose="020B0604020202020204" pitchFamily="34" charset="0"/>
              </a:rPr>
              <a:t>(</a:t>
            </a:r>
            <a:r>
              <a:rPr lang="nb-NO" sz="2000" dirty="0" err="1">
                <a:latin typeface="+mj-lt"/>
                <a:cs typeface="Arial" panose="020B0604020202020204" pitchFamily="34" charset="0"/>
              </a:rPr>
              <a:t>de-konstruerer</a:t>
            </a:r>
            <a:r>
              <a:rPr lang="nb-NO" sz="2000" dirty="0">
                <a:latin typeface="+mj-lt"/>
                <a:cs typeface="Arial" panose="020B0604020202020204" pitchFamily="34" charset="0"/>
              </a:rPr>
              <a:t>) tradisjonelle normer, strukturer og tenkemåter.</a:t>
            </a:r>
          </a:p>
          <a:p>
            <a:r>
              <a:rPr lang="nb-NO" sz="2000" dirty="0">
                <a:sym typeface="Wingdings"/>
              </a:rPr>
              <a:t></a:t>
            </a:r>
            <a:r>
              <a:rPr lang="nb-NO" sz="2000" dirty="0">
                <a:latin typeface="+mj-lt"/>
                <a:cs typeface="Arial" panose="020B0604020202020204" pitchFamily="34" charset="0"/>
              </a:rPr>
              <a:t> Biologi er uviktig. Ideologi, følelser og personlige preferanser har prioritet. </a:t>
            </a:r>
            <a:br>
              <a:rPr lang="nb-NO" sz="2000" dirty="0">
                <a:latin typeface="+mj-lt"/>
                <a:cs typeface="Arial" panose="020B0604020202020204" pitchFamily="34" charset="0"/>
              </a:rPr>
            </a:br>
            <a:endParaRPr lang="nb-NO" sz="1050" dirty="0"/>
          </a:p>
          <a:p>
            <a:r>
              <a:rPr lang="nb-NO" sz="2000" b="1" dirty="0">
                <a:latin typeface="+mj-lt"/>
              </a:rPr>
              <a:t>3.</a:t>
            </a:r>
            <a:r>
              <a:rPr lang="nb-NO" sz="2000" dirty="0">
                <a:latin typeface="+mj-lt"/>
              </a:rPr>
              <a:t> </a:t>
            </a:r>
            <a:r>
              <a:rPr lang="nb-NO" sz="2000" b="1" dirty="0">
                <a:latin typeface="+mj-lt"/>
              </a:rPr>
              <a:t>AKTØRENE</a:t>
            </a:r>
            <a:endParaRPr lang="nb-NO" sz="2000" dirty="0">
              <a:latin typeface="+mj-lt"/>
            </a:endParaRPr>
          </a:p>
          <a:p>
            <a:r>
              <a:rPr lang="nb-NO" sz="2000" dirty="0">
                <a:sym typeface="Wingdings"/>
              </a:rPr>
              <a:t> </a:t>
            </a:r>
            <a:r>
              <a:rPr lang="nb-NO" sz="2000" dirty="0">
                <a:latin typeface="+mj-lt"/>
              </a:rPr>
              <a:t>Kjønnsforskningsmiljøer på universitetene. Aktivister.</a:t>
            </a:r>
          </a:p>
          <a:p>
            <a:r>
              <a:rPr lang="nb-NO" sz="2000" dirty="0">
                <a:sym typeface="Wingdings"/>
              </a:rPr>
              <a:t></a:t>
            </a:r>
            <a:r>
              <a:rPr lang="nb-NO" sz="2000" dirty="0">
                <a:latin typeface="+mj-lt"/>
              </a:rPr>
              <a:t> Aktørene påvirker politikere og lovgivning, journalister og populærkultur, lærere og helsepersonell, - og folk flest. </a:t>
            </a:r>
            <a:br>
              <a:rPr lang="nb-NO" sz="2000" dirty="0">
                <a:latin typeface="+mj-lt"/>
              </a:rPr>
            </a:br>
            <a:endParaRPr lang="nb-NO" sz="1600" dirty="0">
              <a:latin typeface="+mj-lt"/>
            </a:endParaRPr>
          </a:p>
        </p:txBody>
      </p:sp>
    </p:spTree>
    <p:extLst>
      <p:ext uri="{BB962C8B-B14F-4D97-AF65-F5344CB8AC3E}">
        <p14:creationId xmlns:p14="http://schemas.microsoft.com/office/powerpoint/2010/main" val="2249613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5">
                                            <p:txEl>
                                              <p:pRg st="13" end="13"/>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5">
                                            <p:txEl>
                                              <p:pRg st="14" end="14"/>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5">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Sylinder 1"/>
          <p:cNvSpPr txBox="1"/>
          <p:nvPr/>
        </p:nvSpPr>
        <p:spPr>
          <a:xfrm>
            <a:off x="323528" y="188640"/>
            <a:ext cx="8496944" cy="1323439"/>
          </a:xfrm>
          <a:prstGeom prst="rect">
            <a:avLst/>
          </a:prstGeom>
          <a:noFill/>
        </p:spPr>
        <p:txBody>
          <a:bodyPr wrap="square" rtlCol="0">
            <a:spAutoFit/>
          </a:bodyPr>
          <a:lstStyle/>
          <a:p>
            <a:pPr algn="ctr"/>
            <a:r>
              <a:rPr lang="nb-NO" sz="4400" dirty="0">
                <a:solidFill>
                  <a:srgbClr val="7030A0"/>
                </a:solidFill>
                <a:latin typeface="Arial Black" panose="020B0A04020102020204" pitchFamily="34" charset="0"/>
              </a:rPr>
              <a:t>Tre faser </a:t>
            </a:r>
            <a:br>
              <a:rPr lang="nb-NO" sz="4400" dirty="0">
                <a:solidFill>
                  <a:srgbClr val="7030A0"/>
                </a:solidFill>
                <a:latin typeface="Arial Black" panose="020B0A04020102020204" pitchFamily="34" charset="0"/>
              </a:rPr>
            </a:br>
            <a:r>
              <a:rPr lang="nb-NO" sz="3600" dirty="0">
                <a:solidFill>
                  <a:srgbClr val="7030A0"/>
                </a:solidFill>
                <a:latin typeface="Arial Black" panose="020B0A04020102020204" pitchFamily="34" charset="0"/>
              </a:rPr>
              <a:t>i norsk homo- og kjønnskamp</a:t>
            </a:r>
            <a:endParaRPr lang="nb-NO" sz="4000" dirty="0">
              <a:solidFill>
                <a:srgbClr val="7030A0"/>
              </a:solidFill>
              <a:latin typeface="Arial Black" panose="020B0A04020102020204" pitchFamily="34" charset="0"/>
            </a:endParaRPr>
          </a:p>
        </p:txBody>
      </p:sp>
      <p:sp>
        <p:nvSpPr>
          <p:cNvPr id="3" name="TekstSylinder 2"/>
          <p:cNvSpPr txBox="1"/>
          <p:nvPr/>
        </p:nvSpPr>
        <p:spPr>
          <a:xfrm>
            <a:off x="467544" y="1700808"/>
            <a:ext cx="8280920" cy="4832092"/>
          </a:xfrm>
          <a:prstGeom prst="rect">
            <a:avLst/>
          </a:prstGeom>
          <a:noFill/>
        </p:spPr>
        <p:txBody>
          <a:bodyPr wrap="square" rtlCol="0">
            <a:spAutoFit/>
          </a:bodyPr>
          <a:lstStyle/>
          <a:p>
            <a:r>
              <a:rPr lang="nb-NO" sz="2200" b="1" dirty="0">
                <a:latin typeface="Arial" panose="020B0604020202020204" pitchFamily="34" charset="0"/>
                <a:cs typeface="Arial" panose="020B0604020202020204" pitchFamily="34" charset="0"/>
              </a:rPr>
              <a:t>1. AKSEPT</a:t>
            </a:r>
            <a:r>
              <a:rPr lang="nb-NO" sz="2200" b="1" spc="-300" dirty="0">
                <a:latin typeface="Arial" panose="020B0604020202020204" pitchFamily="34" charset="0"/>
                <a:cs typeface="Arial" panose="020B0604020202020204" pitchFamily="34" charset="0"/>
              </a:rPr>
              <a:t> </a:t>
            </a:r>
            <a:r>
              <a:rPr lang="nb-NO" sz="2200" b="1" dirty="0">
                <a:latin typeface="Arial" panose="020B0604020202020204" pitchFamily="34" charset="0"/>
                <a:cs typeface="Arial" panose="020B0604020202020204" pitchFamily="34" charset="0"/>
              </a:rPr>
              <a:t>: </a:t>
            </a:r>
            <a:r>
              <a:rPr lang="nb-NO" sz="2200" b="1" dirty="0" err="1">
                <a:latin typeface="Arial" panose="020B0604020202020204" pitchFamily="34" charset="0"/>
                <a:cs typeface="Arial" panose="020B0604020202020204" pitchFamily="34" charset="0"/>
              </a:rPr>
              <a:t>ca</a:t>
            </a:r>
            <a:r>
              <a:rPr lang="nb-NO" sz="2200" b="1" dirty="0">
                <a:latin typeface="Arial" panose="020B0604020202020204" pitchFamily="34" charset="0"/>
                <a:cs typeface="Arial" panose="020B0604020202020204" pitchFamily="34" charset="0"/>
              </a:rPr>
              <a:t> 1950 - 1993</a:t>
            </a:r>
            <a:endParaRPr lang="nb-NO" sz="2200" dirty="0">
              <a:latin typeface="Arial" panose="020B0604020202020204" pitchFamily="34" charset="0"/>
              <a:cs typeface="Arial" panose="020B0604020202020204" pitchFamily="34" charset="0"/>
            </a:endParaRPr>
          </a:p>
          <a:p>
            <a:r>
              <a:rPr lang="nb-NO" sz="2200" dirty="0">
                <a:latin typeface="Arial" panose="020B0604020202020204" pitchFamily="34" charset="0"/>
                <a:cs typeface="Arial" panose="020B0604020202020204" pitchFamily="34" charset="0"/>
              </a:rPr>
              <a:t>Homoseksuell atferd må bli akseptert og anerkjent som lovlig, legitim og etisk høyverdig.</a:t>
            </a:r>
          </a:p>
          <a:p>
            <a:endParaRPr lang="nb-NO" sz="1100" dirty="0">
              <a:latin typeface="Arial" panose="020B0604020202020204" pitchFamily="34" charset="0"/>
              <a:cs typeface="Arial" panose="020B0604020202020204" pitchFamily="34" charset="0"/>
            </a:endParaRPr>
          </a:p>
          <a:p>
            <a:r>
              <a:rPr lang="nb-NO" sz="2200" b="1" dirty="0">
                <a:latin typeface="Arial" panose="020B0604020202020204" pitchFamily="34" charset="0"/>
                <a:cs typeface="Arial" panose="020B0604020202020204" pitchFamily="34" charset="0"/>
              </a:rPr>
              <a:t>2. LIKESTILLING: 1993 – 2008</a:t>
            </a:r>
            <a:endParaRPr lang="nb-NO" sz="2200" dirty="0">
              <a:latin typeface="Arial" panose="020B0604020202020204" pitchFamily="34" charset="0"/>
              <a:cs typeface="Arial" panose="020B0604020202020204" pitchFamily="34" charset="0"/>
            </a:endParaRPr>
          </a:p>
          <a:p>
            <a:r>
              <a:rPr lang="nb-NO" sz="2200" b="1" dirty="0">
                <a:latin typeface="Arial" panose="020B0604020202020204" pitchFamily="34" charset="0"/>
                <a:cs typeface="Arial" panose="020B0604020202020204" pitchFamily="34" charset="0"/>
              </a:rPr>
              <a:t>1993</a:t>
            </a:r>
            <a:r>
              <a:rPr lang="nb-NO" sz="2200" dirty="0">
                <a:latin typeface="Arial" panose="020B0604020202020204" pitchFamily="34" charset="0"/>
                <a:cs typeface="Arial" panose="020B0604020202020204" pitchFamily="34" charset="0"/>
              </a:rPr>
              <a:t>: Partnerskapsloven. Den var tilnærmet </a:t>
            </a:r>
          </a:p>
          <a:p>
            <a:r>
              <a:rPr lang="nb-NO" sz="2200" dirty="0">
                <a:latin typeface="Arial" panose="020B0604020202020204" pitchFamily="34" charset="0"/>
                <a:cs typeface="Arial" panose="020B0604020202020204" pitchFamily="34" charset="0"/>
              </a:rPr>
              <a:t>identisk med ekteskapsloven.</a:t>
            </a:r>
          </a:p>
          <a:p>
            <a:r>
              <a:rPr lang="nb-NO" sz="2200" b="1" dirty="0">
                <a:latin typeface="Arial" panose="020B0604020202020204" pitchFamily="34" charset="0"/>
                <a:cs typeface="Arial" panose="020B0604020202020204" pitchFamily="34" charset="0"/>
              </a:rPr>
              <a:t>2008</a:t>
            </a:r>
            <a:r>
              <a:rPr lang="nb-NO" sz="2200" dirty="0">
                <a:latin typeface="Arial" panose="020B0604020202020204" pitchFamily="34" charset="0"/>
                <a:cs typeface="Arial" panose="020B0604020202020204" pitchFamily="34" charset="0"/>
              </a:rPr>
              <a:t>: Den kjønnsnøytrale ekteskapsloven. </a:t>
            </a:r>
          </a:p>
          <a:p>
            <a:r>
              <a:rPr lang="nb-NO" sz="2200" b="1" dirty="0">
                <a:latin typeface="Arial" panose="020B0604020202020204" pitchFamily="34" charset="0"/>
                <a:cs typeface="Arial" panose="020B0604020202020204" pitchFamily="34" charset="0"/>
              </a:rPr>
              <a:t>2017</a:t>
            </a:r>
            <a:r>
              <a:rPr lang="nb-NO" sz="2200" dirty="0">
                <a:latin typeface="Arial" panose="020B0604020202020204" pitchFamily="34" charset="0"/>
                <a:cs typeface="Arial" panose="020B0604020202020204" pitchFamily="34" charset="0"/>
              </a:rPr>
              <a:t>: Likekjønnet vigsel i Den norske kirke.</a:t>
            </a:r>
            <a:r>
              <a:rPr lang="nb-NO" sz="2000" dirty="0">
                <a:latin typeface="Arial" panose="020B0604020202020204" pitchFamily="34" charset="0"/>
                <a:cs typeface="Arial" panose="020B0604020202020204" pitchFamily="34" charset="0"/>
              </a:rPr>
              <a:t/>
            </a:r>
            <a:br>
              <a:rPr lang="nb-NO" sz="2000" dirty="0">
                <a:latin typeface="Arial" panose="020B0604020202020204" pitchFamily="34" charset="0"/>
                <a:cs typeface="Arial" panose="020B0604020202020204" pitchFamily="34" charset="0"/>
              </a:rPr>
            </a:br>
            <a:endParaRPr lang="nb-NO" sz="1100" dirty="0">
              <a:latin typeface="Arial" panose="020B0604020202020204" pitchFamily="34" charset="0"/>
              <a:cs typeface="Arial" panose="020B0604020202020204" pitchFamily="34" charset="0"/>
            </a:endParaRPr>
          </a:p>
          <a:p>
            <a:r>
              <a:rPr lang="nb-NO" sz="2200" b="1" dirty="0">
                <a:latin typeface="Arial" panose="020B0604020202020204" pitchFamily="34" charset="0"/>
                <a:cs typeface="Arial" panose="020B0604020202020204" pitchFamily="34" charset="0"/>
              </a:rPr>
              <a:t>3. DOMINANS: </a:t>
            </a:r>
            <a:r>
              <a:rPr lang="nb-NO" sz="2200" b="1" dirty="0" err="1">
                <a:latin typeface="Arial" panose="020B0604020202020204" pitchFamily="34" charset="0"/>
                <a:cs typeface="Arial" panose="020B0604020202020204" pitchFamily="34" charset="0"/>
              </a:rPr>
              <a:t>ca</a:t>
            </a:r>
            <a:r>
              <a:rPr lang="nb-NO" sz="2200" b="1" dirty="0">
                <a:latin typeface="Arial" panose="020B0604020202020204" pitchFamily="34" charset="0"/>
                <a:cs typeface="Arial" panose="020B0604020202020204" pitchFamily="34" charset="0"/>
              </a:rPr>
              <a:t> 2010 </a:t>
            </a:r>
            <a:r>
              <a:rPr lang="nb-NO" sz="2200" b="1" dirty="0">
                <a:latin typeface="Arial" panose="020B0604020202020204" pitchFamily="34" charset="0"/>
                <a:cs typeface="Arial" panose="020B0604020202020204" pitchFamily="34" charset="0"/>
                <a:sym typeface="Wingdings" panose="05000000000000000000" pitchFamily="2" charset="2"/>
              </a:rPr>
              <a:t></a:t>
            </a:r>
            <a:endParaRPr lang="nb-NO" sz="2200" b="1" dirty="0">
              <a:latin typeface="Arial" panose="020B0604020202020204" pitchFamily="34" charset="0"/>
              <a:cs typeface="Arial" panose="020B0604020202020204" pitchFamily="34" charset="0"/>
            </a:endParaRPr>
          </a:p>
          <a:p>
            <a:r>
              <a:rPr lang="nb-NO" sz="2200" dirty="0">
                <a:latin typeface="Arial" panose="020B0604020202020204" pitchFamily="34" charset="0"/>
                <a:cs typeface="Arial" panose="020B0604020202020204" pitchFamily="34" charset="0"/>
              </a:rPr>
              <a:t>Den radikale kjønnsideologien blir stadig mer dominerende i skole og kultur, media og samfunn. Tradisjonelle normer og klassisk kristen seksualetikk blir motarbeidet og marginalisert, forkastet og fordømt.</a:t>
            </a:r>
          </a:p>
        </p:txBody>
      </p:sp>
      <p:pic>
        <p:nvPicPr>
          <p:cNvPr id="7" name="Bilde 6">
            <a:extLst>
              <a:ext uri="{FF2B5EF4-FFF2-40B4-BE49-F238E27FC236}">
                <a16:creationId xmlns:a16="http://schemas.microsoft.com/office/drawing/2014/main" xmlns="" id="{F0A9A906-1574-41D5-B96F-CCFB24C86CF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00193" y="2704776"/>
            <a:ext cx="2448272" cy="1914485"/>
          </a:xfrm>
          <a:prstGeom prst="rect">
            <a:avLst/>
          </a:prstGeom>
        </p:spPr>
      </p:pic>
    </p:spTree>
    <p:extLst>
      <p:ext uri="{BB962C8B-B14F-4D97-AF65-F5344CB8AC3E}">
        <p14:creationId xmlns:p14="http://schemas.microsoft.com/office/powerpoint/2010/main" val="4088178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467544" y="299546"/>
            <a:ext cx="8640960" cy="7009611"/>
          </a:xfrm>
          <a:prstGeom prst="rect">
            <a:avLst/>
          </a:prstGeom>
        </p:spPr>
        <p:txBody>
          <a:bodyPr wrap="square">
            <a:spAutoFit/>
          </a:bodyPr>
          <a:lstStyle/>
          <a:p>
            <a:r>
              <a:rPr lang="nb-NO" sz="4000" b="1" dirty="0">
                <a:solidFill>
                  <a:srgbClr val="7030A0"/>
                </a:solidFill>
                <a:latin typeface="Arial Black" panose="020B0A04020102020204" pitchFamily="34" charset="0"/>
              </a:rPr>
              <a:t>Litt info om </a:t>
            </a:r>
          </a:p>
          <a:p>
            <a:r>
              <a:rPr lang="nb-NO" sz="4000" b="1" dirty="0">
                <a:solidFill>
                  <a:srgbClr val="7030A0"/>
                </a:solidFill>
                <a:latin typeface="Arial Black" panose="020B0A04020102020204" pitchFamily="34" charset="0"/>
              </a:rPr>
              <a:t>lesbiske og homofile</a:t>
            </a:r>
            <a:r>
              <a:rPr lang="nb-NO" sz="1600" b="1" dirty="0">
                <a:latin typeface="Arial Black" panose="020B0A04020102020204" pitchFamily="34" charset="0"/>
              </a:rPr>
              <a:t/>
            </a:r>
            <a:br>
              <a:rPr lang="nb-NO" sz="1600" b="1" dirty="0">
                <a:latin typeface="Arial Black" panose="020B0A04020102020204" pitchFamily="34" charset="0"/>
              </a:rPr>
            </a:br>
            <a:endParaRPr lang="nb-NO" sz="400" b="1" dirty="0">
              <a:latin typeface="Arial Black" panose="020B0A04020102020204" pitchFamily="34" charset="0"/>
            </a:endParaRPr>
          </a:p>
          <a:p>
            <a:endParaRPr lang="nb-NO" sz="400" b="1" dirty="0">
              <a:latin typeface="Arial Black" panose="020B0A04020102020204" pitchFamily="34" charset="0"/>
            </a:endParaRPr>
          </a:p>
          <a:p>
            <a:endParaRPr lang="nb-NO" sz="400" b="1" dirty="0">
              <a:latin typeface="Arial Black" panose="020B0A04020102020204" pitchFamily="34" charset="0"/>
            </a:endParaRPr>
          </a:p>
          <a:p>
            <a:r>
              <a:rPr lang="nb-NO" sz="2200" b="1" dirty="0">
                <a:latin typeface="Arial" panose="020B0604020202020204" pitchFamily="34" charset="0"/>
                <a:cs typeface="Arial" panose="020B0604020202020204" pitchFamily="34" charset="0"/>
              </a:rPr>
              <a:t>1. HVEM? </a:t>
            </a:r>
            <a:r>
              <a:rPr lang="nb-NO" sz="2200" dirty="0">
                <a:latin typeface="Arial" panose="020B0604020202020204" pitchFamily="34" charset="0"/>
                <a:cs typeface="Arial" panose="020B0604020202020204" pitchFamily="34" charset="0"/>
              </a:rPr>
              <a:t>Like forskjellige som alle andre. Ingen ensartet gruppe. De fleste er sympatiske og hyggelige folk som lever vanlige og meningsfylte liv. I gjennom-snitt har de bedre utdannelse og lønn enn resten av befolkningen. Noen sliter med svak psykisk helse. </a:t>
            </a:r>
          </a:p>
          <a:p>
            <a:endParaRPr lang="nb-NO" sz="1050" dirty="0">
              <a:latin typeface="Arial" panose="020B0604020202020204" pitchFamily="34" charset="0"/>
              <a:cs typeface="Arial" panose="020B0604020202020204" pitchFamily="34" charset="0"/>
            </a:endParaRPr>
          </a:p>
          <a:p>
            <a:r>
              <a:rPr lang="nb-NO" sz="2200" dirty="0">
                <a:latin typeface="Arial" panose="020B0604020202020204" pitchFamily="34" charset="0"/>
                <a:cs typeface="Arial" panose="020B0604020202020204" pitchFamily="34" charset="0"/>
              </a:rPr>
              <a:t>Noen er aktivister som fremmer en homo-politisk agenda i samfunnet, men de fleste gjør det ikke. Noen lever i parforhold, andre gjør det ikke. En del er kristne, andre ikke. </a:t>
            </a:r>
          </a:p>
          <a:p>
            <a:endParaRPr lang="nb-NO" sz="1050" dirty="0">
              <a:latin typeface="Arial" panose="020B0604020202020204" pitchFamily="34" charset="0"/>
              <a:cs typeface="Arial" panose="020B0604020202020204" pitchFamily="34" charset="0"/>
            </a:endParaRPr>
          </a:p>
          <a:p>
            <a:r>
              <a:rPr lang="nb-NO" sz="2200" b="1" dirty="0">
                <a:latin typeface="Arial" panose="020B0604020202020204" pitchFamily="34" charset="0"/>
                <a:cs typeface="Arial" panose="020B0604020202020204" pitchFamily="34" charset="0"/>
              </a:rPr>
              <a:t>2. HVOR MANGE? </a:t>
            </a:r>
            <a:r>
              <a:rPr lang="nb-NO" sz="2200" dirty="0">
                <a:latin typeface="Arial" panose="020B0604020202020204" pitchFamily="34" charset="0"/>
                <a:cs typeface="Arial" panose="020B0604020202020204" pitchFamily="34" charset="0"/>
              </a:rPr>
              <a:t>Nasjonal levekårsundersøkelse publisert av Statistisk Sentralbyrå i 2010: ”</a:t>
            </a:r>
            <a:r>
              <a:rPr lang="nb-NO" sz="2200" b="1" dirty="0">
                <a:latin typeface="Arial" panose="020B0604020202020204" pitchFamily="34" charset="0"/>
                <a:cs typeface="Arial" panose="020B0604020202020204" pitchFamily="34" charset="0"/>
              </a:rPr>
              <a:t>1,2 prosent klassifiserte seg som homofile, lesbiske eller bifile</a:t>
            </a:r>
            <a:r>
              <a:rPr lang="nb-NO" sz="2200" dirty="0">
                <a:latin typeface="Arial" panose="020B0604020202020204" pitchFamily="34" charset="0"/>
                <a:cs typeface="Arial" panose="020B0604020202020204" pitchFamily="34" charset="0"/>
              </a:rPr>
              <a:t>.” Undersøkelser i Sverige, Canada og England gir liknende tall.</a:t>
            </a:r>
          </a:p>
          <a:p>
            <a:endParaRPr lang="nb-NO" sz="1050" dirty="0">
              <a:latin typeface="Arial" panose="020B0604020202020204" pitchFamily="34" charset="0"/>
              <a:cs typeface="Arial" panose="020B0604020202020204" pitchFamily="34" charset="0"/>
            </a:endParaRPr>
          </a:p>
          <a:p>
            <a:r>
              <a:rPr lang="nb-NO" sz="2200" b="1" dirty="0">
                <a:latin typeface="Arial" panose="020B0604020202020204" pitchFamily="34" charset="0"/>
                <a:cs typeface="Arial" panose="020B0604020202020204" pitchFamily="34" charset="0"/>
              </a:rPr>
              <a:t>EKTESKAP: </a:t>
            </a:r>
            <a:r>
              <a:rPr lang="nb-NO" sz="2200" dirty="0">
                <a:latin typeface="Arial" panose="020B0604020202020204" pitchFamily="34" charset="0"/>
                <a:cs typeface="Arial" panose="020B0604020202020204" pitchFamily="34" charset="0"/>
              </a:rPr>
              <a:t>20.949 par inngikk ekteskap i Norge i 2018. 330 par var av samme kjønn, og </a:t>
            </a:r>
            <a:r>
              <a:rPr lang="nb-NO" sz="2200" dirty="0" err="1">
                <a:latin typeface="Arial" panose="020B0604020202020204" pitchFamily="34" charset="0"/>
                <a:cs typeface="Arial" panose="020B0604020202020204" pitchFamily="34" charset="0"/>
              </a:rPr>
              <a:t>ca</a:t>
            </a:r>
            <a:r>
              <a:rPr lang="nb-NO" sz="2200" dirty="0">
                <a:latin typeface="Arial" panose="020B0604020202020204" pitchFamily="34" charset="0"/>
                <a:cs typeface="Arial" panose="020B0604020202020204" pitchFamily="34" charset="0"/>
              </a:rPr>
              <a:t> 90 av disse ble viet i Den norske kirke. </a:t>
            </a:r>
            <a:br>
              <a:rPr lang="nb-NO" sz="2200" dirty="0">
                <a:latin typeface="Arial" panose="020B0604020202020204" pitchFamily="34" charset="0"/>
                <a:cs typeface="Arial" panose="020B0604020202020204" pitchFamily="34" charset="0"/>
              </a:rPr>
            </a:br>
            <a:r>
              <a:rPr lang="nb-NO" sz="2000" dirty="0">
                <a:latin typeface="Arial" panose="020B0604020202020204" pitchFamily="34" charset="0"/>
                <a:cs typeface="Arial" panose="020B0604020202020204" pitchFamily="34" charset="0"/>
              </a:rPr>
              <a:t/>
            </a:r>
            <a:br>
              <a:rPr lang="nb-NO" sz="2000" dirty="0">
                <a:latin typeface="Arial" panose="020B0604020202020204" pitchFamily="34" charset="0"/>
                <a:cs typeface="Arial" panose="020B0604020202020204" pitchFamily="34" charset="0"/>
              </a:rPr>
            </a:br>
            <a:endParaRPr lang="nb-NO" sz="2000" dirty="0">
              <a:latin typeface="Arial" panose="020B0604020202020204" pitchFamily="34" charset="0"/>
              <a:cs typeface="Arial" panose="020B0604020202020204" pitchFamily="34" charset="0"/>
            </a:endParaRPr>
          </a:p>
        </p:txBody>
      </p:sp>
      <p:pic>
        <p:nvPicPr>
          <p:cNvPr id="10242" name="Picture 2" descr="File:Homosexuality symbols.sv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60232" y="411541"/>
            <a:ext cx="1904783" cy="11452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2316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Sylinder 1"/>
          <p:cNvSpPr txBox="1"/>
          <p:nvPr/>
        </p:nvSpPr>
        <p:spPr>
          <a:xfrm>
            <a:off x="467544" y="260648"/>
            <a:ext cx="8676456" cy="7217360"/>
          </a:xfrm>
          <a:prstGeom prst="rect">
            <a:avLst/>
          </a:prstGeom>
          <a:noFill/>
        </p:spPr>
        <p:txBody>
          <a:bodyPr wrap="square" rtlCol="0">
            <a:spAutoFit/>
          </a:bodyPr>
          <a:lstStyle/>
          <a:p>
            <a:pPr algn="ctr"/>
            <a:r>
              <a:rPr lang="nb-NO" sz="4800" b="1" dirty="0">
                <a:solidFill>
                  <a:srgbClr val="7030A0"/>
                </a:solidFill>
                <a:latin typeface="Arial Black" panose="020B0A04020102020204" pitchFamily="34" charset="0"/>
                <a:cs typeface="Arial" panose="020B0604020202020204" pitchFamily="34" charset="0"/>
              </a:rPr>
              <a:t>To sentrale aktører</a:t>
            </a:r>
          </a:p>
          <a:p>
            <a:endParaRPr lang="nb-NO" sz="1400" b="1" dirty="0">
              <a:latin typeface="Arial" panose="020B0604020202020204" pitchFamily="34" charset="0"/>
              <a:cs typeface="Arial" panose="020B0604020202020204" pitchFamily="34" charset="0"/>
            </a:endParaRPr>
          </a:p>
          <a:p>
            <a:r>
              <a:rPr lang="nb-NO" sz="2800" dirty="0">
                <a:latin typeface="Arial Black" panose="020B0A04020102020204" pitchFamily="34" charset="0"/>
                <a:cs typeface="Arial" panose="020B0604020202020204" pitchFamily="34" charset="0"/>
              </a:rPr>
              <a:t>1.</a:t>
            </a:r>
            <a:r>
              <a:rPr lang="nb-NO" sz="2000" dirty="0">
                <a:latin typeface="Arial" panose="020B0604020202020204" pitchFamily="34" charset="0"/>
                <a:cs typeface="Arial" panose="020B0604020202020204" pitchFamily="34" charset="0"/>
              </a:rPr>
              <a:t> «</a:t>
            </a:r>
            <a:r>
              <a:rPr lang="nb-NO" sz="2400" b="1" i="1" dirty="0">
                <a:latin typeface="Arial" panose="020B0604020202020204" pitchFamily="34" charset="0"/>
                <a:cs typeface="Arial" panose="020B0604020202020204" pitchFamily="34" charset="0"/>
              </a:rPr>
              <a:t>Senter for tverrfaglig kjønnsforskning»</a:t>
            </a:r>
            <a:r>
              <a:rPr lang="nb-NO" sz="2400" b="1" dirty="0">
                <a:latin typeface="Arial" panose="020B0604020202020204" pitchFamily="34" charset="0"/>
                <a:cs typeface="Arial" panose="020B0604020202020204" pitchFamily="34" charset="0"/>
              </a:rPr>
              <a:t/>
            </a:r>
            <a:br>
              <a:rPr lang="nb-NO" sz="2400" b="1" dirty="0">
                <a:latin typeface="Arial" panose="020B0604020202020204" pitchFamily="34" charset="0"/>
                <a:cs typeface="Arial" panose="020B0604020202020204" pitchFamily="34" charset="0"/>
              </a:rPr>
            </a:br>
            <a:r>
              <a:rPr lang="nb-NO" sz="2400" b="1" dirty="0">
                <a:latin typeface="Arial" panose="020B0604020202020204" pitchFamily="34" charset="0"/>
                <a:cs typeface="Arial" panose="020B0604020202020204" pitchFamily="34" charset="0"/>
              </a:rPr>
              <a:t>ved Universitetet i Oslo.</a:t>
            </a:r>
            <a:br>
              <a:rPr lang="nb-NO" sz="2400" b="1" dirty="0">
                <a:latin typeface="Arial" panose="020B0604020202020204" pitchFamily="34" charset="0"/>
                <a:cs typeface="Arial" panose="020B0604020202020204" pitchFamily="34" charset="0"/>
              </a:rPr>
            </a:br>
            <a:endParaRPr lang="nb-NO" sz="1000" dirty="0">
              <a:latin typeface="Arial" panose="020B0604020202020204" pitchFamily="34" charset="0"/>
              <a:cs typeface="Arial" panose="020B0604020202020204" pitchFamily="34" charset="0"/>
            </a:endParaRPr>
          </a:p>
          <a:p>
            <a:r>
              <a:rPr lang="nb-NO" sz="2400" dirty="0">
                <a:latin typeface="Arial" panose="020B0604020202020204" pitchFamily="34" charset="0"/>
                <a:cs typeface="Arial" panose="020B0604020202020204" pitchFamily="34" charset="0"/>
              </a:rPr>
              <a:t>Har lagt det akademiske og filosofiske 	</a:t>
            </a:r>
            <a:br>
              <a:rPr lang="nb-NO" sz="2400" dirty="0">
                <a:latin typeface="Arial" panose="020B0604020202020204" pitchFamily="34" charset="0"/>
                <a:cs typeface="Arial" panose="020B0604020202020204" pitchFamily="34" charset="0"/>
              </a:rPr>
            </a:br>
            <a:r>
              <a:rPr lang="nb-NO" sz="2400" dirty="0">
                <a:latin typeface="Arial" panose="020B0604020202020204" pitchFamily="34" charset="0"/>
                <a:cs typeface="Arial" panose="020B0604020202020204" pitchFamily="34" charset="0"/>
              </a:rPr>
              <a:t>grunnlaget.</a:t>
            </a:r>
            <a:br>
              <a:rPr lang="nb-NO" sz="2400" dirty="0">
                <a:latin typeface="Arial" panose="020B0604020202020204" pitchFamily="34" charset="0"/>
                <a:cs typeface="Arial" panose="020B0604020202020204" pitchFamily="34" charset="0"/>
              </a:rPr>
            </a:br>
            <a:endParaRPr lang="nb-NO" sz="1400" dirty="0">
              <a:latin typeface="Arial" panose="020B0604020202020204" pitchFamily="34" charset="0"/>
              <a:cs typeface="Arial" panose="020B0604020202020204" pitchFamily="34" charset="0"/>
            </a:endParaRPr>
          </a:p>
          <a:p>
            <a:r>
              <a:rPr lang="nb-NO" sz="2400" dirty="0">
                <a:latin typeface="Arial" panose="020B0604020202020204" pitchFamily="34" charset="0"/>
                <a:cs typeface="Arial" panose="020B0604020202020204" pitchFamily="34" charset="0"/>
              </a:rPr>
              <a:t>I 4-årsperioden 2008-2011 fikk senteret </a:t>
            </a:r>
            <a:br>
              <a:rPr lang="nb-NO" sz="2400" dirty="0">
                <a:latin typeface="Arial" panose="020B0604020202020204" pitchFamily="34" charset="0"/>
                <a:cs typeface="Arial" panose="020B0604020202020204" pitchFamily="34" charset="0"/>
              </a:rPr>
            </a:br>
            <a:r>
              <a:rPr lang="nb-NO" sz="2400" dirty="0">
                <a:latin typeface="Arial" panose="020B0604020202020204" pitchFamily="34" charset="0"/>
                <a:cs typeface="Arial" panose="020B0604020202020204" pitchFamily="34" charset="0"/>
              </a:rPr>
              <a:t>56 millioner kroner fra Norges Forskningsråd. </a:t>
            </a:r>
            <a:r>
              <a:rPr lang="nb-NO" sz="2000" dirty="0">
                <a:latin typeface="Arial" panose="020B0604020202020204" pitchFamily="34" charset="0"/>
                <a:cs typeface="Arial" panose="020B0604020202020204" pitchFamily="34" charset="0"/>
              </a:rPr>
              <a:t>	</a:t>
            </a:r>
          </a:p>
          <a:p>
            <a:endParaRPr lang="nb-NO" sz="2000" dirty="0">
              <a:latin typeface="Arial" panose="020B0604020202020204" pitchFamily="34" charset="0"/>
              <a:cs typeface="Arial" panose="020B0604020202020204" pitchFamily="34" charset="0"/>
            </a:endParaRPr>
          </a:p>
          <a:p>
            <a:r>
              <a:rPr lang="nb-NO" sz="2800" dirty="0">
                <a:latin typeface="Arial Black" panose="020B0A04020102020204" pitchFamily="34" charset="0"/>
                <a:cs typeface="Arial" panose="020B0604020202020204" pitchFamily="34" charset="0"/>
              </a:rPr>
              <a:t>2. «</a:t>
            </a:r>
            <a:r>
              <a:rPr lang="nb-NO" sz="2400" b="1" i="1" dirty="0">
                <a:latin typeface="Arial" panose="020B0604020202020204" pitchFamily="34" charset="0"/>
                <a:cs typeface="Arial" panose="020B0604020202020204" pitchFamily="34" charset="0"/>
              </a:rPr>
              <a:t>FRI – foreningen for kjønns- </a:t>
            </a:r>
            <a:br>
              <a:rPr lang="nb-NO" sz="2400" b="1" i="1" dirty="0">
                <a:latin typeface="Arial" panose="020B0604020202020204" pitchFamily="34" charset="0"/>
                <a:cs typeface="Arial" panose="020B0604020202020204" pitchFamily="34" charset="0"/>
              </a:rPr>
            </a:br>
            <a:r>
              <a:rPr lang="nb-NO" sz="2400" b="1" i="1" dirty="0">
                <a:latin typeface="Arial" panose="020B0604020202020204" pitchFamily="34" charset="0"/>
                <a:cs typeface="Arial" panose="020B0604020202020204" pitchFamily="34" charset="0"/>
              </a:rPr>
              <a:t>og seksualitetsmangfold» </a:t>
            </a:r>
            <a:r>
              <a:rPr lang="nb-NO" sz="2400" dirty="0">
                <a:latin typeface="Arial" panose="020B0604020202020204" pitchFamily="34" charset="0"/>
                <a:cs typeface="Arial" panose="020B0604020202020204" pitchFamily="34" charset="0"/>
              </a:rPr>
              <a:t>(tidligere LLH). </a:t>
            </a:r>
            <a:br>
              <a:rPr lang="nb-NO" sz="2400" dirty="0">
                <a:latin typeface="Arial" panose="020B0604020202020204" pitchFamily="34" charset="0"/>
                <a:cs typeface="Arial" panose="020B0604020202020204" pitchFamily="34" charset="0"/>
              </a:rPr>
            </a:br>
            <a:endParaRPr lang="nb-NO" sz="1100" dirty="0">
              <a:latin typeface="Arial" panose="020B0604020202020204" pitchFamily="34" charset="0"/>
              <a:cs typeface="Arial" panose="020B0604020202020204" pitchFamily="34" charset="0"/>
            </a:endParaRPr>
          </a:p>
          <a:p>
            <a:r>
              <a:rPr lang="nb-NO" sz="2400" dirty="0">
                <a:latin typeface="Arial" panose="020B0604020202020204" pitchFamily="34" charset="0"/>
                <a:cs typeface="Arial" panose="020B0604020202020204" pitchFamily="34" charset="0"/>
              </a:rPr>
              <a:t>En aktiv og velorganisert interesseorganisasjon </a:t>
            </a:r>
            <a:br>
              <a:rPr lang="nb-NO" sz="2400" dirty="0">
                <a:latin typeface="Arial" panose="020B0604020202020204" pitchFamily="34" charset="0"/>
                <a:cs typeface="Arial" panose="020B0604020202020204" pitchFamily="34" charset="0"/>
              </a:rPr>
            </a:br>
            <a:r>
              <a:rPr lang="nb-NO" sz="2400" dirty="0">
                <a:latin typeface="Arial" panose="020B0604020202020204" pitchFamily="34" charset="0"/>
                <a:cs typeface="Arial" panose="020B0604020202020204" pitchFamily="34" charset="0"/>
              </a:rPr>
              <a:t>og lobbygruppe med nære kontakter til media og</a:t>
            </a:r>
            <a:br>
              <a:rPr lang="nb-NO" sz="2400" dirty="0">
                <a:latin typeface="Arial" panose="020B0604020202020204" pitchFamily="34" charset="0"/>
                <a:cs typeface="Arial" panose="020B0604020202020204" pitchFamily="34" charset="0"/>
              </a:rPr>
            </a:br>
            <a:r>
              <a:rPr lang="nb-NO" sz="2400" dirty="0">
                <a:latin typeface="Arial" panose="020B0604020202020204" pitchFamily="34" charset="0"/>
                <a:cs typeface="Arial" panose="020B0604020202020204" pitchFamily="34" charset="0"/>
              </a:rPr>
              <a:t>politikere. Aktøren med størst innflytelse i dag. </a:t>
            </a:r>
            <a:br>
              <a:rPr lang="nb-NO" sz="2400" dirty="0">
                <a:latin typeface="Arial" panose="020B0604020202020204" pitchFamily="34" charset="0"/>
                <a:cs typeface="Arial" panose="020B0604020202020204" pitchFamily="34" charset="0"/>
              </a:rPr>
            </a:br>
            <a:r>
              <a:rPr lang="nb-NO" sz="2400" dirty="0">
                <a:latin typeface="Arial" panose="020B0604020202020204" pitchFamily="34" charset="0"/>
                <a:cs typeface="Arial" panose="020B0604020202020204" pitchFamily="34" charset="0"/>
              </a:rPr>
              <a:t>Foreningen har i overkant av 3.000 medlemmer på landsplan.</a:t>
            </a:r>
          </a:p>
          <a:p>
            <a:pPr marL="342900" indent="-342900">
              <a:buFont typeface="Arial" charset="0"/>
              <a:buChar char="•"/>
            </a:pPr>
            <a:endParaRPr lang="nb-NO" dirty="0">
              <a:latin typeface="Arial" panose="020B0604020202020204" pitchFamily="34" charset="0"/>
              <a:cs typeface="Arial" panose="020B0604020202020204" pitchFamily="34" charset="0"/>
            </a:endParaRPr>
          </a:p>
          <a:p>
            <a:pPr marL="285750" indent="-285750">
              <a:buFont typeface="Arial" charset="0"/>
              <a:buChar char="•"/>
            </a:pPr>
            <a:endParaRPr lang="nb-NO" dirty="0"/>
          </a:p>
        </p:txBody>
      </p:sp>
      <p:pic>
        <p:nvPicPr>
          <p:cNvPr id="3" name="Bild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10616" y="4509120"/>
            <a:ext cx="1365840" cy="1118008"/>
          </a:xfrm>
          <a:prstGeom prst="rect">
            <a:avLst/>
          </a:prstGeom>
        </p:spPr>
      </p:pic>
      <p:pic>
        <p:nvPicPr>
          <p:cNvPr id="4" name="Bild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72200" y="1844824"/>
            <a:ext cx="1296144" cy="1296144"/>
          </a:xfrm>
          <a:prstGeom prst="rect">
            <a:avLst/>
          </a:prstGeom>
        </p:spPr>
      </p:pic>
    </p:spTree>
    <p:extLst>
      <p:ext uri="{BB962C8B-B14F-4D97-AF65-F5344CB8AC3E}">
        <p14:creationId xmlns:p14="http://schemas.microsoft.com/office/powerpoint/2010/main" val="3829780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1560" y="5517232"/>
            <a:ext cx="2267744" cy="1133872"/>
          </a:xfrm>
          <a:prstGeom prst="rect">
            <a:avLst/>
          </a:prstGeom>
        </p:spPr>
      </p:pic>
      <p:sp>
        <p:nvSpPr>
          <p:cNvPr id="3" name="TekstSylinder 2"/>
          <p:cNvSpPr txBox="1"/>
          <p:nvPr/>
        </p:nvSpPr>
        <p:spPr>
          <a:xfrm>
            <a:off x="0" y="188640"/>
            <a:ext cx="9144000" cy="1692771"/>
          </a:xfrm>
          <a:prstGeom prst="rect">
            <a:avLst/>
          </a:prstGeom>
          <a:noFill/>
        </p:spPr>
        <p:txBody>
          <a:bodyPr wrap="square" rtlCol="0">
            <a:spAutoFit/>
          </a:bodyPr>
          <a:lstStyle/>
          <a:p>
            <a:pPr algn="ctr"/>
            <a:r>
              <a:rPr lang="nb-NO" sz="2400" dirty="0">
                <a:latin typeface="Arial Black" panose="020B0A04020102020204" pitchFamily="34" charset="0"/>
                <a:cs typeface="Arial" panose="020B0604020202020204" pitchFamily="34" charset="0"/>
              </a:rPr>
              <a:t>En politisk og </a:t>
            </a:r>
            <a:r>
              <a:rPr lang="nb-NO" sz="2400">
                <a:latin typeface="Arial Black" panose="020B0A04020102020204" pitchFamily="34" charset="0"/>
                <a:cs typeface="Arial" panose="020B0604020202020204" pitchFamily="34" charset="0"/>
              </a:rPr>
              <a:t>offentlig aktør:</a:t>
            </a:r>
            <a:r>
              <a:rPr lang="nb-NO" sz="3600">
                <a:solidFill>
                  <a:srgbClr val="7030A0"/>
                </a:solidFill>
                <a:latin typeface="Arial Black" panose="020B0A04020102020204" pitchFamily="34" charset="0"/>
                <a:cs typeface="Arial" panose="020B0604020202020204" pitchFamily="34" charset="0"/>
              </a:rPr>
              <a:t/>
            </a:r>
            <a:br>
              <a:rPr lang="nb-NO" sz="3600">
                <a:solidFill>
                  <a:srgbClr val="7030A0"/>
                </a:solidFill>
                <a:latin typeface="Arial Black" panose="020B0A04020102020204" pitchFamily="34" charset="0"/>
                <a:cs typeface="Arial" panose="020B0604020202020204" pitchFamily="34" charset="0"/>
              </a:rPr>
            </a:br>
            <a:r>
              <a:rPr lang="nb-NO" sz="4000">
                <a:solidFill>
                  <a:srgbClr val="7030A0"/>
                </a:solidFill>
                <a:latin typeface="Arial Black" panose="020B0A04020102020204" pitchFamily="34" charset="0"/>
                <a:cs typeface="Arial" panose="020B0604020202020204" pitchFamily="34" charset="0"/>
              </a:rPr>
              <a:t>LHBT-senteret </a:t>
            </a:r>
            <a:endParaRPr lang="nb-NO" sz="3600" dirty="0">
              <a:solidFill>
                <a:srgbClr val="7030A0"/>
              </a:solidFill>
              <a:latin typeface="Arial Black" panose="020B0A04020102020204" pitchFamily="34" charset="0"/>
              <a:cs typeface="Arial" panose="020B0604020202020204" pitchFamily="34" charset="0"/>
            </a:endParaRPr>
          </a:p>
          <a:p>
            <a:pPr algn="ctr"/>
            <a:r>
              <a:rPr lang="nb-NO" sz="2000" dirty="0">
                <a:solidFill>
                  <a:srgbClr val="7030A0"/>
                </a:solidFill>
                <a:latin typeface="Arial Black" panose="020B0A04020102020204" pitchFamily="34" charset="0"/>
                <a:cs typeface="Arial" panose="020B0604020202020204" pitchFamily="34" charset="0"/>
              </a:rPr>
              <a:t>Nasjonalt kunnskapssenter for </a:t>
            </a:r>
            <a:br>
              <a:rPr lang="nb-NO" sz="2000" dirty="0">
                <a:solidFill>
                  <a:srgbClr val="7030A0"/>
                </a:solidFill>
                <a:latin typeface="Arial Black" panose="020B0A04020102020204" pitchFamily="34" charset="0"/>
                <a:cs typeface="Arial" panose="020B0604020202020204" pitchFamily="34" charset="0"/>
              </a:rPr>
            </a:br>
            <a:r>
              <a:rPr lang="nb-NO" sz="2000" dirty="0">
                <a:solidFill>
                  <a:srgbClr val="7030A0"/>
                </a:solidFill>
                <a:latin typeface="Arial Black" panose="020B0A04020102020204" pitchFamily="34" charset="0"/>
                <a:cs typeface="Arial" panose="020B0604020202020204" pitchFamily="34" charset="0"/>
              </a:rPr>
              <a:t>seksuell orientering og kjønnsidentitet</a:t>
            </a:r>
            <a:endParaRPr lang="nb-NO" sz="3600" dirty="0">
              <a:solidFill>
                <a:srgbClr val="7030A0"/>
              </a:solidFill>
              <a:latin typeface="Arial Black" panose="020B0A04020102020204" pitchFamily="34" charset="0"/>
              <a:cs typeface="Arial" panose="020B0604020202020204" pitchFamily="34" charset="0"/>
            </a:endParaRPr>
          </a:p>
        </p:txBody>
      </p:sp>
      <p:sp>
        <p:nvSpPr>
          <p:cNvPr id="4" name="TekstSylinder 3"/>
          <p:cNvSpPr txBox="1"/>
          <p:nvPr/>
        </p:nvSpPr>
        <p:spPr>
          <a:xfrm>
            <a:off x="323528" y="1844824"/>
            <a:ext cx="8748464" cy="4832092"/>
          </a:xfrm>
          <a:prstGeom prst="rect">
            <a:avLst/>
          </a:prstGeom>
          <a:noFill/>
        </p:spPr>
        <p:txBody>
          <a:bodyPr wrap="square" rtlCol="0">
            <a:spAutoFit/>
          </a:bodyPr>
          <a:lstStyle/>
          <a:p>
            <a:r>
              <a:rPr lang="nb-NO" sz="2400" b="1" dirty="0">
                <a:latin typeface="Arial" panose="020B0604020202020204" pitchFamily="34" charset="0"/>
                <a:cs typeface="Arial" panose="020B0604020202020204" pitchFamily="34" charset="0"/>
              </a:rPr>
              <a:t>1. </a:t>
            </a:r>
            <a:r>
              <a:rPr lang="nb-NO" sz="2400" dirty="0">
                <a:latin typeface="Arial" panose="020B0604020202020204" pitchFamily="34" charset="0"/>
                <a:cs typeface="Arial" panose="020B0604020202020204" pitchFamily="34" charset="0"/>
              </a:rPr>
              <a:t>LHBT-senteret er en avdeling i Barne-, ungdoms- og familie-direktoratet (</a:t>
            </a:r>
            <a:r>
              <a:rPr lang="nb-NO" sz="2400" dirty="0" err="1">
                <a:latin typeface="Arial" panose="020B0604020202020204" pitchFamily="34" charset="0"/>
                <a:cs typeface="Arial" panose="020B0604020202020204" pitchFamily="34" charset="0"/>
              </a:rPr>
              <a:t>Bufdir</a:t>
            </a:r>
            <a:r>
              <a:rPr lang="nb-NO" sz="2400" dirty="0">
                <a:latin typeface="Arial" panose="020B0604020202020204" pitchFamily="34" charset="0"/>
                <a:cs typeface="Arial" panose="020B0604020202020204" pitchFamily="34" charset="0"/>
              </a:rPr>
              <a:t>), opprettet i 2011. Senteret ønsker å være </a:t>
            </a:r>
            <a:r>
              <a:rPr lang="nb-NO" sz="2400" i="1" dirty="0">
                <a:latin typeface="Arial" panose="020B0604020202020204" pitchFamily="34" charset="0"/>
                <a:cs typeface="Arial" panose="020B0604020202020204" pitchFamily="34" charset="0"/>
              </a:rPr>
              <a:t>«en pådriver for </a:t>
            </a:r>
            <a:r>
              <a:rPr lang="nb-NO" sz="2400" i="1" dirty="0" err="1">
                <a:latin typeface="Arial" panose="020B0604020202020204" pitchFamily="34" charset="0"/>
                <a:cs typeface="Arial" panose="020B0604020202020204" pitchFamily="34" charset="0"/>
              </a:rPr>
              <a:t>lhbtiq</a:t>
            </a:r>
            <a:r>
              <a:rPr lang="nb-NO" sz="2400" i="1" dirty="0">
                <a:latin typeface="Arial" panose="020B0604020202020204" pitchFamily="34" charset="0"/>
                <a:cs typeface="Arial" panose="020B0604020202020204" pitchFamily="34" charset="0"/>
              </a:rPr>
              <a:t>-perspektivet i utvikling av ny politikk»</a:t>
            </a:r>
            <a:r>
              <a:rPr lang="nb-NO" sz="2400" dirty="0">
                <a:latin typeface="Arial" panose="020B0604020202020204" pitchFamily="34" charset="0"/>
                <a:cs typeface="Arial" panose="020B0604020202020204" pitchFamily="34" charset="0"/>
              </a:rPr>
              <a:t>.</a:t>
            </a:r>
            <a:br>
              <a:rPr lang="nb-NO" sz="2400" dirty="0">
                <a:latin typeface="Arial" panose="020B0604020202020204" pitchFamily="34" charset="0"/>
                <a:cs typeface="Arial" panose="020B0604020202020204" pitchFamily="34" charset="0"/>
              </a:rPr>
            </a:br>
            <a:endParaRPr lang="nb-NO" sz="500" dirty="0">
              <a:latin typeface="Arial" panose="020B0604020202020204" pitchFamily="34" charset="0"/>
              <a:cs typeface="Arial" panose="020B0604020202020204" pitchFamily="34" charset="0"/>
            </a:endParaRPr>
          </a:p>
          <a:p>
            <a:r>
              <a:rPr lang="nb-NO" sz="2400" b="1" dirty="0">
                <a:latin typeface="Arial" panose="020B0604020202020204" pitchFamily="34" charset="0"/>
                <a:cs typeface="Arial" panose="020B0604020202020204" pitchFamily="34" charset="0"/>
              </a:rPr>
              <a:t>2. </a:t>
            </a:r>
            <a:r>
              <a:rPr lang="nb-NO" sz="2400" dirty="0">
                <a:latin typeface="Arial" panose="020B0604020202020204" pitchFamily="34" charset="0"/>
                <a:cs typeface="Arial" panose="020B0604020202020204" pitchFamily="34" charset="0"/>
              </a:rPr>
              <a:t>LHBT-senterets visjon: </a:t>
            </a:r>
            <a:r>
              <a:rPr lang="nb-NO" sz="2400" i="1" dirty="0">
                <a:latin typeface="Arial" panose="020B0604020202020204" pitchFamily="34" charset="0"/>
                <a:cs typeface="Arial" panose="020B0604020202020204" pitchFamily="34" charset="0"/>
              </a:rPr>
              <a:t>«Et samfunn med full aksept, </a:t>
            </a:r>
          </a:p>
          <a:p>
            <a:r>
              <a:rPr lang="nb-NO" sz="2400" i="1" dirty="0">
                <a:latin typeface="Arial" panose="020B0604020202020204" pitchFamily="34" charset="0"/>
                <a:cs typeface="Arial" panose="020B0604020202020204" pitchFamily="34" charset="0"/>
              </a:rPr>
              <a:t>respekt og åpenhet, uavhengig av seksuell orientering, kjønnsidentitet, kjønnsuttrykk eller kjønnskarakteristika.»</a:t>
            </a:r>
            <a:br>
              <a:rPr lang="nb-NO" sz="2400" i="1" dirty="0">
                <a:latin typeface="Arial" panose="020B0604020202020204" pitchFamily="34" charset="0"/>
                <a:cs typeface="Arial" panose="020B0604020202020204" pitchFamily="34" charset="0"/>
              </a:rPr>
            </a:br>
            <a:endParaRPr lang="nb-NO" sz="500" i="1" dirty="0">
              <a:latin typeface="Arial" panose="020B0604020202020204" pitchFamily="34" charset="0"/>
              <a:cs typeface="Arial" panose="020B0604020202020204" pitchFamily="34" charset="0"/>
            </a:endParaRPr>
          </a:p>
          <a:p>
            <a:r>
              <a:rPr lang="nb-NO" sz="2400" b="1" dirty="0">
                <a:latin typeface="Arial" panose="020B0604020202020204" pitchFamily="34" charset="0"/>
                <a:cs typeface="Arial" panose="020B0604020202020204" pitchFamily="34" charset="0"/>
              </a:rPr>
              <a:t>3. </a:t>
            </a:r>
            <a:r>
              <a:rPr lang="nb-NO" sz="2400" dirty="0">
                <a:latin typeface="Arial" panose="020B0604020202020204" pitchFamily="34" charset="0"/>
                <a:cs typeface="Arial" panose="020B0604020202020204" pitchFamily="34" charset="0"/>
              </a:rPr>
              <a:t>LHBT-senteret arbeider i nær kontakt med ulike offentlige organer, med Foreningen Fri og med andre organisasjoner.</a:t>
            </a:r>
          </a:p>
          <a:p>
            <a:r>
              <a:rPr lang="nb-NO" sz="500" dirty="0">
                <a:latin typeface="Arial" panose="020B0604020202020204" pitchFamily="34" charset="0"/>
                <a:cs typeface="Arial" panose="020B0604020202020204" pitchFamily="34" charset="0"/>
              </a:rPr>
              <a:t/>
            </a:r>
            <a:br>
              <a:rPr lang="nb-NO" sz="500" dirty="0">
                <a:latin typeface="Arial" panose="020B0604020202020204" pitchFamily="34" charset="0"/>
                <a:cs typeface="Arial" panose="020B0604020202020204" pitchFamily="34" charset="0"/>
              </a:rPr>
            </a:br>
            <a:r>
              <a:rPr lang="nb-NO" sz="2400" b="1" dirty="0">
                <a:latin typeface="Arial" panose="020B0604020202020204" pitchFamily="34" charset="0"/>
                <a:cs typeface="Arial" panose="020B0604020202020204" pitchFamily="34" charset="0"/>
              </a:rPr>
              <a:t>4. </a:t>
            </a:r>
            <a:r>
              <a:rPr lang="nb-NO" sz="2400" dirty="0">
                <a:latin typeface="Arial" panose="020B0604020202020204" pitchFamily="34" charset="0"/>
                <a:cs typeface="Arial" panose="020B0604020202020204" pitchFamily="34" charset="0"/>
              </a:rPr>
              <a:t>LHBT-senterets har en innholdsrik nettside: </a:t>
            </a:r>
            <a:r>
              <a:rPr lang="nb-NO" sz="2400" dirty="0">
                <a:latin typeface="Arial" panose="020B0604020202020204" pitchFamily="34" charset="0"/>
                <a:cs typeface="Arial" panose="020B0604020202020204" pitchFamily="34" charset="0"/>
                <a:hlinkClick r:id="rId4"/>
              </a:rPr>
              <a:t>www.lhbt.no</a:t>
            </a:r>
            <a:r>
              <a:rPr lang="nb-NO" sz="2400" dirty="0">
                <a:latin typeface="Arial" panose="020B0604020202020204" pitchFamily="34" charset="0"/>
                <a:cs typeface="Arial" panose="020B0604020202020204" pitchFamily="34" charset="0"/>
              </a:rPr>
              <a:t>. </a:t>
            </a:r>
          </a:p>
          <a:p>
            <a:r>
              <a:rPr lang="nb-NO" sz="500" dirty="0">
                <a:latin typeface="Arial" panose="020B0604020202020204" pitchFamily="34" charset="0"/>
                <a:cs typeface="Arial" panose="020B0604020202020204" pitchFamily="34" charset="0"/>
              </a:rPr>
              <a:t/>
            </a:r>
            <a:br>
              <a:rPr lang="nb-NO" sz="500" dirty="0">
                <a:latin typeface="Arial" panose="020B0604020202020204" pitchFamily="34" charset="0"/>
                <a:cs typeface="Arial" panose="020B0604020202020204" pitchFamily="34" charset="0"/>
              </a:rPr>
            </a:br>
            <a:r>
              <a:rPr lang="nb-NO" sz="700" dirty="0">
                <a:latin typeface="Arial" panose="020B0604020202020204" pitchFamily="34" charset="0"/>
                <a:cs typeface="Arial" panose="020B0604020202020204" pitchFamily="34" charset="0"/>
              </a:rPr>
              <a:t>			</a:t>
            </a:r>
            <a:r>
              <a:rPr lang="nb-NO" sz="2400" b="1" dirty="0">
                <a:latin typeface="Arial" panose="020B0604020202020204" pitchFamily="34" charset="0"/>
                <a:cs typeface="Arial" panose="020B0604020202020204" pitchFamily="34" charset="0"/>
              </a:rPr>
              <a:t>5. </a:t>
            </a:r>
            <a:r>
              <a:rPr lang="nb-NO" sz="2400" dirty="0">
                <a:latin typeface="Arial" panose="020B0604020202020204" pitchFamily="34" charset="0"/>
                <a:cs typeface="Arial" panose="020B0604020202020204" pitchFamily="34" charset="0"/>
              </a:rPr>
              <a:t>LHBT-senteret deler årlig ut </a:t>
            </a:r>
            <a:r>
              <a:rPr lang="nb-NO" sz="2400" dirty="0" err="1">
                <a:latin typeface="Arial" panose="020B0604020202020204" pitchFamily="34" charset="0"/>
                <a:cs typeface="Arial" panose="020B0604020202020204" pitchFamily="34" charset="0"/>
              </a:rPr>
              <a:t>ca</a:t>
            </a:r>
            <a:r>
              <a:rPr lang="nb-NO" sz="2400" dirty="0">
                <a:latin typeface="Arial" panose="020B0604020202020204" pitchFamily="34" charset="0"/>
                <a:cs typeface="Arial" panose="020B0604020202020204" pitchFamily="34" charset="0"/>
              </a:rPr>
              <a:t> 11 				millioner kroner i støtte til en rekke 				prosjekter i ulike organisasjoner.</a:t>
            </a:r>
          </a:p>
        </p:txBody>
      </p:sp>
    </p:spTree>
    <p:extLst>
      <p:ext uri="{BB962C8B-B14F-4D97-AF65-F5344CB8AC3E}">
        <p14:creationId xmlns:p14="http://schemas.microsoft.com/office/powerpoint/2010/main" val="881443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Ledelse">
  <a:themeElements>
    <a:clrScheme name="Ledels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klassisk">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odu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20191</TotalTime>
  <Words>1559</Words>
  <Application>Microsoft Office PowerPoint</Application>
  <PresentationFormat>Skjermfremvisning (4:3)</PresentationFormat>
  <Paragraphs>552</Paragraphs>
  <Slides>18</Slides>
  <Notes>17</Notes>
  <HiddenSlides>0</HiddenSlides>
  <MMClips>0</MMClips>
  <ScaleCrop>false</ScaleCrop>
  <HeadingPairs>
    <vt:vector size="4" baseType="variant">
      <vt:variant>
        <vt:lpstr>Tema</vt:lpstr>
      </vt:variant>
      <vt:variant>
        <vt:i4>1</vt:i4>
      </vt:variant>
      <vt:variant>
        <vt:lpstr>Lysbildetitler</vt:lpstr>
      </vt:variant>
      <vt:variant>
        <vt:i4>18</vt:i4>
      </vt:variant>
    </vt:vector>
  </HeadingPairs>
  <TitlesOfParts>
    <vt:vector size="19" baseType="lpstr">
      <vt:lpstr>Ledelse</vt:lpstr>
      <vt:lpstr>     Den radikale kjønnsideologien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 Foreningen FRIs         navnehistorikk</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Microsoft</dc:creator>
  <cp:lastModifiedBy>Øivind Benestad</cp:lastModifiedBy>
  <cp:revision>884</cp:revision>
  <cp:lastPrinted>2018-02-11T22:22:14Z</cp:lastPrinted>
  <dcterms:created xsi:type="dcterms:W3CDTF">2016-09-22T08:37:23Z</dcterms:created>
  <dcterms:modified xsi:type="dcterms:W3CDTF">2019-04-15T11:10:06Z</dcterms:modified>
</cp:coreProperties>
</file>